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8" r:id="rId1"/>
  </p:sldMasterIdLst>
  <p:notesMasterIdLst>
    <p:notesMasterId r:id="rId113"/>
  </p:notesMasterIdLst>
  <p:handoutMasterIdLst>
    <p:handoutMasterId r:id="rId114"/>
  </p:handoutMasterIdLst>
  <p:sldIdLst>
    <p:sldId id="805" r:id="rId2"/>
    <p:sldId id="806" r:id="rId3"/>
    <p:sldId id="807" r:id="rId4"/>
    <p:sldId id="808" r:id="rId5"/>
    <p:sldId id="809" r:id="rId6"/>
    <p:sldId id="810" r:id="rId7"/>
    <p:sldId id="811" r:id="rId8"/>
    <p:sldId id="812" r:id="rId9"/>
    <p:sldId id="813" r:id="rId10"/>
    <p:sldId id="814" r:id="rId11"/>
    <p:sldId id="815" r:id="rId12"/>
    <p:sldId id="816" r:id="rId13"/>
    <p:sldId id="817" r:id="rId14"/>
    <p:sldId id="818" r:id="rId15"/>
    <p:sldId id="819" r:id="rId16"/>
    <p:sldId id="820" r:id="rId17"/>
    <p:sldId id="821" r:id="rId18"/>
    <p:sldId id="822" r:id="rId19"/>
    <p:sldId id="823" r:id="rId20"/>
    <p:sldId id="824" r:id="rId21"/>
    <p:sldId id="825" r:id="rId22"/>
    <p:sldId id="826" r:id="rId23"/>
    <p:sldId id="827" r:id="rId24"/>
    <p:sldId id="828" r:id="rId25"/>
    <p:sldId id="829" r:id="rId26"/>
    <p:sldId id="830" r:id="rId27"/>
    <p:sldId id="831" r:id="rId28"/>
    <p:sldId id="832" r:id="rId29"/>
    <p:sldId id="833" r:id="rId30"/>
    <p:sldId id="834" r:id="rId31"/>
    <p:sldId id="835" r:id="rId32"/>
    <p:sldId id="836" r:id="rId33"/>
    <p:sldId id="837" r:id="rId34"/>
    <p:sldId id="838" r:id="rId35"/>
    <p:sldId id="839" r:id="rId36"/>
    <p:sldId id="840" r:id="rId37"/>
    <p:sldId id="841" r:id="rId38"/>
    <p:sldId id="842" r:id="rId39"/>
    <p:sldId id="843" r:id="rId40"/>
    <p:sldId id="844" r:id="rId41"/>
    <p:sldId id="845" r:id="rId42"/>
    <p:sldId id="846" r:id="rId43"/>
    <p:sldId id="847" r:id="rId44"/>
    <p:sldId id="848" r:id="rId45"/>
    <p:sldId id="849" r:id="rId46"/>
    <p:sldId id="850" r:id="rId47"/>
    <p:sldId id="851" r:id="rId48"/>
    <p:sldId id="852" r:id="rId49"/>
    <p:sldId id="853" r:id="rId50"/>
    <p:sldId id="854" r:id="rId51"/>
    <p:sldId id="855" r:id="rId52"/>
    <p:sldId id="856" r:id="rId53"/>
    <p:sldId id="857" r:id="rId54"/>
    <p:sldId id="858" r:id="rId55"/>
    <p:sldId id="859" r:id="rId56"/>
    <p:sldId id="860" r:id="rId57"/>
    <p:sldId id="861" r:id="rId58"/>
    <p:sldId id="862" r:id="rId59"/>
    <p:sldId id="863" r:id="rId60"/>
    <p:sldId id="864" r:id="rId61"/>
    <p:sldId id="865" r:id="rId62"/>
    <p:sldId id="866" r:id="rId63"/>
    <p:sldId id="867" r:id="rId64"/>
    <p:sldId id="868" r:id="rId65"/>
    <p:sldId id="869" r:id="rId66"/>
    <p:sldId id="870" r:id="rId67"/>
    <p:sldId id="871" r:id="rId68"/>
    <p:sldId id="872" r:id="rId69"/>
    <p:sldId id="873" r:id="rId70"/>
    <p:sldId id="874" r:id="rId71"/>
    <p:sldId id="875" r:id="rId72"/>
    <p:sldId id="876" r:id="rId73"/>
    <p:sldId id="877" r:id="rId74"/>
    <p:sldId id="878" r:id="rId75"/>
    <p:sldId id="879" r:id="rId76"/>
    <p:sldId id="880" r:id="rId77"/>
    <p:sldId id="881" r:id="rId78"/>
    <p:sldId id="882" r:id="rId79"/>
    <p:sldId id="883" r:id="rId80"/>
    <p:sldId id="884" r:id="rId81"/>
    <p:sldId id="885" r:id="rId82"/>
    <p:sldId id="886" r:id="rId83"/>
    <p:sldId id="887" r:id="rId84"/>
    <p:sldId id="888" r:id="rId85"/>
    <p:sldId id="889" r:id="rId86"/>
    <p:sldId id="890" r:id="rId87"/>
    <p:sldId id="891" r:id="rId88"/>
    <p:sldId id="892" r:id="rId89"/>
    <p:sldId id="893" r:id="rId90"/>
    <p:sldId id="894" r:id="rId91"/>
    <p:sldId id="895" r:id="rId92"/>
    <p:sldId id="896" r:id="rId93"/>
    <p:sldId id="897" r:id="rId94"/>
    <p:sldId id="898" r:id="rId95"/>
    <p:sldId id="899" r:id="rId96"/>
    <p:sldId id="900" r:id="rId97"/>
    <p:sldId id="901" r:id="rId98"/>
    <p:sldId id="902" r:id="rId99"/>
    <p:sldId id="903" r:id="rId100"/>
    <p:sldId id="904" r:id="rId101"/>
    <p:sldId id="905" r:id="rId102"/>
    <p:sldId id="906" r:id="rId103"/>
    <p:sldId id="907" r:id="rId104"/>
    <p:sldId id="908" r:id="rId105"/>
    <p:sldId id="909" r:id="rId106"/>
    <p:sldId id="910" r:id="rId107"/>
    <p:sldId id="911" r:id="rId108"/>
    <p:sldId id="912" r:id="rId109"/>
    <p:sldId id="913" r:id="rId110"/>
    <p:sldId id="914" r:id="rId111"/>
    <p:sldId id="915" r:id="rId112"/>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0">
          <p15:clr>
            <a:srgbClr val="A4A3A4"/>
          </p15:clr>
        </p15:guide>
        <p15:guide id="2" pos="21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579"/>
    <a:srgbClr val="481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86" autoAdjust="0"/>
    <p:restoredTop sz="87751" autoAdjust="0"/>
  </p:normalViewPr>
  <p:slideViewPr>
    <p:cSldViewPr>
      <p:cViewPr>
        <p:scale>
          <a:sx n="50" d="100"/>
          <a:sy n="50" d="100"/>
        </p:scale>
        <p:origin x="-3402" y="-11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7" d="100"/>
          <a:sy n="47" d="100"/>
        </p:scale>
        <p:origin x="-1974"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BAEC7-1CED-4FA8-B712-EBEF6E62470A}"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zh-TW" altLang="en-US"/>
        </a:p>
      </dgm:t>
    </dgm:pt>
    <dgm:pt modelId="{56181F42-FE2F-4502-A08E-DF2751BC1FBB}">
      <dgm:prSet phldrT="[文字]" custT="1"/>
      <dgm:spPr/>
      <dgm:t>
        <a:bodyPr/>
        <a:lstStyle/>
        <a:p>
          <a:pPr algn="ctr"/>
          <a:r>
            <a:rPr lang="zh-TW" altLang="en-US" sz="3000" b="1" dirty="0" smtClean="0">
              <a:solidFill>
                <a:schemeClr val="tx2"/>
              </a:solidFill>
              <a:latin typeface="標楷體" pitchFamily="65" charset="-120"/>
              <a:ea typeface="標楷體" pitchFamily="65" charset="-120"/>
            </a:rPr>
            <a:t>孩子表現最好的科目是哪一科</a:t>
          </a:r>
          <a:r>
            <a:rPr lang="en-US" altLang="zh-TW" sz="3000" b="1" dirty="0" smtClean="0">
              <a:solidFill>
                <a:schemeClr val="tx2"/>
              </a:solidFill>
              <a:latin typeface="標楷體" pitchFamily="65" charset="-120"/>
              <a:ea typeface="標楷體" pitchFamily="65" charset="-120"/>
            </a:rPr>
            <a:t>?</a:t>
          </a:r>
          <a:endParaRPr lang="zh-TW" altLang="en-US" sz="3000" b="1" dirty="0">
            <a:solidFill>
              <a:schemeClr val="tx2"/>
            </a:solidFill>
            <a:latin typeface="標楷體" pitchFamily="65" charset="-120"/>
            <a:ea typeface="標楷體" pitchFamily="65" charset="-120"/>
          </a:endParaRPr>
        </a:p>
      </dgm:t>
    </dgm:pt>
    <dgm:pt modelId="{905117D7-1DC2-4CCF-BE8D-7E5C0905D621}" type="parTrans" cxnId="{B41D3426-8623-4E5E-AEC4-06A6ADA5D42E}">
      <dgm:prSet/>
      <dgm:spPr/>
      <dgm:t>
        <a:bodyPr/>
        <a:lstStyle/>
        <a:p>
          <a:endParaRPr lang="zh-TW" altLang="en-US">
            <a:solidFill>
              <a:schemeClr val="bg1"/>
            </a:solidFill>
          </a:endParaRPr>
        </a:p>
      </dgm:t>
    </dgm:pt>
    <dgm:pt modelId="{31A9FF08-AC90-4609-AB27-F3CF24566D7A}" type="sibTrans" cxnId="{B41D3426-8623-4E5E-AEC4-06A6ADA5D42E}">
      <dgm:prSet/>
      <dgm:spPr/>
      <dgm:t>
        <a:bodyPr/>
        <a:lstStyle/>
        <a:p>
          <a:endParaRPr lang="zh-TW" altLang="en-US">
            <a:solidFill>
              <a:schemeClr val="bg1"/>
            </a:solidFill>
          </a:endParaRPr>
        </a:p>
      </dgm:t>
    </dgm:pt>
    <dgm:pt modelId="{701A054F-02FD-4607-AC5B-98BE9FD263FC}">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000" b="1" dirty="0" smtClean="0">
              <a:solidFill>
                <a:schemeClr val="tx2"/>
              </a:solidFill>
              <a:latin typeface="標楷體" pitchFamily="65" charset="-120"/>
              <a:ea typeface="標楷體" pitchFamily="65" charset="-120"/>
            </a:rPr>
            <a:t>孩子學習什麼事情最投入</a:t>
          </a:r>
          <a:r>
            <a:rPr lang="en-US" altLang="zh-TW" sz="3000" b="1" dirty="0" smtClean="0">
              <a:solidFill>
                <a:schemeClr val="tx2"/>
              </a:solidFill>
              <a:latin typeface="標楷體" pitchFamily="65" charset="-120"/>
              <a:ea typeface="標楷體" pitchFamily="65" charset="-120"/>
            </a:rPr>
            <a:t>?</a:t>
          </a:r>
          <a:endParaRPr lang="zh-TW" altLang="en-US" sz="3000" b="1" dirty="0" smtClean="0">
            <a:solidFill>
              <a:schemeClr val="tx2"/>
            </a:solidFill>
            <a:latin typeface="標楷體" pitchFamily="65" charset="-120"/>
            <a:ea typeface="標楷體" pitchFamily="65" charset="-120"/>
          </a:endParaRPr>
        </a:p>
      </dgm:t>
    </dgm:pt>
    <dgm:pt modelId="{BA6262B3-E087-49C7-A06E-D8527D892580}" type="parTrans" cxnId="{F6DF6BB5-0ABE-465B-9E7D-36050A0D6967}">
      <dgm:prSet/>
      <dgm:spPr/>
      <dgm:t>
        <a:bodyPr/>
        <a:lstStyle/>
        <a:p>
          <a:endParaRPr lang="zh-TW" altLang="en-US">
            <a:solidFill>
              <a:schemeClr val="bg1"/>
            </a:solidFill>
          </a:endParaRPr>
        </a:p>
      </dgm:t>
    </dgm:pt>
    <dgm:pt modelId="{412CD8F1-9A59-456E-9159-DEB39CCAC34D}" type="sibTrans" cxnId="{F6DF6BB5-0ABE-465B-9E7D-36050A0D6967}">
      <dgm:prSet/>
      <dgm:spPr/>
      <dgm:t>
        <a:bodyPr/>
        <a:lstStyle/>
        <a:p>
          <a:endParaRPr lang="zh-TW" altLang="en-US">
            <a:solidFill>
              <a:schemeClr val="bg1"/>
            </a:solidFill>
          </a:endParaRPr>
        </a:p>
      </dgm:t>
    </dgm:pt>
    <dgm:pt modelId="{28AC8CEF-7275-49AA-879F-B569872098D2}">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000" b="1" dirty="0" smtClean="0">
              <a:solidFill>
                <a:schemeClr val="tx2"/>
              </a:solidFill>
              <a:latin typeface="標楷體" pitchFamily="65" charset="-120"/>
              <a:ea typeface="標楷體" pitchFamily="65" charset="-120"/>
            </a:rPr>
            <a:t>孩子平時或假日最常做什麼</a:t>
          </a:r>
          <a:r>
            <a:rPr lang="en-US" altLang="zh-TW" sz="3000" b="1" dirty="0" smtClean="0">
              <a:solidFill>
                <a:schemeClr val="tx2"/>
              </a:solidFill>
              <a:latin typeface="標楷體" pitchFamily="65" charset="-120"/>
              <a:ea typeface="標楷體" pitchFamily="65" charset="-120"/>
            </a:rPr>
            <a:t>?</a:t>
          </a:r>
          <a:endParaRPr lang="zh-TW" altLang="en-US" sz="3000" b="1" dirty="0" smtClean="0">
            <a:solidFill>
              <a:schemeClr val="tx2"/>
            </a:solidFill>
            <a:latin typeface="標楷體" pitchFamily="65" charset="-120"/>
            <a:ea typeface="標楷體" pitchFamily="65" charset="-120"/>
          </a:endParaRPr>
        </a:p>
      </dgm:t>
    </dgm:pt>
    <dgm:pt modelId="{D662A99B-F639-456A-993C-86977B516475}" type="parTrans" cxnId="{5A187B45-2B22-49D7-A651-31238A8971CD}">
      <dgm:prSet/>
      <dgm:spPr/>
      <dgm:t>
        <a:bodyPr/>
        <a:lstStyle/>
        <a:p>
          <a:endParaRPr lang="zh-TW" altLang="en-US">
            <a:solidFill>
              <a:schemeClr val="bg1"/>
            </a:solidFill>
          </a:endParaRPr>
        </a:p>
      </dgm:t>
    </dgm:pt>
    <dgm:pt modelId="{445C30F4-C2BF-4DE4-B479-8BBAC3B870F5}" type="sibTrans" cxnId="{5A187B45-2B22-49D7-A651-31238A8971CD}">
      <dgm:prSet/>
      <dgm:spPr/>
      <dgm:t>
        <a:bodyPr/>
        <a:lstStyle/>
        <a:p>
          <a:endParaRPr lang="zh-TW" altLang="en-US">
            <a:solidFill>
              <a:schemeClr val="bg1"/>
            </a:solidFill>
          </a:endParaRPr>
        </a:p>
      </dgm:t>
    </dgm:pt>
    <dgm:pt modelId="{1B706E8A-65F2-42F0-84B1-E3813B0A7F5B}">
      <dgm:prSet phldrT="[文字]" custT="1"/>
      <dgm:spPr/>
      <dgm:t>
        <a:bodyPr/>
        <a:lstStyle/>
        <a:p>
          <a:pPr algn="ctr"/>
          <a:r>
            <a:rPr lang="zh-TW" altLang="en-US" sz="3000" b="1" dirty="0" smtClean="0">
              <a:solidFill>
                <a:schemeClr val="tx2"/>
              </a:solidFill>
              <a:latin typeface="標楷體" pitchFamily="65" charset="-120"/>
              <a:ea typeface="標楷體" pitchFamily="65" charset="-120"/>
            </a:rPr>
            <a:t>孩子未來最想從事的工作</a:t>
          </a:r>
          <a:r>
            <a:rPr lang="en-US" altLang="zh-TW" sz="3000" b="1" dirty="0" smtClean="0">
              <a:solidFill>
                <a:schemeClr val="tx2"/>
              </a:solidFill>
              <a:latin typeface="標楷體" pitchFamily="65" charset="-120"/>
              <a:ea typeface="標楷體" pitchFamily="65" charset="-120"/>
            </a:rPr>
            <a:t>?</a:t>
          </a:r>
          <a:endParaRPr lang="zh-TW" altLang="en-US" sz="3000" b="1" dirty="0">
            <a:solidFill>
              <a:schemeClr val="tx2"/>
            </a:solidFill>
            <a:latin typeface="標楷體" pitchFamily="65" charset="-120"/>
            <a:ea typeface="標楷體" pitchFamily="65" charset="-120"/>
          </a:endParaRPr>
        </a:p>
      </dgm:t>
    </dgm:pt>
    <dgm:pt modelId="{8A41F39A-9622-45B3-AAEB-2C3967A4C1AE}" type="parTrans" cxnId="{22911781-9518-440E-9EDB-3E8E8CF924DD}">
      <dgm:prSet/>
      <dgm:spPr/>
      <dgm:t>
        <a:bodyPr/>
        <a:lstStyle/>
        <a:p>
          <a:endParaRPr lang="zh-TW" altLang="en-US">
            <a:solidFill>
              <a:schemeClr val="bg1"/>
            </a:solidFill>
          </a:endParaRPr>
        </a:p>
      </dgm:t>
    </dgm:pt>
    <dgm:pt modelId="{3495A68D-2837-4E3F-B1EC-49A688864280}" type="sibTrans" cxnId="{22911781-9518-440E-9EDB-3E8E8CF924DD}">
      <dgm:prSet/>
      <dgm:spPr/>
      <dgm:t>
        <a:bodyPr/>
        <a:lstStyle/>
        <a:p>
          <a:endParaRPr lang="zh-TW" altLang="en-US">
            <a:solidFill>
              <a:schemeClr val="bg1"/>
            </a:solidFill>
          </a:endParaRPr>
        </a:p>
      </dgm:t>
    </dgm:pt>
    <dgm:pt modelId="{FC91AED7-4A9B-4C72-8FDE-DDDBB466A2F4}">
      <dgm:prSet phldrT="[文字]" custT="1"/>
      <dgm:spPr/>
      <dgm:t>
        <a:bodyPr/>
        <a:lstStyle/>
        <a:p>
          <a:pPr marL="0" marR="0" indent="0" algn="ctr" defTabSz="1333500" eaLnBrk="1" fontAlgn="auto" latinLnBrk="0" hangingPunct="1">
            <a:lnSpc>
              <a:spcPct val="90000"/>
            </a:lnSpc>
            <a:spcBef>
              <a:spcPct val="0"/>
            </a:spcBef>
            <a:spcAft>
              <a:spcPct val="35000"/>
            </a:spcAft>
            <a:buClrTx/>
            <a:buSzTx/>
            <a:buFontTx/>
            <a:buNone/>
            <a:tabLst/>
            <a:defRPr/>
          </a:pPr>
          <a:r>
            <a:rPr lang="zh-TW" altLang="en-US" sz="3000" b="1" dirty="0" smtClean="0">
              <a:solidFill>
                <a:schemeClr val="tx2"/>
              </a:solidFill>
              <a:latin typeface="標楷體" pitchFamily="65" charset="-120"/>
              <a:ea typeface="標楷體" pitchFamily="65" charset="-120"/>
            </a:rPr>
            <a:t>我最常看到孩子的優點是什麼</a:t>
          </a:r>
          <a:r>
            <a:rPr lang="en-US" altLang="zh-TW" sz="3000" b="1" dirty="0" smtClean="0">
              <a:solidFill>
                <a:schemeClr val="tx2"/>
              </a:solidFill>
              <a:latin typeface="標楷體" pitchFamily="65" charset="-120"/>
              <a:ea typeface="標楷體" pitchFamily="65" charset="-120"/>
            </a:rPr>
            <a:t>?</a:t>
          </a:r>
          <a:endParaRPr lang="zh-TW" altLang="en-US" sz="3000" b="1" dirty="0" smtClean="0">
            <a:solidFill>
              <a:schemeClr val="tx2"/>
            </a:solidFill>
            <a:latin typeface="標楷體" pitchFamily="65" charset="-120"/>
            <a:ea typeface="標楷體" pitchFamily="65" charset="-120"/>
          </a:endParaRPr>
        </a:p>
      </dgm:t>
    </dgm:pt>
    <dgm:pt modelId="{C86FDCC5-2925-445B-A09E-7FC8E9873FAA}" type="sibTrans" cxnId="{5C7901FF-C858-414B-887A-C6D989CE5FD7}">
      <dgm:prSet/>
      <dgm:spPr/>
      <dgm:t>
        <a:bodyPr/>
        <a:lstStyle/>
        <a:p>
          <a:endParaRPr lang="zh-TW" altLang="en-US">
            <a:solidFill>
              <a:schemeClr val="bg1"/>
            </a:solidFill>
          </a:endParaRPr>
        </a:p>
      </dgm:t>
    </dgm:pt>
    <dgm:pt modelId="{EC3C0477-A56B-444F-994D-B90BBECB694E}" type="parTrans" cxnId="{5C7901FF-C858-414B-887A-C6D989CE5FD7}">
      <dgm:prSet/>
      <dgm:spPr/>
      <dgm:t>
        <a:bodyPr/>
        <a:lstStyle/>
        <a:p>
          <a:endParaRPr lang="zh-TW" altLang="en-US">
            <a:solidFill>
              <a:schemeClr val="bg1"/>
            </a:solidFill>
          </a:endParaRPr>
        </a:p>
      </dgm:t>
    </dgm:pt>
    <dgm:pt modelId="{8D0214E0-7013-457F-8966-C18E9BA45862}" type="pres">
      <dgm:prSet presAssocID="{337BAEC7-1CED-4FA8-B712-EBEF6E62470A}" presName="linear" presStyleCnt="0">
        <dgm:presLayoutVars>
          <dgm:animLvl val="lvl"/>
          <dgm:resizeHandles val="exact"/>
        </dgm:presLayoutVars>
      </dgm:prSet>
      <dgm:spPr/>
      <dgm:t>
        <a:bodyPr/>
        <a:lstStyle/>
        <a:p>
          <a:endParaRPr lang="zh-TW" altLang="en-US"/>
        </a:p>
      </dgm:t>
    </dgm:pt>
    <dgm:pt modelId="{D2493F36-ADC8-48EC-A6B2-40FE53CECDD2}" type="pres">
      <dgm:prSet presAssocID="{56181F42-FE2F-4502-A08E-DF2751BC1FBB}" presName="parentText" presStyleLbl="node1" presStyleIdx="0" presStyleCnt="5">
        <dgm:presLayoutVars>
          <dgm:chMax val="0"/>
          <dgm:bulletEnabled val="1"/>
        </dgm:presLayoutVars>
      </dgm:prSet>
      <dgm:spPr/>
      <dgm:t>
        <a:bodyPr/>
        <a:lstStyle/>
        <a:p>
          <a:endParaRPr lang="zh-TW" altLang="en-US"/>
        </a:p>
      </dgm:t>
    </dgm:pt>
    <dgm:pt modelId="{887925E4-B950-460F-B92A-1506019CB6C4}" type="pres">
      <dgm:prSet presAssocID="{31A9FF08-AC90-4609-AB27-F3CF24566D7A}" presName="spacer" presStyleCnt="0"/>
      <dgm:spPr/>
    </dgm:pt>
    <dgm:pt modelId="{F4536191-2338-4709-A7BA-6E9368412D05}" type="pres">
      <dgm:prSet presAssocID="{701A054F-02FD-4607-AC5B-98BE9FD263FC}" presName="parentText" presStyleLbl="node1" presStyleIdx="1" presStyleCnt="5">
        <dgm:presLayoutVars>
          <dgm:chMax val="0"/>
          <dgm:bulletEnabled val="1"/>
        </dgm:presLayoutVars>
      </dgm:prSet>
      <dgm:spPr/>
      <dgm:t>
        <a:bodyPr/>
        <a:lstStyle/>
        <a:p>
          <a:endParaRPr lang="zh-TW" altLang="en-US"/>
        </a:p>
      </dgm:t>
    </dgm:pt>
    <dgm:pt modelId="{B69E9C16-C422-4E3D-BCE7-D11E2BB18A97}" type="pres">
      <dgm:prSet presAssocID="{412CD8F1-9A59-456E-9159-DEB39CCAC34D}" presName="spacer" presStyleCnt="0"/>
      <dgm:spPr/>
    </dgm:pt>
    <dgm:pt modelId="{C45F3CCC-73D7-4F6F-ACD7-E5EDC87718F1}" type="pres">
      <dgm:prSet presAssocID="{28AC8CEF-7275-49AA-879F-B569872098D2}" presName="parentText" presStyleLbl="node1" presStyleIdx="2" presStyleCnt="5">
        <dgm:presLayoutVars>
          <dgm:chMax val="0"/>
          <dgm:bulletEnabled val="1"/>
        </dgm:presLayoutVars>
      </dgm:prSet>
      <dgm:spPr/>
      <dgm:t>
        <a:bodyPr/>
        <a:lstStyle/>
        <a:p>
          <a:endParaRPr lang="zh-TW" altLang="en-US"/>
        </a:p>
      </dgm:t>
    </dgm:pt>
    <dgm:pt modelId="{EDB3B597-B670-43C7-ADE0-9A10B0DF30C3}" type="pres">
      <dgm:prSet presAssocID="{445C30F4-C2BF-4DE4-B479-8BBAC3B870F5}" presName="spacer" presStyleCnt="0"/>
      <dgm:spPr/>
    </dgm:pt>
    <dgm:pt modelId="{38108298-CC56-45EB-B0D4-4A2AC5899CC4}" type="pres">
      <dgm:prSet presAssocID="{FC91AED7-4A9B-4C72-8FDE-DDDBB466A2F4}" presName="parentText" presStyleLbl="node1" presStyleIdx="3" presStyleCnt="5" custLinFactY="309" custLinFactNeighborX="2051" custLinFactNeighborY="100000">
        <dgm:presLayoutVars>
          <dgm:chMax val="0"/>
          <dgm:bulletEnabled val="1"/>
        </dgm:presLayoutVars>
      </dgm:prSet>
      <dgm:spPr/>
      <dgm:t>
        <a:bodyPr/>
        <a:lstStyle/>
        <a:p>
          <a:endParaRPr lang="zh-TW" altLang="en-US"/>
        </a:p>
      </dgm:t>
    </dgm:pt>
    <dgm:pt modelId="{718885A4-A94A-4E69-A51C-A650345A9E65}" type="pres">
      <dgm:prSet presAssocID="{C86FDCC5-2925-445B-A09E-7FC8E9873FAA}" presName="spacer" presStyleCnt="0"/>
      <dgm:spPr/>
    </dgm:pt>
    <dgm:pt modelId="{454EC84D-4CF0-4536-9837-8CE7BC73E602}" type="pres">
      <dgm:prSet presAssocID="{1B706E8A-65F2-42F0-84B1-E3813B0A7F5B}" presName="parentText" presStyleLbl="node1" presStyleIdx="4" presStyleCnt="5" custLinFactY="8938" custLinFactNeighborX="-63232" custLinFactNeighborY="100000">
        <dgm:presLayoutVars>
          <dgm:chMax val="0"/>
          <dgm:bulletEnabled val="1"/>
        </dgm:presLayoutVars>
      </dgm:prSet>
      <dgm:spPr/>
      <dgm:t>
        <a:bodyPr/>
        <a:lstStyle/>
        <a:p>
          <a:endParaRPr lang="zh-TW" altLang="en-US"/>
        </a:p>
      </dgm:t>
    </dgm:pt>
  </dgm:ptLst>
  <dgm:cxnLst>
    <dgm:cxn modelId="{5C7901FF-C858-414B-887A-C6D989CE5FD7}" srcId="{337BAEC7-1CED-4FA8-B712-EBEF6E62470A}" destId="{FC91AED7-4A9B-4C72-8FDE-DDDBB466A2F4}" srcOrd="3" destOrd="0" parTransId="{EC3C0477-A56B-444F-994D-B90BBECB694E}" sibTransId="{C86FDCC5-2925-445B-A09E-7FC8E9873FAA}"/>
    <dgm:cxn modelId="{6083B88E-8080-4301-AFBA-86522AA43AC6}" type="presOf" srcId="{1B706E8A-65F2-42F0-84B1-E3813B0A7F5B}" destId="{454EC84D-4CF0-4536-9837-8CE7BC73E602}" srcOrd="0" destOrd="0" presId="urn:microsoft.com/office/officeart/2005/8/layout/vList2"/>
    <dgm:cxn modelId="{ADF1F70F-FA82-481C-9FF0-EF1D0E49FDA5}" type="presOf" srcId="{28AC8CEF-7275-49AA-879F-B569872098D2}" destId="{C45F3CCC-73D7-4F6F-ACD7-E5EDC87718F1}" srcOrd="0" destOrd="0" presId="urn:microsoft.com/office/officeart/2005/8/layout/vList2"/>
    <dgm:cxn modelId="{22911781-9518-440E-9EDB-3E8E8CF924DD}" srcId="{337BAEC7-1CED-4FA8-B712-EBEF6E62470A}" destId="{1B706E8A-65F2-42F0-84B1-E3813B0A7F5B}" srcOrd="4" destOrd="0" parTransId="{8A41F39A-9622-45B3-AAEB-2C3967A4C1AE}" sibTransId="{3495A68D-2837-4E3F-B1EC-49A688864280}"/>
    <dgm:cxn modelId="{F6DF6BB5-0ABE-465B-9E7D-36050A0D6967}" srcId="{337BAEC7-1CED-4FA8-B712-EBEF6E62470A}" destId="{701A054F-02FD-4607-AC5B-98BE9FD263FC}" srcOrd="1" destOrd="0" parTransId="{BA6262B3-E087-49C7-A06E-D8527D892580}" sibTransId="{412CD8F1-9A59-456E-9159-DEB39CCAC34D}"/>
    <dgm:cxn modelId="{5E6A5906-DB8B-4891-8D86-96B81228FD44}" type="presOf" srcId="{337BAEC7-1CED-4FA8-B712-EBEF6E62470A}" destId="{8D0214E0-7013-457F-8966-C18E9BA45862}" srcOrd="0" destOrd="0" presId="urn:microsoft.com/office/officeart/2005/8/layout/vList2"/>
    <dgm:cxn modelId="{5A187B45-2B22-49D7-A651-31238A8971CD}" srcId="{337BAEC7-1CED-4FA8-B712-EBEF6E62470A}" destId="{28AC8CEF-7275-49AA-879F-B569872098D2}" srcOrd="2" destOrd="0" parTransId="{D662A99B-F639-456A-993C-86977B516475}" sibTransId="{445C30F4-C2BF-4DE4-B479-8BBAC3B870F5}"/>
    <dgm:cxn modelId="{A7B6250B-916E-4052-9B8E-AFFA18BEF629}" type="presOf" srcId="{FC91AED7-4A9B-4C72-8FDE-DDDBB466A2F4}" destId="{38108298-CC56-45EB-B0D4-4A2AC5899CC4}" srcOrd="0" destOrd="0" presId="urn:microsoft.com/office/officeart/2005/8/layout/vList2"/>
    <dgm:cxn modelId="{1014F1A9-A563-41B5-A99B-71FEDCAA1783}" type="presOf" srcId="{56181F42-FE2F-4502-A08E-DF2751BC1FBB}" destId="{D2493F36-ADC8-48EC-A6B2-40FE53CECDD2}" srcOrd="0" destOrd="0" presId="urn:microsoft.com/office/officeart/2005/8/layout/vList2"/>
    <dgm:cxn modelId="{B41D3426-8623-4E5E-AEC4-06A6ADA5D42E}" srcId="{337BAEC7-1CED-4FA8-B712-EBEF6E62470A}" destId="{56181F42-FE2F-4502-A08E-DF2751BC1FBB}" srcOrd="0" destOrd="0" parTransId="{905117D7-1DC2-4CCF-BE8D-7E5C0905D621}" sibTransId="{31A9FF08-AC90-4609-AB27-F3CF24566D7A}"/>
    <dgm:cxn modelId="{059CCC7C-7FA4-4FEF-8478-A6E191B7C6D2}" type="presOf" srcId="{701A054F-02FD-4607-AC5B-98BE9FD263FC}" destId="{F4536191-2338-4709-A7BA-6E9368412D05}" srcOrd="0" destOrd="0" presId="urn:microsoft.com/office/officeart/2005/8/layout/vList2"/>
    <dgm:cxn modelId="{B5D1C7E6-EF99-4628-9661-416DC6BE7979}" type="presParOf" srcId="{8D0214E0-7013-457F-8966-C18E9BA45862}" destId="{D2493F36-ADC8-48EC-A6B2-40FE53CECDD2}" srcOrd="0" destOrd="0" presId="urn:microsoft.com/office/officeart/2005/8/layout/vList2"/>
    <dgm:cxn modelId="{1EBD4DA1-EF3D-4B21-AF52-735AD3BB91DC}" type="presParOf" srcId="{8D0214E0-7013-457F-8966-C18E9BA45862}" destId="{887925E4-B950-460F-B92A-1506019CB6C4}" srcOrd="1" destOrd="0" presId="urn:microsoft.com/office/officeart/2005/8/layout/vList2"/>
    <dgm:cxn modelId="{E458B8CE-AFE4-47A4-BBB1-23B2E76D22C4}" type="presParOf" srcId="{8D0214E0-7013-457F-8966-C18E9BA45862}" destId="{F4536191-2338-4709-A7BA-6E9368412D05}" srcOrd="2" destOrd="0" presId="urn:microsoft.com/office/officeart/2005/8/layout/vList2"/>
    <dgm:cxn modelId="{994656D0-1156-4E9B-AA70-8A512EC049BE}" type="presParOf" srcId="{8D0214E0-7013-457F-8966-C18E9BA45862}" destId="{B69E9C16-C422-4E3D-BCE7-D11E2BB18A97}" srcOrd="3" destOrd="0" presId="urn:microsoft.com/office/officeart/2005/8/layout/vList2"/>
    <dgm:cxn modelId="{A16858E1-AB94-489F-8B83-46AE8EB1E81B}" type="presParOf" srcId="{8D0214E0-7013-457F-8966-C18E9BA45862}" destId="{C45F3CCC-73D7-4F6F-ACD7-E5EDC87718F1}" srcOrd="4" destOrd="0" presId="urn:microsoft.com/office/officeart/2005/8/layout/vList2"/>
    <dgm:cxn modelId="{E9FBC4EF-1B38-48B7-918E-4A3B1AC33BBE}" type="presParOf" srcId="{8D0214E0-7013-457F-8966-C18E9BA45862}" destId="{EDB3B597-B670-43C7-ADE0-9A10B0DF30C3}" srcOrd="5" destOrd="0" presId="urn:microsoft.com/office/officeart/2005/8/layout/vList2"/>
    <dgm:cxn modelId="{0A096AE7-3DBA-4C81-8770-EEFD44EBAFCF}" type="presParOf" srcId="{8D0214E0-7013-457F-8966-C18E9BA45862}" destId="{38108298-CC56-45EB-B0D4-4A2AC5899CC4}" srcOrd="6" destOrd="0" presId="urn:microsoft.com/office/officeart/2005/8/layout/vList2"/>
    <dgm:cxn modelId="{340BF61E-0DA8-4A2E-BE03-E9317F6EBE3D}" type="presParOf" srcId="{8D0214E0-7013-457F-8966-C18E9BA45862}" destId="{718885A4-A94A-4E69-A51C-A650345A9E65}" srcOrd="7" destOrd="0" presId="urn:microsoft.com/office/officeart/2005/8/layout/vList2"/>
    <dgm:cxn modelId="{D927D219-718D-4040-A7C5-322E840417FF}" type="presParOf" srcId="{8D0214E0-7013-457F-8966-C18E9BA45862}" destId="{454EC84D-4CF0-4536-9837-8CE7BC73E60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BAEC7-1CED-4FA8-B712-EBEF6E62470A}"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zh-TW" altLang="en-US"/>
        </a:p>
      </dgm:t>
    </dgm:pt>
    <dgm:pt modelId="{56181F42-FE2F-4502-A08E-DF2751BC1FBB}">
      <dgm:prSet phldrT="[文字]" custT="1"/>
      <dgm:spPr>
        <a:solidFill>
          <a:schemeClr val="accent5"/>
        </a:solidFill>
      </dgm:spPr>
      <dgm:t>
        <a:bodyPr/>
        <a:lstStyle/>
        <a:p>
          <a:pPr algn="ctr"/>
          <a:r>
            <a:rPr lang="zh-TW" altLang="en-US" sz="3000" b="1" dirty="0" smtClean="0">
              <a:solidFill>
                <a:schemeClr val="tx2"/>
              </a:solidFill>
              <a:latin typeface="標楷體" pitchFamily="65" charset="-120"/>
              <a:ea typeface="標楷體" pitchFamily="65" charset="-120"/>
            </a:rPr>
            <a:t>孩子的性向、興趣與能力如何發掘</a:t>
          </a:r>
          <a:r>
            <a:rPr lang="en-US" altLang="zh-TW" sz="3000" b="1" dirty="0" smtClean="0">
              <a:solidFill>
                <a:schemeClr val="tx2"/>
              </a:solidFill>
              <a:latin typeface="標楷體" pitchFamily="65" charset="-120"/>
              <a:ea typeface="標楷體" pitchFamily="65" charset="-120"/>
            </a:rPr>
            <a:t>?</a:t>
          </a:r>
          <a:endParaRPr lang="zh-TW" altLang="en-US" sz="3000" b="1" dirty="0">
            <a:solidFill>
              <a:schemeClr val="tx2"/>
            </a:solidFill>
            <a:latin typeface="標楷體" pitchFamily="65" charset="-120"/>
            <a:ea typeface="標楷體" pitchFamily="65" charset="-120"/>
          </a:endParaRPr>
        </a:p>
      </dgm:t>
    </dgm:pt>
    <dgm:pt modelId="{905117D7-1DC2-4CCF-BE8D-7E5C0905D621}" type="parTrans" cxnId="{B41D3426-8623-4E5E-AEC4-06A6ADA5D42E}">
      <dgm:prSet/>
      <dgm:spPr/>
      <dgm:t>
        <a:bodyPr/>
        <a:lstStyle/>
        <a:p>
          <a:endParaRPr lang="zh-TW" altLang="en-US">
            <a:solidFill>
              <a:schemeClr val="tx2"/>
            </a:solidFill>
          </a:endParaRPr>
        </a:p>
      </dgm:t>
    </dgm:pt>
    <dgm:pt modelId="{31A9FF08-AC90-4609-AB27-F3CF24566D7A}" type="sibTrans" cxnId="{B41D3426-8623-4E5E-AEC4-06A6ADA5D42E}">
      <dgm:prSet/>
      <dgm:spPr/>
      <dgm:t>
        <a:bodyPr/>
        <a:lstStyle/>
        <a:p>
          <a:endParaRPr lang="zh-TW" altLang="en-US">
            <a:solidFill>
              <a:schemeClr val="tx2"/>
            </a:solidFill>
          </a:endParaRPr>
        </a:p>
      </dgm:t>
    </dgm:pt>
    <dgm:pt modelId="{FC91AED7-4A9B-4C72-8FDE-DDDBB466A2F4}">
      <dgm:prSet phldrT="[文字]" custT="1"/>
      <dgm:spPr/>
      <dgm:t>
        <a:bodyPr/>
        <a:lstStyle/>
        <a:p>
          <a:pPr algn="ctr"/>
          <a:r>
            <a:rPr lang="zh-TW" altLang="en-US" sz="3000" b="1" dirty="0" smtClean="0">
              <a:solidFill>
                <a:schemeClr val="tx2"/>
              </a:solidFill>
              <a:latin typeface="標楷體" pitchFamily="65" charset="-120"/>
              <a:ea typeface="標楷體" pitchFamily="65" charset="-120"/>
            </a:rPr>
            <a:t>我們能提供哪些多元的試探機會</a:t>
          </a:r>
          <a:r>
            <a:rPr lang="en-US" altLang="zh-TW" sz="3000" b="1" dirty="0" smtClean="0">
              <a:solidFill>
                <a:schemeClr val="tx2"/>
              </a:solidFill>
              <a:latin typeface="標楷體" pitchFamily="65" charset="-120"/>
              <a:ea typeface="標楷體" pitchFamily="65" charset="-120"/>
            </a:rPr>
            <a:t>?</a:t>
          </a:r>
          <a:endParaRPr lang="zh-TW" altLang="en-US" sz="3000" b="1" dirty="0">
            <a:solidFill>
              <a:schemeClr val="tx2"/>
            </a:solidFill>
            <a:latin typeface="標楷體" pitchFamily="65" charset="-120"/>
            <a:ea typeface="標楷體" pitchFamily="65" charset="-120"/>
          </a:endParaRPr>
        </a:p>
      </dgm:t>
    </dgm:pt>
    <dgm:pt modelId="{EC3C0477-A56B-444F-994D-B90BBECB694E}" type="parTrans" cxnId="{5C7901FF-C858-414B-887A-C6D989CE5FD7}">
      <dgm:prSet/>
      <dgm:spPr/>
      <dgm:t>
        <a:bodyPr/>
        <a:lstStyle/>
        <a:p>
          <a:endParaRPr lang="zh-TW" altLang="en-US">
            <a:solidFill>
              <a:schemeClr val="tx2"/>
            </a:solidFill>
          </a:endParaRPr>
        </a:p>
      </dgm:t>
    </dgm:pt>
    <dgm:pt modelId="{C86FDCC5-2925-445B-A09E-7FC8E9873FAA}" type="sibTrans" cxnId="{5C7901FF-C858-414B-887A-C6D989CE5FD7}">
      <dgm:prSet/>
      <dgm:spPr/>
      <dgm:t>
        <a:bodyPr/>
        <a:lstStyle/>
        <a:p>
          <a:endParaRPr lang="zh-TW" altLang="en-US">
            <a:solidFill>
              <a:schemeClr val="tx2"/>
            </a:solidFill>
          </a:endParaRPr>
        </a:p>
      </dgm:t>
    </dgm:pt>
    <dgm:pt modelId="{701A054F-02FD-4607-AC5B-98BE9FD263FC}">
      <dgm:prSet phldrT="[文字]" custT="1"/>
      <dgm:spPr/>
      <dgm:t>
        <a:bodyPr/>
        <a:lstStyle/>
        <a:p>
          <a:pPr algn="ctr"/>
          <a:r>
            <a:rPr lang="zh-TW" altLang="en-US" sz="3000" b="1" dirty="0" smtClean="0">
              <a:solidFill>
                <a:schemeClr val="tx2"/>
              </a:solidFill>
              <a:latin typeface="標楷體" pitchFamily="65" charset="-120"/>
              <a:ea typeface="標楷體" pitchFamily="65" charset="-120"/>
            </a:rPr>
            <a:t>性向、興趣、能力與生涯抉擇的關係</a:t>
          </a:r>
          <a:r>
            <a:rPr lang="en-US" altLang="zh-TW" sz="3000" b="1" dirty="0" smtClean="0">
              <a:solidFill>
                <a:schemeClr val="tx2"/>
              </a:solidFill>
              <a:latin typeface="標楷體" pitchFamily="65" charset="-120"/>
              <a:ea typeface="標楷體" pitchFamily="65" charset="-120"/>
            </a:rPr>
            <a:t>?</a:t>
          </a:r>
          <a:endParaRPr lang="zh-TW" altLang="en-US" sz="3000" dirty="0">
            <a:solidFill>
              <a:schemeClr val="tx2"/>
            </a:solidFill>
          </a:endParaRPr>
        </a:p>
      </dgm:t>
    </dgm:pt>
    <dgm:pt modelId="{BA6262B3-E087-49C7-A06E-D8527D892580}" type="parTrans" cxnId="{F6DF6BB5-0ABE-465B-9E7D-36050A0D6967}">
      <dgm:prSet/>
      <dgm:spPr/>
      <dgm:t>
        <a:bodyPr/>
        <a:lstStyle/>
        <a:p>
          <a:endParaRPr lang="zh-TW" altLang="en-US">
            <a:solidFill>
              <a:schemeClr val="tx2"/>
            </a:solidFill>
          </a:endParaRPr>
        </a:p>
      </dgm:t>
    </dgm:pt>
    <dgm:pt modelId="{412CD8F1-9A59-456E-9159-DEB39CCAC34D}" type="sibTrans" cxnId="{F6DF6BB5-0ABE-465B-9E7D-36050A0D6967}">
      <dgm:prSet/>
      <dgm:spPr/>
      <dgm:t>
        <a:bodyPr/>
        <a:lstStyle/>
        <a:p>
          <a:endParaRPr lang="zh-TW" altLang="en-US">
            <a:solidFill>
              <a:schemeClr val="tx2"/>
            </a:solidFill>
          </a:endParaRPr>
        </a:p>
      </dgm:t>
    </dgm:pt>
    <dgm:pt modelId="{28AC8CEF-7275-49AA-879F-B569872098D2}">
      <dgm:prSet phldrT="[文字]" custT="1"/>
      <dgm:spPr/>
      <dgm:t>
        <a:bodyPr/>
        <a:lstStyle/>
        <a:p>
          <a:pPr algn="ctr"/>
          <a:r>
            <a:rPr lang="zh-TW" altLang="en-US" sz="3000" b="1" dirty="0" smtClean="0">
              <a:solidFill>
                <a:schemeClr val="tx2"/>
              </a:solidFill>
              <a:latin typeface="標楷體" pitchFamily="65" charset="-120"/>
              <a:ea typeface="標楷體" pitchFamily="65" charset="-120"/>
            </a:rPr>
            <a:t>我們可以提供孩子哪些學習資源</a:t>
          </a:r>
          <a:r>
            <a:rPr lang="en-US" altLang="zh-TW" sz="3000" b="1" dirty="0" smtClean="0">
              <a:solidFill>
                <a:schemeClr val="tx2"/>
              </a:solidFill>
              <a:latin typeface="標楷體" pitchFamily="65" charset="-120"/>
              <a:ea typeface="標楷體" pitchFamily="65" charset="-120"/>
            </a:rPr>
            <a:t>?</a:t>
          </a:r>
          <a:endParaRPr lang="zh-TW" altLang="en-US" sz="3000" b="1" dirty="0">
            <a:solidFill>
              <a:schemeClr val="tx2"/>
            </a:solidFill>
            <a:latin typeface="標楷體" pitchFamily="65" charset="-120"/>
            <a:ea typeface="標楷體" pitchFamily="65" charset="-120"/>
          </a:endParaRPr>
        </a:p>
      </dgm:t>
    </dgm:pt>
    <dgm:pt modelId="{D662A99B-F639-456A-993C-86977B516475}" type="parTrans" cxnId="{5A187B45-2B22-49D7-A651-31238A8971CD}">
      <dgm:prSet/>
      <dgm:spPr/>
      <dgm:t>
        <a:bodyPr/>
        <a:lstStyle/>
        <a:p>
          <a:endParaRPr lang="zh-TW" altLang="en-US">
            <a:solidFill>
              <a:schemeClr val="tx2"/>
            </a:solidFill>
          </a:endParaRPr>
        </a:p>
      </dgm:t>
    </dgm:pt>
    <dgm:pt modelId="{445C30F4-C2BF-4DE4-B479-8BBAC3B870F5}" type="sibTrans" cxnId="{5A187B45-2B22-49D7-A651-31238A8971CD}">
      <dgm:prSet/>
      <dgm:spPr/>
      <dgm:t>
        <a:bodyPr/>
        <a:lstStyle/>
        <a:p>
          <a:endParaRPr lang="zh-TW" altLang="en-US">
            <a:solidFill>
              <a:schemeClr val="tx2"/>
            </a:solidFill>
          </a:endParaRPr>
        </a:p>
      </dgm:t>
    </dgm:pt>
    <dgm:pt modelId="{1B706E8A-65F2-42F0-84B1-E3813B0A7F5B}">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000" b="1" dirty="0" smtClean="0">
              <a:solidFill>
                <a:schemeClr val="tx2"/>
              </a:solidFill>
              <a:latin typeface="標楷體" pitchFamily="65" charset="-120"/>
              <a:ea typeface="標楷體" pitchFamily="65" charset="-120"/>
            </a:rPr>
            <a:t>孩子國中畢業以後可以有哪些選擇</a:t>
          </a:r>
          <a:r>
            <a:rPr lang="en-US" altLang="zh-TW" sz="3000" b="1" dirty="0" smtClean="0">
              <a:solidFill>
                <a:schemeClr val="tx2"/>
              </a:solidFill>
              <a:latin typeface="標楷體" pitchFamily="65" charset="-120"/>
              <a:ea typeface="標楷體" pitchFamily="65" charset="-120"/>
            </a:rPr>
            <a:t>?</a:t>
          </a:r>
          <a:endParaRPr lang="zh-TW" altLang="en-US" sz="3000" b="1" dirty="0" smtClean="0">
            <a:solidFill>
              <a:schemeClr val="tx2"/>
            </a:solidFill>
            <a:latin typeface="標楷體" pitchFamily="65" charset="-120"/>
            <a:ea typeface="標楷體" pitchFamily="65" charset="-120"/>
          </a:endParaRPr>
        </a:p>
      </dgm:t>
    </dgm:pt>
    <dgm:pt modelId="{8A41F39A-9622-45B3-AAEB-2C3967A4C1AE}" type="parTrans" cxnId="{22911781-9518-440E-9EDB-3E8E8CF924DD}">
      <dgm:prSet/>
      <dgm:spPr/>
      <dgm:t>
        <a:bodyPr/>
        <a:lstStyle/>
        <a:p>
          <a:endParaRPr lang="zh-TW" altLang="en-US">
            <a:solidFill>
              <a:schemeClr val="tx2"/>
            </a:solidFill>
          </a:endParaRPr>
        </a:p>
      </dgm:t>
    </dgm:pt>
    <dgm:pt modelId="{3495A68D-2837-4E3F-B1EC-49A688864280}" type="sibTrans" cxnId="{22911781-9518-440E-9EDB-3E8E8CF924DD}">
      <dgm:prSet/>
      <dgm:spPr/>
      <dgm:t>
        <a:bodyPr/>
        <a:lstStyle/>
        <a:p>
          <a:endParaRPr lang="zh-TW" altLang="en-US">
            <a:solidFill>
              <a:schemeClr val="tx2"/>
            </a:solidFill>
          </a:endParaRPr>
        </a:p>
      </dgm:t>
    </dgm:pt>
    <dgm:pt modelId="{0F9A3125-3C9B-4A7A-85E2-690DF3CE1392}">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000" b="1" dirty="0" smtClean="0">
              <a:solidFill>
                <a:schemeClr val="tx2"/>
              </a:solidFill>
              <a:latin typeface="標楷體" pitchFamily="65" charset="-120"/>
              <a:ea typeface="標楷體" pitchFamily="65" charset="-120"/>
            </a:rPr>
            <a:t>我能瞭解社會變動的趨勢</a:t>
          </a:r>
          <a:r>
            <a:rPr lang="en-US" altLang="zh-TW" sz="3000" b="1" dirty="0" smtClean="0">
              <a:solidFill>
                <a:schemeClr val="tx2"/>
              </a:solidFill>
              <a:latin typeface="標楷體" pitchFamily="65" charset="-120"/>
              <a:ea typeface="標楷體" pitchFamily="65" charset="-120"/>
            </a:rPr>
            <a:t>?</a:t>
          </a:r>
          <a:endParaRPr lang="zh-TW" altLang="en-US" sz="3000" b="1" dirty="0" smtClean="0">
            <a:solidFill>
              <a:schemeClr val="tx2"/>
            </a:solidFill>
            <a:latin typeface="標楷體" pitchFamily="65" charset="-120"/>
            <a:ea typeface="標楷體" pitchFamily="65" charset="-120"/>
          </a:endParaRPr>
        </a:p>
      </dgm:t>
    </dgm:pt>
    <dgm:pt modelId="{BC093FB7-8F1B-4DBD-8EF7-DFFECF76EF29}" type="parTrans" cxnId="{ADFE6EFC-D244-4710-A54B-FED361C9AB2A}">
      <dgm:prSet/>
      <dgm:spPr/>
      <dgm:t>
        <a:bodyPr/>
        <a:lstStyle/>
        <a:p>
          <a:endParaRPr lang="zh-TW" altLang="en-US">
            <a:solidFill>
              <a:schemeClr val="tx2"/>
            </a:solidFill>
          </a:endParaRPr>
        </a:p>
      </dgm:t>
    </dgm:pt>
    <dgm:pt modelId="{05BCFA91-0F2B-4DE5-9DE2-C0AB461CA8FE}" type="sibTrans" cxnId="{ADFE6EFC-D244-4710-A54B-FED361C9AB2A}">
      <dgm:prSet/>
      <dgm:spPr/>
      <dgm:t>
        <a:bodyPr/>
        <a:lstStyle/>
        <a:p>
          <a:endParaRPr lang="zh-TW" altLang="en-US">
            <a:solidFill>
              <a:schemeClr val="tx2"/>
            </a:solidFill>
          </a:endParaRPr>
        </a:p>
      </dgm:t>
    </dgm:pt>
    <dgm:pt modelId="{8D0214E0-7013-457F-8966-C18E9BA45862}" type="pres">
      <dgm:prSet presAssocID="{337BAEC7-1CED-4FA8-B712-EBEF6E62470A}" presName="linear" presStyleCnt="0">
        <dgm:presLayoutVars>
          <dgm:animLvl val="lvl"/>
          <dgm:resizeHandles val="exact"/>
        </dgm:presLayoutVars>
      </dgm:prSet>
      <dgm:spPr/>
      <dgm:t>
        <a:bodyPr/>
        <a:lstStyle/>
        <a:p>
          <a:endParaRPr lang="zh-TW" altLang="en-US"/>
        </a:p>
      </dgm:t>
    </dgm:pt>
    <dgm:pt modelId="{D2493F36-ADC8-48EC-A6B2-40FE53CECDD2}" type="pres">
      <dgm:prSet presAssocID="{56181F42-FE2F-4502-A08E-DF2751BC1FBB}" presName="parentText" presStyleLbl="node1" presStyleIdx="0" presStyleCnt="6">
        <dgm:presLayoutVars>
          <dgm:chMax val="0"/>
          <dgm:bulletEnabled val="1"/>
        </dgm:presLayoutVars>
      </dgm:prSet>
      <dgm:spPr/>
      <dgm:t>
        <a:bodyPr/>
        <a:lstStyle/>
        <a:p>
          <a:endParaRPr lang="zh-TW" altLang="en-US"/>
        </a:p>
      </dgm:t>
    </dgm:pt>
    <dgm:pt modelId="{887925E4-B950-460F-B92A-1506019CB6C4}" type="pres">
      <dgm:prSet presAssocID="{31A9FF08-AC90-4609-AB27-F3CF24566D7A}" presName="spacer" presStyleCnt="0"/>
      <dgm:spPr/>
    </dgm:pt>
    <dgm:pt modelId="{F4536191-2338-4709-A7BA-6E9368412D05}" type="pres">
      <dgm:prSet presAssocID="{701A054F-02FD-4607-AC5B-98BE9FD263FC}" presName="parentText" presStyleLbl="node1" presStyleIdx="1" presStyleCnt="6">
        <dgm:presLayoutVars>
          <dgm:chMax val="0"/>
          <dgm:bulletEnabled val="1"/>
        </dgm:presLayoutVars>
      </dgm:prSet>
      <dgm:spPr/>
      <dgm:t>
        <a:bodyPr/>
        <a:lstStyle/>
        <a:p>
          <a:endParaRPr lang="zh-TW" altLang="en-US"/>
        </a:p>
      </dgm:t>
    </dgm:pt>
    <dgm:pt modelId="{B69E9C16-C422-4E3D-BCE7-D11E2BB18A97}" type="pres">
      <dgm:prSet presAssocID="{412CD8F1-9A59-456E-9159-DEB39CCAC34D}" presName="spacer" presStyleCnt="0"/>
      <dgm:spPr/>
    </dgm:pt>
    <dgm:pt modelId="{C45F3CCC-73D7-4F6F-ACD7-E5EDC87718F1}" type="pres">
      <dgm:prSet presAssocID="{28AC8CEF-7275-49AA-879F-B569872098D2}" presName="parentText" presStyleLbl="node1" presStyleIdx="2" presStyleCnt="6">
        <dgm:presLayoutVars>
          <dgm:chMax val="0"/>
          <dgm:bulletEnabled val="1"/>
        </dgm:presLayoutVars>
      </dgm:prSet>
      <dgm:spPr/>
      <dgm:t>
        <a:bodyPr/>
        <a:lstStyle/>
        <a:p>
          <a:endParaRPr lang="zh-TW" altLang="en-US"/>
        </a:p>
      </dgm:t>
    </dgm:pt>
    <dgm:pt modelId="{EDB3B597-B670-43C7-ADE0-9A10B0DF30C3}" type="pres">
      <dgm:prSet presAssocID="{445C30F4-C2BF-4DE4-B479-8BBAC3B870F5}" presName="spacer" presStyleCnt="0"/>
      <dgm:spPr/>
    </dgm:pt>
    <dgm:pt modelId="{38108298-CC56-45EB-B0D4-4A2AC5899CC4}" type="pres">
      <dgm:prSet presAssocID="{FC91AED7-4A9B-4C72-8FDE-DDDBB466A2F4}" presName="parentText" presStyleLbl="node1" presStyleIdx="3" presStyleCnt="6">
        <dgm:presLayoutVars>
          <dgm:chMax val="0"/>
          <dgm:bulletEnabled val="1"/>
        </dgm:presLayoutVars>
      </dgm:prSet>
      <dgm:spPr/>
      <dgm:t>
        <a:bodyPr/>
        <a:lstStyle/>
        <a:p>
          <a:endParaRPr lang="zh-TW" altLang="en-US"/>
        </a:p>
      </dgm:t>
    </dgm:pt>
    <dgm:pt modelId="{718885A4-A94A-4E69-A51C-A650345A9E65}" type="pres">
      <dgm:prSet presAssocID="{C86FDCC5-2925-445B-A09E-7FC8E9873FAA}" presName="spacer" presStyleCnt="0"/>
      <dgm:spPr/>
    </dgm:pt>
    <dgm:pt modelId="{454EC84D-4CF0-4536-9837-8CE7BC73E602}" type="pres">
      <dgm:prSet presAssocID="{1B706E8A-65F2-42F0-84B1-E3813B0A7F5B}" presName="parentText" presStyleLbl="node1" presStyleIdx="4" presStyleCnt="6">
        <dgm:presLayoutVars>
          <dgm:chMax val="0"/>
          <dgm:bulletEnabled val="1"/>
        </dgm:presLayoutVars>
      </dgm:prSet>
      <dgm:spPr/>
      <dgm:t>
        <a:bodyPr/>
        <a:lstStyle/>
        <a:p>
          <a:endParaRPr lang="zh-TW" altLang="en-US"/>
        </a:p>
      </dgm:t>
    </dgm:pt>
    <dgm:pt modelId="{3617A830-A9CE-40A5-9069-4AFB4A10A983}" type="pres">
      <dgm:prSet presAssocID="{3495A68D-2837-4E3F-B1EC-49A688864280}" presName="spacer" presStyleCnt="0"/>
      <dgm:spPr/>
    </dgm:pt>
    <dgm:pt modelId="{DAA5CC1F-4C5E-4CFB-830D-C738A8821A76}" type="pres">
      <dgm:prSet presAssocID="{0F9A3125-3C9B-4A7A-85E2-690DF3CE1392}" presName="parentText" presStyleLbl="node1" presStyleIdx="5" presStyleCnt="6">
        <dgm:presLayoutVars>
          <dgm:chMax val="0"/>
          <dgm:bulletEnabled val="1"/>
        </dgm:presLayoutVars>
      </dgm:prSet>
      <dgm:spPr/>
      <dgm:t>
        <a:bodyPr/>
        <a:lstStyle/>
        <a:p>
          <a:endParaRPr lang="zh-TW" altLang="en-US"/>
        </a:p>
      </dgm:t>
    </dgm:pt>
  </dgm:ptLst>
  <dgm:cxnLst>
    <dgm:cxn modelId="{0431DC51-1F4C-4D77-AFD2-310A87A06530}" type="presOf" srcId="{337BAEC7-1CED-4FA8-B712-EBEF6E62470A}" destId="{8D0214E0-7013-457F-8966-C18E9BA45862}" srcOrd="0" destOrd="0" presId="urn:microsoft.com/office/officeart/2005/8/layout/vList2"/>
    <dgm:cxn modelId="{B9503580-2F32-4902-B4F0-129BFC9F7633}" type="presOf" srcId="{FC91AED7-4A9B-4C72-8FDE-DDDBB466A2F4}" destId="{38108298-CC56-45EB-B0D4-4A2AC5899CC4}" srcOrd="0" destOrd="0" presId="urn:microsoft.com/office/officeart/2005/8/layout/vList2"/>
    <dgm:cxn modelId="{5C7901FF-C858-414B-887A-C6D989CE5FD7}" srcId="{337BAEC7-1CED-4FA8-B712-EBEF6E62470A}" destId="{FC91AED7-4A9B-4C72-8FDE-DDDBB466A2F4}" srcOrd="3" destOrd="0" parTransId="{EC3C0477-A56B-444F-994D-B90BBECB694E}" sibTransId="{C86FDCC5-2925-445B-A09E-7FC8E9873FAA}"/>
    <dgm:cxn modelId="{5A187B45-2B22-49D7-A651-31238A8971CD}" srcId="{337BAEC7-1CED-4FA8-B712-EBEF6E62470A}" destId="{28AC8CEF-7275-49AA-879F-B569872098D2}" srcOrd="2" destOrd="0" parTransId="{D662A99B-F639-456A-993C-86977B516475}" sibTransId="{445C30F4-C2BF-4DE4-B479-8BBAC3B870F5}"/>
    <dgm:cxn modelId="{387D3E67-48F5-475C-8C67-5E41E612F628}" type="presOf" srcId="{0F9A3125-3C9B-4A7A-85E2-690DF3CE1392}" destId="{DAA5CC1F-4C5E-4CFB-830D-C738A8821A76}" srcOrd="0" destOrd="0" presId="urn:microsoft.com/office/officeart/2005/8/layout/vList2"/>
    <dgm:cxn modelId="{D81D27F7-F76B-4E7F-A118-AA702FA47204}" type="presOf" srcId="{1B706E8A-65F2-42F0-84B1-E3813B0A7F5B}" destId="{454EC84D-4CF0-4536-9837-8CE7BC73E602}" srcOrd="0" destOrd="0" presId="urn:microsoft.com/office/officeart/2005/8/layout/vList2"/>
    <dgm:cxn modelId="{5C004E36-8A21-4F80-9915-8DE070B73344}" type="presOf" srcId="{701A054F-02FD-4607-AC5B-98BE9FD263FC}" destId="{F4536191-2338-4709-A7BA-6E9368412D05}" srcOrd="0" destOrd="0" presId="urn:microsoft.com/office/officeart/2005/8/layout/vList2"/>
    <dgm:cxn modelId="{B41D3426-8623-4E5E-AEC4-06A6ADA5D42E}" srcId="{337BAEC7-1CED-4FA8-B712-EBEF6E62470A}" destId="{56181F42-FE2F-4502-A08E-DF2751BC1FBB}" srcOrd="0" destOrd="0" parTransId="{905117D7-1DC2-4CCF-BE8D-7E5C0905D621}" sibTransId="{31A9FF08-AC90-4609-AB27-F3CF24566D7A}"/>
    <dgm:cxn modelId="{F6DF6BB5-0ABE-465B-9E7D-36050A0D6967}" srcId="{337BAEC7-1CED-4FA8-B712-EBEF6E62470A}" destId="{701A054F-02FD-4607-AC5B-98BE9FD263FC}" srcOrd="1" destOrd="0" parTransId="{BA6262B3-E087-49C7-A06E-D8527D892580}" sibTransId="{412CD8F1-9A59-456E-9159-DEB39CCAC34D}"/>
    <dgm:cxn modelId="{22911781-9518-440E-9EDB-3E8E8CF924DD}" srcId="{337BAEC7-1CED-4FA8-B712-EBEF6E62470A}" destId="{1B706E8A-65F2-42F0-84B1-E3813B0A7F5B}" srcOrd="4" destOrd="0" parTransId="{8A41F39A-9622-45B3-AAEB-2C3967A4C1AE}" sibTransId="{3495A68D-2837-4E3F-B1EC-49A688864280}"/>
    <dgm:cxn modelId="{6FEBF80C-296F-4245-8F7B-FA03A61801AD}" type="presOf" srcId="{56181F42-FE2F-4502-A08E-DF2751BC1FBB}" destId="{D2493F36-ADC8-48EC-A6B2-40FE53CECDD2}" srcOrd="0" destOrd="0" presId="urn:microsoft.com/office/officeart/2005/8/layout/vList2"/>
    <dgm:cxn modelId="{ADFE6EFC-D244-4710-A54B-FED361C9AB2A}" srcId="{337BAEC7-1CED-4FA8-B712-EBEF6E62470A}" destId="{0F9A3125-3C9B-4A7A-85E2-690DF3CE1392}" srcOrd="5" destOrd="0" parTransId="{BC093FB7-8F1B-4DBD-8EF7-DFFECF76EF29}" sibTransId="{05BCFA91-0F2B-4DE5-9DE2-C0AB461CA8FE}"/>
    <dgm:cxn modelId="{72B70DE2-EC7B-4988-9985-5C5555E6F721}" type="presOf" srcId="{28AC8CEF-7275-49AA-879F-B569872098D2}" destId="{C45F3CCC-73D7-4F6F-ACD7-E5EDC87718F1}" srcOrd="0" destOrd="0" presId="urn:microsoft.com/office/officeart/2005/8/layout/vList2"/>
    <dgm:cxn modelId="{DE013F75-0629-4076-80BA-389B4E69BD38}" type="presParOf" srcId="{8D0214E0-7013-457F-8966-C18E9BA45862}" destId="{D2493F36-ADC8-48EC-A6B2-40FE53CECDD2}" srcOrd="0" destOrd="0" presId="urn:microsoft.com/office/officeart/2005/8/layout/vList2"/>
    <dgm:cxn modelId="{FD887A7B-1EDD-4F9D-91FF-90135912AC77}" type="presParOf" srcId="{8D0214E0-7013-457F-8966-C18E9BA45862}" destId="{887925E4-B950-460F-B92A-1506019CB6C4}" srcOrd="1" destOrd="0" presId="urn:microsoft.com/office/officeart/2005/8/layout/vList2"/>
    <dgm:cxn modelId="{EFE05835-A9A3-43A7-853B-A7FDABDB4BDD}" type="presParOf" srcId="{8D0214E0-7013-457F-8966-C18E9BA45862}" destId="{F4536191-2338-4709-A7BA-6E9368412D05}" srcOrd="2" destOrd="0" presId="urn:microsoft.com/office/officeart/2005/8/layout/vList2"/>
    <dgm:cxn modelId="{BF724440-AEB4-4FCF-A312-7C94A4C79655}" type="presParOf" srcId="{8D0214E0-7013-457F-8966-C18E9BA45862}" destId="{B69E9C16-C422-4E3D-BCE7-D11E2BB18A97}" srcOrd="3" destOrd="0" presId="urn:microsoft.com/office/officeart/2005/8/layout/vList2"/>
    <dgm:cxn modelId="{3ADFEAA3-2FF8-4655-911F-414DDFF95E40}" type="presParOf" srcId="{8D0214E0-7013-457F-8966-C18E9BA45862}" destId="{C45F3CCC-73D7-4F6F-ACD7-E5EDC87718F1}" srcOrd="4" destOrd="0" presId="urn:microsoft.com/office/officeart/2005/8/layout/vList2"/>
    <dgm:cxn modelId="{2F694C79-7B40-4A96-9BE1-B8CDC6E5186F}" type="presParOf" srcId="{8D0214E0-7013-457F-8966-C18E9BA45862}" destId="{EDB3B597-B670-43C7-ADE0-9A10B0DF30C3}" srcOrd="5" destOrd="0" presId="urn:microsoft.com/office/officeart/2005/8/layout/vList2"/>
    <dgm:cxn modelId="{EC4180E5-C381-4B37-A213-FE562E4B99BB}" type="presParOf" srcId="{8D0214E0-7013-457F-8966-C18E9BA45862}" destId="{38108298-CC56-45EB-B0D4-4A2AC5899CC4}" srcOrd="6" destOrd="0" presId="urn:microsoft.com/office/officeart/2005/8/layout/vList2"/>
    <dgm:cxn modelId="{4ED9E1BD-1BE2-4683-B65C-0F0FCCC3F402}" type="presParOf" srcId="{8D0214E0-7013-457F-8966-C18E9BA45862}" destId="{718885A4-A94A-4E69-A51C-A650345A9E65}" srcOrd="7" destOrd="0" presId="urn:microsoft.com/office/officeart/2005/8/layout/vList2"/>
    <dgm:cxn modelId="{63473594-C6D6-4FD9-9E82-803BD311D264}" type="presParOf" srcId="{8D0214E0-7013-457F-8966-C18E9BA45862}" destId="{454EC84D-4CF0-4536-9837-8CE7BC73E602}" srcOrd="8" destOrd="0" presId="urn:microsoft.com/office/officeart/2005/8/layout/vList2"/>
    <dgm:cxn modelId="{D46DECFC-9630-4B0D-B9E7-0ABA7890F0B7}" type="presParOf" srcId="{8D0214E0-7013-457F-8966-C18E9BA45862}" destId="{3617A830-A9CE-40A5-9069-4AFB4A10A983}" srcOrd="9" destOrd="0" presId="urn:microsoft.com/office/officeart/2005/8/layout/vList2"/>
    <dgm:cxn modelId="{992C3135-6415-4919-814D-BA0E17292927}" type="presParOf" srcId="{8D0214E0-7013-457F-8966-C18E9BA45862}" destId="{DAA5CC1F-4C5E-4CFB-830D-C738A8821A7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5D3B50-90E7-435C-84B5-F274A0F36D95}"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zh-TW" altLang="en-US"/>
        </a:p>
      </dgm:t>
    </dgm:pt>
    <dgm:pt modelId="{BCB8B7B9-1E18-4CA3-99AB-C95990ABEF63}">
      <dgm:prSet phldrT="[文字]" custT="1"/>
      <dgm:spPr/>
      <dgm:t>
        <a:bodyPr/>
        <a:lstStyle/>
        <a:p>
          <a:r>
            <a:rPr lang="zh-TW" altLang="en-US" sz="4000" b="0" dirty="0" smtClean="0">
              <a:solidFill>
                <a:schemeClr val="tx2">
                  <a:lumMod val="75000"/>
                </a:schemeClr>
              </a:solidFill>
              <a:effectLst>
                <a:outerShdw blurRad="38100" dist="38100" dir="2700000" algn="tl">
                  <a:srgbClr val="000000">
                    <a:alpha val="43137"/>
                  </a:srgbClr>
                </a:outerShdw>
              </a:effectLst>
              <a:latin typeface="標楷體" pitchFamily="65" charset="-120"/>
              <a:ea typeface="標楷體" pitchFamily="65" charset="-120"/>
            </a:rPr>
            <a:t>提供學科成績或模擬測驗相對位置資訊</a:t>
          </a:r>
          <a:r>
            <a:rPr lang="zh-TW" altLang="en-US" sz="4000" b="0" dirty="0" smtClean="0">
              <a:solidFill>
                <a:schemeClr val="tx2">
                  <a:lumMod val="75000"/>
                </a:schemeClr>
              </a:solidFill>
              <a:effectLst>
                <a:outerShdw blurRad="38100" dist="38100" dir="2700000" algn="tl">
                  <a:srgbClr val="000000">
                    <a:alpha val="43137"/>
                  </a:srgbClr>
                </a:outerShdw>
              </a:effectLst>
            </a:rPr>
            <a:t>。</a:t>
          </a:r>
          <a:endParaRPr lang="zh-TW" altLang="en-US" sz="4000" b="0" dirty="0">
            <a:solidFill>
              <a:schemeClr val="tx2">
                <a:lumMod val="75000"/>
              </a:schemeClr>
            </a:solidFill>
            <a:effectLst>
              <a:outerShdw blurRad="38100" dist="38100" dir="2700000" algn="tl">
                <a:srgbClr val="000000">
                  <a:alpha val="43137"/>
                </a:srgbClr>
              </a:outerShdw>
            </a:effectLst>
          </a:endParaRPr>
        </a:p>
      </dgm:t>
    </dgm:pt>
    <dgm:pt modelId="{7656B396-9CFD-4E86-963F-BFB1443F34C7}" type="parTrans" cxnId="{60BB7422-B5CA-4552-BC4C-473CE9FF01F7}">
      <dgm:prSet/>
      <dgm:spPr/>
      <dgm:t>
        <a:bodyPr/>
        <a:lstStyle/>
        <a:p>
          <a:endParaRPr lang="zh-TW" altLang="en-US"/>
        </a:p>
      </dgm:t>
    </dgm:pt>
    <dgm:pt modelId="{85B6EB30-AE3E-4956-BC57-896204B5D6B1}" type="sibTrans" cxnId="{60BB7422-B5CA-4552-BC4C-473CE9FF01F7}">
      <dgm:prSet/>
      <dgm:spPr/>
      <dgm:t>
        <a:bodyPr/>
        <a:lstStyle/>
        <a:p>
          <a:endParaRPr lang="zh-TW" altLang="en-US"/>
        </a:p>
      </dgm:t>
    </dgm:pt>
    <dgm:pt modelId="{710DE70D-D1DD-435F-AB57-712504C01FC7}">
      <dgm:prSet phldrT="[文字]" custT="1"/>
      <dgm:spPr/>
      <dgm:t>
        <a:bodyPr/>
        <a:lstStyle/>
        <a:p>
          <a:r>
            <a:rPr lang="zh-TW" altLang="en-US" sz="4000" b="0" dirty="0" smtClean="0">
              <a:effectLst>
                <a:outerShdw blurRad="38100" dist="38100" dir="2700000" algn="tl">
                  <a:srgbClr val="000000">
                    <a:alpha val="43137"/>
                  </a:srgbClr>
                </a:outerShdw>
              </a:effectLst>
              <a:latin typeface="標楷體" pitchFamily="65" charset="-120"/>
              <a:ea typeface="標楷體" pitchFamily="65" charset="-120"/>
            </a:rPr>
            <a:t>提供多元學習表現資訊，供學生及家長檢視。</a:t>
          </a:r>
          <a:endParaRPr lang="zh-TW" altLang="en-US" sz="4000" b="0" dirty="0">
            <a:effectLst>
              <a:outerShdw blurRad="38100" dist="38100" dir="2700000" algn="tl">
                <a:srgbClr val="000000">
                  <a:alpha val="43137"/>
                </a:srgbClr>
              </a:outerShdw>
            </a:effectLst>
            <a:latin typeface="標楷體" pitchFamily="65" charset="-120"/>
            <a:ea typeface="標楷體" pitchFamily="65" charset="-120"/>
          </a:endParaRPr>
        </a:p>
      </dgm:t>
    </dgm:pt>
    <dgm:pt modelId="{C2EEE8D7-4CE0-4366-A773-98C303007C3C}" type="parTrans" cxnId="{BAA50444-3775-41B4-AF84-BF121A7D6CB5}">
      <dgm:prSet/>
      <dgm:spPr/>
      <dgm:t>
        <a:bodyPr/>
        <a:lstStyle/>
        <a:p>
          <a:endParaRPr lang="zh-TW" altLang="en-US"/>
        </a:p>
      </dgm:t>
    </dgm:pt>
    <dgm:pt modelId="{4DB2B6E7-5852-40DB-9DE6-2ECBCCC214D6}" type="sibTrans" cxnId="{BAA50444-3775-41B4-AF84-BF121A7D6CB5}">
      <dgm:prSet/>
      <dgm:spPr/>
      <dgm:t>
        <a:bodyPr/>
        <a:lstStyle/>
        <a:p>
          <a:endParaRPr lang="zh-TW" altLang="en-US"/>
        </a:p>
      </dgm:t>
    </dgm:pt>
    <dgm:pt modelId="{B31ECC48-70BE-4337-B8E4-2C01C0F374B6}">
      <dgm:prSet phldrT="[文字]" custT="1"/>
      <dgm:spPr/>
      <dgm:t>
        <a:bodyPr/>
        <a:lstStyle/>
        <a:p>
          <a:r>
            <a:rPr lang="zh-TW" altLang="en-US" sz="3600" b="0" dirty="0" smtClean="0">
              <a:latin typeface="標楷體" pitchFamily="65" charset="-120"/>
              <a:ea typeface="標楷體" pitchFamily="65" charset="-120"/>
            </a:rPr>
            <a:t>由專兼任輔導教師、導師及孩子信任之老師，與家長、孩子進行志願選填試探相關輔導措施。</a:t>
          </a:r>
          <a:endParaRPr lang="zh-TW" altLang="en-US" sz="3600" b="0" dirty="0">
            <a:latin typeface="標楷體" pitchFamily="65" charset="-120"/>
            <a:ea typeface="標楷體" pitchFamily="65" charset="-120"/>
          </a:endParaRPr>
        </a:p>
      </dgm:t>
    </dgm:pt>
    <dgm:pt modelId="{B22E053B-6B35-4067-9404-BE8B46A02926}" type="parTrans" cxnId="{294B05F7-4D65-4278-87C5-34E7FDBDE41A}">
      <dgm:prSet/>
      <dgm:spPr/>
      <dgm:t>
        <a:bodyPr/>
        <a:lstStyle/>
        <a:p>
          <a:endParaRPr lang="zh-TW" altLang="en-US"/>
        </a:p>
      </dgm:t>
    </dgm:pt>
    <dgm:pt modelId="{9947C538-9306-4CC3-850C-81339C68F314}" type="sibTrans" cxnId="{294B05F7-4D65-4278-87C5-34E7FDBDE41A}">
      <dgm:prSet/>
      <dgm:spPr/>
      <dgm:t>
        <a:bodyPr/>
        <a:lstStyle/>
        <a:p>
          <a:endParaRPr lang="zh-TW" altLang="en-US"/>
        </a:p>
      </dgm:t>
    </dgm:pt>
    <dgm:pt modelId="{62952F63-00A2-4ECD-97C5-F00E2EEBD734}" type="pres">
      <dgm:prSet presAssocID="{945D3B50-90E7-435C-84B5-F274A0F36D95}" presName="linear" presStyleCnt="0">
        <dgm:presLayoutVars>
          <dgm:dir/>
          <dgm:resizeHandles val="exact"/>
        </dgm:presLayoutVars>
      </dgm:prSet>
      <dgm:spPr/>
      <dgm:t>
        <a:bodyPr/>
        <a:lstStyle/>
        <a:p>
          <a:endParaRPr lang="zh-TW" altLang="en-US"/>
        </a:p>
      </dgm:t>
    </dgm:pt>
    <dgm:pt modelId="{16B405F8-4318-4D2A-86DB-E7C77A69B059}" type="pres">
      <dgm:prSet presAssocID="{BCB8B7B9-1E18-4CA3-99AB-C95990ABEF63}" presName="comp" presStyleCnt="0"/>
      <dgm:spPr/>
    </dgm:pt>
    <dgm:pt modelId="{614E6963-BEB2-40D0-ACB9-4B48EF9B33D1}" type="pres">
      <dgm:prSet presAssocID="{BCB8B7B9-1E18-4CA3-99AB-C95990ABEF63}" presName="box" presStyleLbl="node1" presStyleIdx="0" presStyleCnt="3"/>
      <dgm:spPr/>
      <dgm:t>
        <a:bodyPr/>
        <a:lstStyle/>
        <a:p>
          <a:endParaRPr lang="zh-TW" altLang="en-US"/>
        </a:p>
      </dgm:t>
    </dgm:pt>
    <dgm:pt modelId="{CC95DB48-6FE9-4025-83E8-A0C919A93B91}" type="pres">
      <dgm:prSet presAssocID="{BCB8B7B9-1E18-4CA3-99AB-C95990ABEF63}" presName="img" presStyleLbl="f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zh-TW" altLang="en-US"/>
        </a:p>
      </dgm:t>
    </dgm:pt>
    <dgm:pt modelId="{4298EFA7-CB6E-41E6-A3FF-359D579259D1}" type="pres">
      <dgm:prSet presAssocID="{BCB8B7B9-1E18-4CA3-99AB-C95990ABEF63}" presName="text" presStyleLbl="node1" presStyleIdx="0" presStyleCnt="3">
        <dgm:presLayoutVars>
          <dgm:bulletEnabled val="1"/>
        </dgm:presLayoutVars>
      </dgm:prSet>
      <dgm:spPr/>
      <dgm:t>
        <a:bodyPr/>
        <a:lstStyle/>
        <a:p>
          <a:endParaRPr lang="zh-TW" altLang="en-US"/>
        </a:p>
      </dgm:t>
    </dgm:pt>
    <dgm:pt modelId="{841D6A3B-7A6A-4C92-B2E4-D3DF9A6F479E}" type="pres">
      <dgm:prSet presAssocID="{85B6EB30-AE3E-4956-BC57-896204B5D6B1}" presName="spacer" presStyleCnt="0"/>
      <dgm:spPr/>
    </dgm:pt>
    <dgm:pt modelId="{ED6DDB77-7B70-4FA1-83F8-A23B478CED5A}" type="pres">
      <dgm:prSet presAssocID="{710DE70D-D1DD-435F-AB57-712504C01FC7}" presName="comp" presStyleCnt="0"/>
      <dgm:spPr/>
    </dgm:pt>
    <dgm:pt modelId="{55B8F4E3-2D05-4DB1-A505-36A80BCAC101}" type="pres">
      <dgm:prSet presAssocID="{710DE70D-D1DD-435F-AB57-712504C01FC7}" presName="box" presStyleLbl="node1" presStyleIdx="1" presStyleCnt="3"/>
      <dgm:spPr/>
      <dgm:t>
        <a:bodyPr/>
        <a:lstStyle/>
        <a:p>
          <a:endParaRPr lang="zh-TW" altLang="en-US"/>
        </a:p>
      </dgm:t>
    </dgm:pt>
    <dgm:pt modelId="{E84CD187-1CC6-4600-87D4-1B1C5E2C4DA7}" type="pres">
      <dgm:prSet presAssocID="{710DE70D-D1DD-435F-AB57-712504C01FC7}" presName="img" presStyleLbl="f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zh-TW" altLang="en-US"/>
        </a:p>
      </dgm:t>
    </dgm:pt>
    <dgm:pt modelId="{CDFFBB44-B85F-4A05-81F7-24EDBD6101AE}" type="pres">
      <dgm:prSet presAssocID="{710DE70D-D1DD-435F-AB57-712504C01FC7}" presName="text" presStyleLbl="node1" presStyleIdx="1" presStyleCnt="3">
        <dgm:presLayoutVars>
          <dgm:bulletEnabled val="1"/>
        </dgm:presLayoutVars>
      </dgm:prSet>
      <dgm:spPr/>
      <dgm:t>
        <a:bodyPr/>
        <a:lstStyle/>
        <a:p>
          <a:endParaRPr lang="zh-TW" altLang="en-US"/>
        </a:p>
      </dgm:t>
    </dgm:pt>
    <dgm:pt modelId="{5946944B-B8A7-4BF9-BA1E-1F48D4309E94}" type="pres">
      <dgm:prSet presAssocID="{4DB2B6E7-5852-40DB-9DE6-2ECBCCC214D6}" presName="spacer" presStyleCnt="0"/>
      <dgm:spPr/>
    </dgm:pt>
    <dgm:pt modelId="{6C1594D8-BCC1-4674-976B-F8FD43ACCEE0}" type="pres">
      <dgm:prSet presAssocID="{B31ECC48-70BE-4337-B8E4-2C01C0F374B6}" presName="comp" presStyleCnt="0"/>
      <dgm:spPr/>
    </dgm:pt>
    <dgm:pt modelId="{27E8E56E-45AF-403A-B08F-8970A4181D2A}" type="pres">
      <dgm:prSet presAssocID="{B31ECC48-70BE-4337-B8E4-2C01C0F374B6}" presName="box" presStyleLbl="node1" presStyleIdx="2" presStyleCnt="3"/>
      <dgm:spPr/>
      <dgm:t>
        <a:bodyPr/>
        <a:lstStyle/>
        <a:p>
          <a:endParaRPr lang="zh-TW" altLang="en-US"/>
        </a:p>
      </dgm:t>
    </dgm:pt>
    <dgm:pt modelId="{EA471FBE-641F-4C6E-B01C-C0086C3083BA}" type="pres">
      <dgm:prSet presAssocID="{B31ECC48-70BE-4337-B8E4-2C01C0F374B6}" presName="img"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zh-TW" altLang="en-US"/>
        </a:p>
      </dgm:t>
    </dgm:pt>
    <dgm:pt modelId="{CE3FA4A4-0991-44C6-B5BF-EB225E6A5937}" type="pres">
      <dgm:prSet presAssocID="{B31ECC48-70BE-4337-B8E4-2C01C0F374B6}" presName="text" presStyleLbl="node1" presStyleIdx="2" presStyleCnt="3">
        <dgm:presLayoutVars>
          <dgm:bulletEnabled val="1"/>
        </dgm:presLayoutVars>
      </dgm:prSet>
      <dgm:spPr/>
      <dgm:t>
        <a:bodyPr/>
        <a:lstStyle/>
        <a:p>
          <a:endParaRPr lang="zh-TW" altLang="en-US"/>
        </a:p>
      </dgm:t>
    </dgm:pt>
  </dgm:ptLst>
  <dgm:cxnLst>
    <dgm:cxn modelId="{308A5153-6585-4DB5-AA0F-DBF364EDF440}" type="presOf" srcId="{B31ECC48-70BE-4337-B8E4-2C01C0F374B6}" destId="{27E8E56E-45AF-403A-B08F-8970A4181D2A}" srcOrd="0" destOrd="0" presId="urn:microsoft.com/office/officeart/2005/8/layout/vList4#1"/>
    <dgm:cxn modelId="{BAA50444-3775-41B4-AF84-BF121A7D6CB5}" srcId="{945D3B50-90E7-435C-84B5-F274A0F36D95}" destId="{710DE70D-D1DD-435F-AB57-712504C01FC7}" srcOrd="1" destOrd="0" parTransId="{C2EEE8D7-4CE0-4366-A773-98C303007C3C}" sibTransId="{4DB2B6E7-5852-40DB-9DE6-2ECBCCC214D6}"/>
    <dgm:cxn modelId="{39D53315-DF06-48B6-850D-BBDBE2D14A07}" type="presOf" srcId="{945D3B50-90E7-435C-84B5-F274A0F36D95}" destId="{62952F63-00A2-4ECD-97C5-F00E2EEBD734}" srcOrd="0" destOrd="0" presId="urn:microsoft.com/office/officeart/2005/8/layout/vList4#1"/>
    <dgm:cxn modelId="{B591CDE3-B014-42F3-8409-E87EB5447CEB}" type="presOf" srcId="{710DE70D-D1DD-435F-AB57-712504C01FC7}" destId="{55B8F4E3-2D05-4DB1-A505-36A80BCAC101}" srcOrd="0" destOrd="0" presId="urn:microsoft.com/office/officeart/2005/8/layout/vList4#1"/>
    <dgm:cxn modelId="{2B92FE23-5D68-4076-9F9B-0BA1A29F0063}" type="presOf" srcId="{BCB8B7B9-1E18-4CA3-99AB-C95990ABEF63}" destId="{4298EFA7-CB6E-41E6-A3FF-359D579259D1}" srcOrd="1" destOrd="0" presId="urn:microsoft.com/office/officeart/2005/8/layout/vList4#1"/>
    <dgm:cxn modelId="{2E331210-A777-46C5-91B4-E56301E52280}" type="presOf" srcId="{710DE70D-D1DD-435F-AB57-712504C01FC7}" destId="{CDFFBB44-B85F-4A05-81F7-24EDBD6101AE}" srcOrd="1" destOrd="0" presId="urn:microsoft.com/office/officeart/2005/8/layout/vList4#1"/>
    <dgm:cxn modelId="{05D2F69E-9474-4D14-813D-1BCFE2624B69}" type="presOf" srcId="{BCB8B7B9-1E18-4CA3-99AB-C95990ABEF63}" destId="{614E6963-BEB2-40D0-ACB9-4B48EF9B33D1}" srcOrd="0" destOrd="0" presId="urn:microsoft.com/office/officeart/2005/8/layout/vList4#1"/>
    <dgm:cxn modelId="{294B05F7-4D65-4278-87C5-34E7FDBDE41A}" srcId="{945D3B50-90E7-435C-84B5-F274A0F36D95}" destId="{B31ECC48-70BE-4337-B8E4-2C01C0F374B6}" srcOrd="2" destOrd="0" parTransId="{B22E053B-6B35-4067-9404-BE8B46A02926}" sibTransId="{9947C538-9306-4CC3-850C-81339C68F314}"/>
    <dgm:cxn modelId="{60BB7422-B5CA-4552-BC4C-473CE9FF01F7}" srcId="{945D3B50-90E7-435C-84B5-F274A0F36D95}" destId="{BCB8B7B9-1E18-4CA3-99AB-C95990ABEF63}" srcOrd="0" destOrd="0" parTransId="{7656B396-9CFD-4E86-963F-BFB1443F34C7}" sibTransId="{85B6EB30-AE3E-4956-BC57-896204B5D6B1}"/>
    <dgm:cxn modelId="{79704F9F-8BD0-455E-B456-A2BAD6B4C19B}" type="presOf" srcId="{B31ECC48-70BE-4337-B8E4-2C01C0F374B6}" destId="{CE3FA4A4-0991-44C6-B5BF-EB225E6A5937}" srcOrd="1" destOrd="0" presId="urn:microsoft.com/office/officeart/2005/8/layout/vList4#1"/>
    <dgm:cxn modelId="{11801073-7808-421E-B012-B10F3E1489B3}" type="presParOf" srcId="{62952F63-00A2-4ECD-97C5-F00E2EEBD734}" destId="{16B405F8-4318-4D2A-86DB-E7C77A69B059}" srcOrd="0" destOrd="0" presId="urn:microsoft.com/office/officeart/2005/8/layout/vList4#1"/>
    <dgm:cxn modelId="{734771FB-32E0-40B4-A04E-20E15E82B317}" type="presParOf" srcId="{16B405F8-4318-4D2A-86DB-E7C77A69B059}" destId="{614E6963-BEB2-40D0-ACB9-4B48EF9B33D1}" srcOrd="0" destOrd="0" presId="urn:microsoft.com/office/officeart/2005/8/layout/vList4#1"/>
    <dgm:cxn modelId="{B1D3FA5B-7102-47A7-BC06-AB8B5B1BC286}" type="presParOf" srcId="{16B405F8-4318-4D2A-86DB-E7C77A69B059}" destId="{CC95DB48-6FE9-4025-83E8-A0C919A93B91}" srcOrd="1" destOrd="0" presId="urn:microsoft.com/office/officeart/2005/8/layout/vList4#1"/>
    <dgm:cxn modelId="{F43D7F14-0D57-4D52-AD7C-F77378CF7B53}" type="presParOf" srcId="{16B405F8-4318-4D2A-86DB-E7C77A69B059}" destId="{4298EFA7-CB6E-41E6-A3FF-359D579259D1}" srcOrd="2" destOrd="0" presId="urn:microsoft.com/office/officeart/2005/8/layout/vList4#1"/>
    <dgm:cxn modelId="{AAE5E04D-2867-4741-9AEC-7C3D4F2D6E72}" type="presParOf" srcId="{62952F63-00A2-4ECD-97C5-F00E2EEBD734}" destId="{841D6A3B-7A6A-4C92-B2E4-D3DF9A6F479E}" srcOrd="1" destOrd="0" presId="urn:microsoft.com/office/officeart/2005/8/layout/vList4#1"/>
    <dgm:cxn modelId="{1DC80700-5F85-495D-9DE4-492E6DE27F24}" type="presParOf" srcId="{62952F63-00A2-4ECD-97C5-F00E2EEBD734}" destId="{ED6DDB77-7B70-4FA1-83F8-A23B478CED5A}" srcOrd="2" destOrd="0" presId="urn:microsoft.com/office/officeart/2005/8/layout/vList4#1"/>
    <dgm:cxn modelId="{2F8C1FFC-2BDF-4E54-A30C-27AF986CBC18}" type="presParOf" srcId="{ED6DDB77-7B70-4FA1-83F8-A23B478CED5A}" destId="{55B8F4E3-2D05-4DB1-A505-36A80BCAC101}" srcOrd="0" destOrd="0" presId="urn:microsoft.com/office/officeart/2005/8/layout/vList4#1"/>
    <dgm:cxn modelId="{50391403-5D8E-4791-8B13-AAD5736ABD01}" type="presParOf" srcId="{ED6DDB77-7B70-4FA1-83F8-A23B478CED5A}" destId="{E84CD187-1CC6-4600-87D4-1B1C5E2C4DA7}" srcOrd="1" destOrd="0" presId="urn:microsoft.com/office/officeart/2005/8/layout/vList4#1"/>
    <dgm:cxn modelId="{4523CC16-59E2-4E36-9A23-ACBDE101457C}" type="presParOf" srcId="{ED6DDB77-7B70-4FA1-83F8-A23B478CED5A}" destId="{CDFFBB44-B85F-4A05-81F7-24EDBD6101AE}" srcOrd="2" destOrd="0" presId="urn:microsoft.com/office/officeart/2005/8/layout/vList4#1"/>
    <dgm:cxn modelId="{76B14412-76E1-4BB9-8318-241ECA1BC14E}" type="presParOf" srcId="{62952F63-00A2-4ECD-97C5-F00E2EEBD734}" destId="{5946944B-B8A7-4BF9-BA1E-1F48D4309E94}" srcOrd="3" destOrd="0" presId="urn:microsoft.com/office/officeart/2005/8/layout/vList4#1"/>
    <dgm:cxn modelId="{E642AD89-88F2-40EE-95F6-884BE279B509}" type="presParOf" srcId="{62952F63-00A2-4ECD-97C5-F00E2EEBD734}" destId="{6C1594D8-BCC1-4674-976B-F8FD43ACCEE0}" srcOrd="4" destOrd="0" presId="urn:microsoft.com/office/officeart/2005/8/layout/vList4#1"/>
    <dgm:cxn modelId="{5652E922-90D8-47E6-8854-9EBE7E61E6D6}" type="presParOf" srcId="{6C1594D8-BCC1-4674-976B-F8FD43ACCEE0}" destId="{27E8E56E-45AF-403A-B08F-8970A4181D2A}" srcOrd="0" destOrd="0" presId="urn:microsoft.com/office/officeart/2005/8/layout/vList4#1"/>
    <dgm:cxn modelId="{9F05D9FD-8847-470A-911E-6C71A9924DA1}" type="presParOf" srcId="{6C1594D8-BCC1-4674-976B-F8FD43ACCEE0}" destId="{EA471FBE-641F-4C6E-B01C-C0086C3083BA}" srcOrd="1" destOrd="0" presId="urn:microsoft.com/office/officeart/2005/8/layout/vList4#1"/>
    <dgm:cxn modelId="{D205D744-CC87-42FC-A40E-98C7254DF626}" type="presParOf" srcId="{6C1594D8-BCC1-4674-976B-F8FD43ACCEE0}" destId="{CE3FA4A4-0991-44C6-B5BF-EB225E6A5937}"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7BAEC7-1CED-4FA8-B712-EBEF6E62470A}"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zh-TW" altLang="en-US"/>
        </a:p>
      </dgm:t>
    </dgm:pt>
    <dgm:pt modelId="{56181F42-FE2F-4502-A08E-DF2751BC1FBB}">
      <dgm:prSet phldrT="[文字]" custT="1"/>
      <dgm:spPr>
        <a:solidFill>
          <a:srgbClr val="CCFFFF"/>
        </a:solidFill>
      </dgm:spPr>
      <dgm:t>
        <a:bodyPr/>
        <a:lstStyle/>
        <a:p>
          <a:pPr algn="l"/>
          <a:r>
            <a:rPr lang="zh-TW" altLang="en-US" sz="4000" b="1" dirty="0" smtClean="0">
              <a:solidFill>
                <a:schemeClr val="tx1"/>
              </a:solidFill>
              <a:latin typeface="微軟正黑體" panose="020B0604030504040204" pitchFamily="34" charset="-120"/>
              <a:ea typeface="微軟正黑體" panose="020B0604030504040204" pitchFamily="34" charset="-120"/>
            </a:rPr>
            <a:t>十二年國民基本教育網站</a:t>
          </a:r>
          <a:endParaRPr lang="zh-TW" altLang="en-US" sz="4000" b="1" dirty="0">
            <a:solidFill>
              <a:schemeClr val="tx1"/>
            </a:solidFill>
            <a:latin typeface="微軟正黑體" panose="020B0604030504040204" pitchFamily="34" charset="-120"/>
            <a:ea typeface="微軟正黑體" panose="020B0604030504040204" pitchFamily="34" charset="-120"/>
          </a:endParaRPr>
        </a:p>
      </dgm:t>
    </dgm:pt>
    <dgm:pt modelId="{905117D7-1DC2-4CCF-BE8D-7E5C0905D621}" type="parTrans" cxnId="{B41D3426-8623-4E5E-AEC4-06A6ADA5D42E}">
      <dgm:prSet/>
      <dgm:spPr/>
      <dgm:t>
        <a:bodyPr/>
        <a:lstStyle/>
        <a:p>
          <a:endParaRPr lang="zh-TW" altLang="en-US"/>
        </a:p>
      </dgm:t>
    </dgm:pt>
    <dgm:pt modelId="{31A9FF08-AC90-4609-AB27-F3CF24566D7A}" type="sibTrans" cxnId="{B41D3426-8623-4E5E-AEC4-06A6ADA5D42E}">
      <dgm:prSet/>
      <dgm:spPr/>
      <dgm:t>
        <a:bodyPr/>
        <a:lstStyle/>
        <a:p>
          <a:endParaRPr lang="zh-TW" altLang="en-US"/>
        </a:p>
      </dgm:t>
    </dgm:pt>
    <dgm:pt modelId="{245DFF79-456A-4384-8046-4F9CA71F28C3}">
      <dgm:prSet custT="1"/>
      <dgm:spPr/>
      <dgm:t>
        <a:bodyPr/>
        <a:lstStyle/>
        <a:p>
          <a:r>
            <a:rPr lang="en-US" altLang="en-US" sz="4000" b="1" dirty="0" smtClean="0">
              <a:solidFill>
                <a:schemeClr val="tx1"/>
              </a:solidFill>
              <a:latin typeface="微軟正黑體" panose="020B0604030504040204" pitchFamily="34" charset="-120"/>
              <a:ea typeface="微軟正黑體" panose="020B0604030504040204" pitchFamily="34" charset="-120"/>
            </a:rPr>
            <a:t>103</a:t>
          </a:r>
          <a:r>
            <a:rPr lang="zh-TW" altLang="en-US" sz="4000" b="1" dirty="0" smtClean="0">
              <a:solidFill>
                <a:schemeClr val="tx1"/>
              </a:solidFill>
              <a:latin typeface="微軟正黑體" panose="020B0604030504040204" pitchFamily="34" charset="-120"/>
              <a:ea typeface="微軟正黑體" panose="020B0604030504040204" pitchFamily="34" charset="-120"/>
            </a:rPr>
            <a:t>年國中畢業生多元進路宣導網站</a:t>
          </a:r>
        </a:p>
      </dgm:t>
    </dgm:pt>
    <dgm:pt modelId="{B51EE980-B611-4DC7-9199-2ABDA910B017}" type="parTrans" cxnId="{9BE305E6-53EC-40A3-92B0-86207034A702}">
      <dgm:prSet/>
      <dgm:spPr/>
      <dgm:t>
        <a:bodyPr/>
        <a:lstStyle/>
        <a:p>
          <a:endParaRPr lang="zh-TW" altLang="en-US"/>
        </a:p>
      </dgm:t>
    </dgm:pt>
    <dgm:pt modelId="{436ABCA6-CA14-41A7-AA37-D24697CBD36F}" type="sibTrans" cxnId="{9BE305E6-53EC-40A3-92B0-86207034A702}">
      <dgm:prSet/>
      <dgm:spPr/>
      <dgm:t>
        <a:bodyPr/>
        <a:lstStyle/>
        <a:p>
          <a:endParaRPr lang="zh-TW" altLang="en-US"/>
        </a:p>
      </dgm:t>
    </dgm:pt>
    <dgm:pt modelId="{3C845A84-3AEB-4DEE-A912-3EC91E95C3EF}">
      <dgm:prSet custT="1"/>
      <dgm:spPr/>
      <dgm:t>
        <a:bodyPr/>
        <a:lstStyle/>
        <a:p>
          <a:r>
            <a:rPr lang="zh-TW" altLang="en-US" sz="4000" b="1" dirty="0" smtClean="0">
              <a:solidFill>
                <a:schemeClr val="tx1"/>
              </a:solidFill>
              <a:latin typeface="微軟正黑體" panose="020B0604030504040204" pitchFamily="34" charset="-120"/>
              <a:ea typeface="微軟正黑體" panose="020B0604030504040204" pitchFamily="34" charset="-120"/>
            </a:rPr>
            <a:t>全國高中、高職、五專學校資訊網</a:t>
          </a:r>
        </a:p>
      </dgm:t>
    </dgm:pt>
    <dgm:pt modelId="{AC1DB039-F75C-41C9-B95E-7FAA23FBB52E}" type="parTrans" cxnId="{C5596546-0CF1-4ECE-B2E6-28FE23CB8093}">
      <dgm:prSet/>
      <dgm:spPr/>
      <dgm:t>
        <a:bodyPr/>
        <a:lstStyle/>
        <a:p>
          <a:endParaRPr lang="zh-TW" altLang="en-US"/>
        </a:p>
      </dgm:t>
    </dgm:pt>
    <dgm:pt modelId="{82ABF5F6-86FF-42A8-AE0B-035D39005604}" type="sibTrans" cxnId="{C5596546-0CF1-4ECE-B2E6-28FE23CB8093}">
      <dgm:prSet/>
      <dgm:spPr/>
      <dgm:t>
        <a:bodyPr/>
        <a:lstStyle/>
        <a:p>
          <a:endParaRPr lang="zh-TW" altLang="en-US"/>
        </a:p>
      </dgm:t>
    </dgm:pt>
    <dgm:pt modelId="{EFC9B706-6ED5-4795-92CC-16AF50BF8DCE}">
      <dgm:prSet custT="1"/>
      <dgm:spPr/>
      <dgm:t>
        <a:bodyPr/>
        <a:lstStyle/>
        <a:p>
          <a:r>
            <a:rPr lang="zh-TW" altLang="en-US" sz="4000" b="1" dirty="0" smtClean="0">
              <a:solidFill>
                <a:schemeClr val="tx1"/>
              </a:solidFill>
              <a:latin typeface="微軟正黑體" panose="020B0604030504040204" pitchFamily="34" charset="-120"/>
              <a:ea typeface="微軟正黑體" panose="020B0604030504040204" pitchFamily="34" charset="-120"/>
            </a:rPr>
            <a:t>教育部諮詢專線</a:t>
          </a:r>
          <a:r>
            <a:rPr lang="en-US" altLang="en-US" sz="4000" b="1" dirty="0" smtClean="0">
              <a:solidFill>
                <a:schemeClr val="tx1"/>
              </a:solidFill>
              <a:latin typeface="微軟正黑體" panose="020B0604030504040204" pitchFamily="34" charset="-120"/>
              <a:ea typeface="微軟正黑體" panose="020B0604030504040204" pitchFamily="34" charset="-120"/>
            </a:rPr>
            <a:t>0800-012-580</a:t>
          </a:r>
          <a:endParaRPr lang="zh-TW" altLang="en-US" sz="4000" b="1" dirty="0" smtClean="0">
            <a:solidFill>
              <a:schemeClr val="tx1"/>
            </a:solidFill>
            <a:latin typeface="微軟正黑體" panose="020B0604030504040204" pitchFamily="34" charset="-120"/>
            <a:ea typeface="微軟正黑體" panose="020B0604030504040204" pitchFamily="34" charset="-120"/>
          </a:endParaRPr>
        </a:p>
      </dgm:t>
    </dgm:pt>
    <dgm:pt modelId="{7E92CD6C-FA92-47F3-AB69-BEDD03FFC6A2}" type="parTrans" cxnId="{FEA01FE8-EB27-4E5D-9350-C902803B6CAF}">
      <dgm:prSet/>
      <dgm:spPr/>
      <dgm:t>
        <a:bodyPr/>
        <a:lstStyle/>
        <a:p>
          <a:endParaRPr lang="zh-TW" altLang="en-US"/>
        </a:p>
      </dgm:t>
    </dgm:pt>
    <dgm:pt modelId="{E3DC89FC-94A1-4647-8E6E-6CABA238CE67}" type="sibTrans" cxnId="{FEA01FE8-EB27-4E5D-9350-C902803B6CAF}">
      <dgm:prSet/>
      <dgm:spPr/>
      <dgm:t>
        <a:bodyPr/>
        <a:lstStyle/>
        <a:p>
          <a:endParaRPr lang="zh-TW" altLang="en-US"/>
        </a:p>
      </dgm:t>
    </dgm:pt>
    <dgm:pt modelId="{36727A6D-EA0F-4A22-BA70-D21DC8D149FA}">
      <dgm:prSet custT="1"/>
      <dgm:spPr/>
      <dgm:t>
        <a:bodyPr/>
        <a:lstStyle/>
        <a:p>
          <a:r>
            <a:rPr lang="zh-TW" altLang="en-US" sz="4000" b="1" dirty="0" smtClean="0">
              <a:solidFill>
                <a:schemeClr val="tx1"/>
              </a:solidFill>
              <a:latin typeface="微軟正黑體" panose="020B0604030504040204" pitchFamily="34" charset="-120"/>
              <a:ea typeface="微軟正黑體" panose="020B0604030504040204" pitchFamily="34" charset="-120"/>
            </a:rPr>
            <a:t>親子天下十二年國教完全指南</a:t>
          </a:r>
        </a:p>
      </dgm:t>
    </dgm:pt>
    <dgm:pt modelId="{B5E5F108-BCEE-426B-9252-A06039BBE72D}" type="parTrans" cxnId="{8C4B52B9-859E-44D3-BD26-6DBF6FF5CBC1}">
      <dgm:prSet/>
      <dgm:spPr/>
      <dgm:t>
        <a:bodyPr/>
        <a:lstStyle/>
        <a:p>
          <a:endParaRPr lang="zh-TW" altLang="en-US"/>
        </a:p>
      </dgm:t>
    </dgm:pt>
    <dgm:pt modelId="{52062764-C80E-4F84-B0EB-D7127BACC4DF}" type="sibTrans" cxnId="{8C4B52B9-859E-44D3-BD26-6DBF6FF5CBC1}">
      <dgm:prSet/>
      <dgm:spPr/>
      <dgm:t>
        <a:bodyPr/>
        <a:lstStyle/>
        <a:p>
          <a:endParaRPr lang="zh-TW" altLang="en-US"/>
        </a:p>
      </dgm:t>
    </dgm:pt>
    <dgm:pt modelId="{8024FC99-B8E2-491D-A26C-1BAF3BB1D982}">
      <dgm:prSet custT="1"/>
      <dgm:spPr/>
      <dgm:t>
        <a:bodyPr/>
        <a:lstStyle/>
        <a:p>
          <a:r>
            <a:rPr lang="zh-TW" altLang="en-US" sz="4000" b="1" dirty="0" smtClean="0">
              <a:solidFill>
                <a:schemeClr val="tx1"/>
              </a:solidFill>
              <a:latin typeface="微軟正黑體" panose="020B0604030504040204" pitchFamily="34" charset="-120"/>
              <a:ea typeface="微軟正黑體" panose="020B0604030504040204" pitchFamily="34" charset="-120"/>
            </a:rPr>
            <a:t>其他</a:t>
          </a:r>
        </a:p>
      </dgm:t>
    </dgm:pt>
    <dgm:pt modelId="{2C16D791-F1F6-4DDC-A3D6-E3B8322E716B}" type="parTrans" cxnId="{0C9467E8-433C-4E17-891D-FBA60549308C}">
      <dgm:prSet/>
      <dgm:spPr/>
      <dgm:t>
        <a:bodyPr/>
        <a:lstStyle/>
        <a:p>
          <a:endParaRPr lang="zh-TW" altLang="en-US"/>
        </a:p>
      </dgm:t>
    </dgm:pt>
    <dgm:pt modelId="{A58307ED-1BB5-4246-A85A-0914E7DBACD3}" type="sibTrans" cxnId="{0C9467E8-433C-4E17-891D-FBA60549308C}">
      <dgm:prSet/>
      <dgm:spPr/>
      <dgm:t>
        <a:bodyPr/>
        <a:lstStyle/>
        <a:p>
          <a:endParaRPr lang="zh-TW" altLang="en-US"/>
        </a:p>
      </dgm:t>
    </dgm:pt>
    <dgm:pt modelId="{8D0214E0-7013-457F-8966-C18E9BA45862}" type="pres">
      <dgm:prSet presAssocID="{337BAEC7-1CED-4FA8-B712-EBEF6E62470A}" presName="linear" presStyleCnt="0">
        <dgm:presLayoutVars>
          <dgm:animLvl val="lvl"/>
          <dgm:resizeHandles val="exact"/>
        </dgm:presLayoutVars>
      </dgm:prSet>
      <dgm:spPr/>
      <dgm:t>
        <a:bodyPr/>
        <a:lstStyle/>
        <a:p>
          <a:endParaRPr lang="zh-TW" altLang="en-US"/>
        </a:p>
      </dgm:t>
    </dgm:pt>
    <dgm:pt modelId="{D2493F36-ADC8-48EC-A6B2-40FE53CECDD2}" type="pres">
      <dgm:prSet presAssocID="{56181F42-FE2F-4502-A08E-DF2751BC1FBB}" presName="parentText" presStyleLbl="node1" presStyleIdx="0" presStyleCnt="6">
        <dgm:presLayoutVars>
          <dgm:chMax val="0"/>
          <dgm:bulletEnabled val="1"/>
        </dgm:presLayoutVars>
      </dgm:prSet>
      <dgm:spPr/>
      <dgm:t>
        <a:bodyPr/>
        <a:lstStyle/>
        <a:p>
          <a:endParaRPr lang="zh-TW" altLang="en-US"/>
        </a:p>
      </dgm:t>
    </dgm:pt>
    <dgm:pt modelId="{887925E4-B950-460F-B92A-1506019CB6C4}" type="pres">
      <dgm:prSet presAssocID="{31A9FF08-AC90-4609-AB27-F3CF24566D7A}" presName="spacer" presStyleCnt="0"/>
      <dgm:spPr/>
    </dgm:pt>
    <dgm:pt modelId="{1BA17548-EF43-45D8-AFF8-9289FCCE5DCC}" type="pres">
      <dgm:prSet presAssocID="{245DFF79-456A-4384-8046-4F9CA71F28C3}" presName="parentText" presStyleLbl="node1" presStyleIdx="1" presStyleCnt="6">
        <dgm:presLayoutVars>
          <dgm:chMax val="0"/>
          <dgm:bulletEnabled val="1"/>
        </dgm:presLayoutVars>
      </dgm:prSet>
      <dgm:spPr/>
      <dgm:t>
        <a:bodyPr/>
        <a:lstStyle/>
        <a:p>
          <a:endParaRPr lang="zh-TW" altLang="en-US"/>
        </a:p>
      </dgm:t>
    </dgm:pt>
    <dgm:pt modelId="{0B908D44-DF78-44F5-83D2-234E5D1270AD}" type="pres">
      <dgm:prSet presAssocID="{436ABCA6-CA14-41A7-AA37-D24697CBD36F}" presName="spacer" presStyleCnt="0"/>
      <dgm:spPr/>
    </dgm:pt>
    <dgm:pt modelId="{EF064100-D8F1-4DA3-8045-D9D26DFAFA91}" type="pres">
      <dgm:prSet presAssocID="{3C845A84-3AEB-4DEE-A912-3EC91E95C3EF}" presName="parentText" presStyleLbl="node1" presStyleIdx="2" presStyleCnt="6" custLinFactNeighborX="-112" custLinFactNeighborY="77412">
        <dgm:presLayoutVars>
          <dgm:chMax val="0"/>
          <dgm:bulletEnabled val="1"/>
        </dgm:presLayoutVars>
      </dgm:prSet>
      <dgm:spPr/>
      <dgm:t>
        <a:bodyPr/>
        <a:lstStyle/>
        <a:p>
          <a:endParaRPr lang="zh-TW" altLang="en-US"/>
        </a:p>
      </dgm:t>
    </dgm:pt>
    <dgm:pt modelId="{8EE8411E-7887-402A-A65F-581F660F4B48}" type="pres">
      <dgm:prSet presAssocID="{82ABF5F6-86FF-42A8-AE0B-035D39005604}" presName="spacer" presStyleCnt="0"/>
      <dgm:spPr/>
    </dgm:pt>
    <dgm:pt modelId="{82911EDF-E1CA-4141-8045-F52929396DD9}" type="pres">
      <dgm:prSet presAssocID="{EFC9B706-6ED5-4795-92CC-16AF50BF8DCE}" presName="parentText" presStyleLbl="node1" presStyleIdx="3" presStyleCnt="6">
        <dgm:presLayoutVars>
          <dgm:chMax val="0"/>
          <dgm:bulletEnabled val="1"/>
        </dgm:presLayoutVars>
      </dgm:prSet>
      <dgm:spPr/>
      <dgm:t>
        <a:bodyPr/>
        <a:lstStyle/>
        <a:p>
          <a:endParaRPr lang="zh-TW" altLang="en-US"/>
        </a:p>
      </dgm:t>
    </dgm:pt>
    <dgm:pt modelId="{4C6959B3-9200-4959-977B-F548D44C6D4D}" type="pres">
      <dgm:prSet presAssocID="{E3DC89FC-94A1-4647-8E6E-6CABA238CE67}" presName="spacer" presStyleCnt="0"/>
      <dgm:spPr/>
    </dgm:pt>
    <dgm:pt modelId="{725D0BAF-AF68-4D00-BC61-6A4AA608F8E7}" type="pres">
      <dgm:prSet presAssocID="{36727A6D-EA0F-4A22-BA70-D21DC8D149FA}" presName="parentText" presStyleLbl="node1" presStyleIdx="4" presStyleCnt="6">
        <dgm:presLayoutVars>
          <dgm:chMax val="0"/>
          <dgm:bulletEnabled val="1"/>
        </dgm:presLayoutVars>
      </dgm:prSet>
      <dgm:spPr/>
      <dgm:t>
        <a:bodyPr/>
        <a:lstStyle/>
        <a:p>
          <a:endParaRPr lang="zh-TW" altLang="en-US"/>
        </a:p>
      </dgm:t>
    </dgm:pt>
    <dgm:pt modelId="{D928EE60-DB18-4AF1-A421-10B83EF0EEEC}" type="pres">
      <dgm:prSet presAssocID="{52062764-C80E-4F84-B0EB-D7127BACC4DF}" presName="spacer" presStyleCnt="0"/>
      <dgm:spPr/>
    </dgm:pt>
    <dgm:pt modelId="{D51EB09F-3751-4DAA-B8A4-E2323CFA1825}" type="pres">
      <dgm:prSet presAssocID="{8024FC99-B8E2-491D-A26C-1BAF3BB1D982}" presName="parentText" presStyleLbl="node1" presStyleIdx="5" presStyleCnt="6">
        <dgm:presLayoutVars>
          <dgm:chMax val="0"/>
          <dgm:bulletEnabled val="1"/>
        </dgm:presLayoutVars>
      </dgm:prSet>
      <dgm:spPr/>
      <dgm:t>
        <a:bodyPr/>
        <a:lstStyle/>
        <a:p>
          <a:endParaRPr lang="zh-TW" altLang="en-US"/>
        </a:p>
      </dgm:t>
    </dgm:pt>
  </dgm:ptLst>
  <dgm:cxnLst>
    <dgm:cxn modelId="{F5C3645B-15B4-4B35-8E97-FB4DF4B58E51}" type="presOf" srcId="{56181F42-FE2F-4502-A08E-DF2751BC1FBB}" destId="{D2493F36-ADC8-48EC-A6B2-40FE53CECDD2}" srcOrd="0" destOrd="0" presId="urn:microsoft.com/office/officeart/2005/8/layout/vList2"/>
    <dgm:cxn modelId="{0C9467E8-433C-4E17-891D-FBA60549308C}" srcId="{337BAEC7-1CED-4FA8-B712-EBEF6E62470A}" destId="{8024FC99-B8E2-491D-A26C-1BAF3BB1D982}" srcOrd="5" destOrd="0" parTransId="{2C16D791-F1F6-4DDC-A3D6-E3B8322E716B}" sibTransId="{A58307ED-1BB5-4246-A85A-0914E7DBACD3}"/>
    <dgm:cxn modelId="{4EF7F90B-B25A-4EB1-998B-65FD92C066D0}" type="presOf" srcId="{36727A6D-EA0F-4A22-BA70-D21DC8D149FA}" destId="{725D0BAF-AF68-4D00-BC61-6A4AA608F8E7}" srcOrd="0" destOrd="0" presId="urn:microsoft.com/office/officeart/2005/8/layout/vList2"/>
    <dgm:cxn modelId="{ECE32E31-999A-4FA1-9AF7-63FA5FAB7C73}" type="presOf" srcId="{EFC9B706-6ED5-4795-92CC-16AF50BF8DCE}" destId="{82911EDF-E1CA-4141-8045-F52929396DD9}" srcOrd="0" destOrd="0" presId="urn:microsoft.com/office/officeart/2005/8/layout/vList2"/>
    <dgm:cxn modelId="{7D5AF847-7AE7-4553-801D-87736A8207AC}" type="presOf" srcId="{3C845A84-3AEB-4DEE-A912-3EC91E95C3EF}" destId="{EF064100-D8F1-4DA3-8045-D9D26DFAFA91}" srcOrd="0" destOrd="0" presId="urn:microsoft.com/office/officeart/2005/8/layout/vList2"/>
    <dgm:cxn modelId="{0E206E81-608C-45D6-B26C-25A79F4B2C30}" type="presOf" srcId="{8024FC99-B8E2-491D-A26C-1BAF3BB1D982}" destId="{D51EB09F-3751-4DAA-B8A4-E2323CFA1825}" srcOrd="0" destOrd="0" presId="urn:microsoft.com/office/officeart/2005/8/layout/vList2"/>
    <dgm:cxn modelId="{9BE305E6-53EC-40A3-92B0-86207034A702}" srcId="{337BAEC7-1CED-4FA8-B712-EBEF6E62470A}" destId="{245DFF79-456A-4384-8046-4F9CA71F28C3}" srcOrd="1" destOrd="0" parTransId="{B51EE980-B611-4DC7-9199-2ABDA910B017}" sibTransId="{436ABCA6-CA14-41A7-AA37-D24697CBD36F}"/>
    <dgm:cxn modelId="{8C4B52B9-859E-44D3-BD26-6DBF6FF5CBC1}" srcId="{337BAEC7-1CED-4FA8-B712-EBEF6E62470A}" destId="{36727A6D-EA0F-4A22-BA70-D21DC8D149FA}" srcOrd="4" destOrd="0" parTransId="{B5E5F108-BCEE-426B-9252-A06039BBE72D}" sibTransId="{52062764-C80E-4F84-B0EB-D7127BACC4DF}"/>
    <dgm:cxn modelId="{C5596546-0CF1-4ECE-B2E6-28FE23CB8093}" srcId="{337BAEC7-1CED-4FA8-B712-EBEF6E62470A}" destId="{3C845A84-3AEB-4DEE-A912-3EC91E95C3EF}" srcOrd="2" destOrd="0" parTransId="{AC1DB039-F75C-41C9-B95E-7FAA23FBB52E}" sibTransId="{82ABF5F6-86FF-42A8-AE0B-035D39005604}"/>
    <dgm:cxn modelId="{FEA01FE8-EB27-4E5D-9350-C902803B6CAF}" srcId="{337BAEC7-1CED-4FA8-B712-EBEF6E62470A}" destId="{EFC9B706-6ED5-4795-92CC-16AF50BF8DCE}" srcOrd="3" destOrd="0" parTransId="{7E92CD6C-FA92-47F3-AB69-BEDD03FFC6A2}" sibTransId="{E3DC89FC-94A1-4647-8E6E-6CABA238CE67}"/>
    <dgm:cxn modelId="{41A6CE24-BAF7-42AA-9E5E-F06E225B1BB9}" type="presOf" srcId="{337BAEC7-1CED-4FA8-B712-EBEF6E62470A}" destId="{8D0214E0-7013-457F-8966-C18E9BA45862}" srcOrd="0" destOrd="0" presId="urn:microsoft.com/office/officeart/2005/8/layout/vList2"/>
    <dgm:cxn modelId="{B41D3426-8623-4E5E-AEC4-06A6ADA5D42E}" srcId="{337BAEC7-1CED-4FA8-B712-EBEF6E62470A}" destId="{56181F42-FE2F-4502-A08E-DF2751BC1FBB}" srcOrd="0" destOrd="0" parTransId="{905117D7-1DC2-4CCF-BE8D-7E5C0905D621}" sibTransId="{31A9FF08-AC90-4609-AB27-F3CF24566D7A}"/>
    <dgm:cxn modelId="{BF50ABF7-E845-4B63-9BF1-D0505D159A83}" type="presOf" srcId="{245DFF79-456A-4384-8046-4F9CA71F28C3}" destId="{1BA17548-EF43-45D8-AFF8-9289FCCE5DCC}" srcOrd="0" destOrd="0" presId="urn:microsoft.com/office/officeart/2005/8/layout/vList2"/>
    <dgm:cxn modelId="{550E8A4B-6A12-4299-924E-9A49F75E467F}" type="presParOf" srcId="{8D0214E0-7013-457F-8966-C18E9BA45862}" destId="{D2493F36-ADC8-48EC-A6B2-40FE53CECDD2}" srcOrd="0" destOrd="0" presId="urn:microsoft.com/office/officeart/2005/8/layout/vList2"/>
    <dgm:cxn modelId="{3F2AE55E-9137-4B89-A015-31FFC1B405C0}" type="presParOf" srcId="{8D0214E0-7013-457F-8966-C18E9BA45862}" destId="{887925E4-B950-460F-B92A-1506019CB6C4}" srcOrd="1" destOrd="0" presId="urn:microsoft.com/office/officeart/2005/8/layout/vList2"/>
    <dgm:cxn modelId="{B455E475-04D6-434F-8152-24F668119567}" type="presParOf" srcId="{8D0214E0-7013-457F-8966-C18E9BA45862}" destId="{1BA17548-EF43-45D8-AFF8-9289FCCE5DCC}" srcOrd="2" destOrd="0" presId="urn:microsoft.com/office/officeart/2005/8/layout/vList2"/>
    <dgm:cxn modelId="{E7082047-D643-40F9-A52C-363DDD0BBD76}" type="presParOf" srcId="{8D0214E0-7013-457F-8966-C18E9BA45862}" destId="{0B908D44-DF78-44F5-83D2-234E5D1270AD}" srcOrd="3" destOrd="0" presId="urn:microsoft.com/office/officeart/2005/8/layout/vList2"/>
    <dgm:cxn modelId="{11F80223-7CFC-4F31-B9F2-00B82F6F6ADD}" type="presParOf" srcId="{8D0214E0-7013-457F-8966-C18E9BA45862}" destId="{EF064100-D8F1-4DA3-8045-D9D26DFAFA91}" srcOrd="4" destOrd="0" presId="urn:microsoft.com/office/officeart/2005/8/layout/vList2"/>
    <dgm:cxn modelId="{013FDA8F-C4F6-4E7D-ABCE-11A1CD8FCB44}" type="presParOf" srcId="{8D0214E0-7013-457F-8966-C18E9BA45862}" destId="{8EE8411E-7887-402A-A65F-581F660F4B48}" srcOrd="5" destOrd="0" presId="urn:microsoft.com/office/officeart/2005/8/layout/vList2"/>
    <dgm:cxn modelId="{3B124F5B-CA9E-4C67-9A6F-E0AFF4BA057A}" type="presParOf" srcId="{8D0214E0-7013-457F-8966-C18E9BA45862}" destId="{82911EDF-E1CA-4141-8045-F52929396DD9}" srcOrd="6" destOrd="0" presId="urn:microsoft.com/office/officeart/2005/8/layout/vList2"/>
    <dgm:cxn modelId="{52552179-BE2C-4C8C-B28C-EC69E6602656}" type="presParOf" srcId="{8D0214E0-7013-457F-8966-C18E9BA45862}" destId="{4C6959B3-9200-4959-977B-F548D44C6D4D}" srcOrd="7" destOrd="0" presId="urn:microsoft.com/office/officeart/2005/8/layout/vList2"/>
    <dgm:cxn modelId="{D51F670D-069C-4245-A3BD-5256DDB27997}" type="presParOf" srcId="{8D0214E0-7013-457F-8966-C18E9BA45862}" destId="{725D0BAF-AF68-4D00-BC61-6A4AA608F8E7}" srcOrd="8" destOrd="0" presId="urn:microsoft.com/office/officeart/2005/8/layout/vList2"/>
    <dgm:cxn modelId="{C64E596E-7A1C-4DE0-9519-E417E941AFFF}" type="presParOf" srcId="{8D0214E0-7013-457F-8966-C18E9BA45862}" destId="{D928EE60-DB18-4AF1-A421-10B83EF0EEEC}" srcOrd="9" destOrd="0" presId="urn:microsoft.com/office/officeart/2005/8/layout/vList2"/>
    <dgm:cxn modelId="{31EF6259-7F27-42C7-ACF0-3C6FEA3233BA}" type="presParOf" srcId="{8D0214E0-7013-457F-8966-C18E9BA45862}" destId="{D51EB09F-3751-4DAA-B8A4-E2323CFA182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93F36-ADC8-48EC-A6B2-40FE53CECDD2}">
      <dsp:nvSpPr>
        <dsp:cNvPr id="0" name=""/>
        <dsp:cNvSpPr/>
      </dsp:nvSpPr>
      <dsp:spPr>
        <a:xfrm>
          <a:off x="0" y="1792"/>
          <a:ext cx="6635080" cy="715025"/>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smtClean="0">
              <a:solidFill>
                <a:schemeClr val="tx2"/>
              </a:solidFill>
              <a:latin typeface="標楷體" pitchFamily="65" charset="-120"/>
              <a:ea typeface="標楷體" pitchFamily="65" charset="-120"/>
            </a:rPr>
            <a:t>孩子表現最好的科目是哪一科</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a:solidFill>
              <a:schemeClr val="tx2"/>
            </a:solidFill>
            <a:latin typeface="標楷體" pitchFamily="65" charset="-120"/>
            <a:ea typeface="標楷體" pitchFamily="65" charset="-120"/>
          </a:endParaRPr>
        </a:p>
      </dsp:txBody>
      <dsp:txXfrm>
        <a:off x="34905" y="36697"/>
        <a:ext cx="6565270" cy="645215"/>
      </dsp:txXfrm>
    </dsp:sp>
    <dsp:sp modelId="{F4536191-2338-4709-A7BA-6E9368412D05}">
      <dsp:nvSpPr>
        <dsp:cNvPr id="0" name=""/>
        <dsp:cNvSpPr/>
      </dsp:nvSpPr>
      <dsp:spPr>
        <a:xfrm>
          <a:off x="0" y="729390"/>
          <a:ext cx="6635080" cy="715025"/>
        </a:xfrm>
        <a:prstGeom prst="roundRect">
          <a:avLst/>
        </a:prstGeom>
        <a:solidFill>
          <a:schemeClr val="accent5">
            <a:hueOff val="-2483469"/>
            <a:satOff val="9953"/>
            <a:lumOff val="215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000" b="1" kern="1200" dirty="0" smtClean="0">
              <a:solidFill>
                <a:schemeClr val="tx2"/>
              </a:solidFill>
              <a:latin typeface="標楷體" pitchFamily="65" charset="-120"/>
              <a:ea typeface="標楷體" pitchFamily="65" charset="-120"/>
            </a:rPr>
            <a:t>孩子學習什麼事情最投入</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smtClean="0">
            <a:solidFill>
              <a:schemeClr val="tx2"/>
            </a:solidFill>
            <a:latin typeface="標楷體" pitchFamily="65" charset="-120"/>
            <a:ea typeface="標楷體" pitchFamily="65" charset="-120"/>
          </a:endParaRPr>
        </a:p>
      </dsp:txBody>
      <dsp:txXfrm>
        <a:off x="34905" y="764295"/>
        <a:ext cx="6565270" cy="645215"/>
      </dsp:txXfrm>
    </dsp:sp>
    <dsp:sp modelId="{C45F3CCC-73D7-4F6F-ACD7-E5EDC87718F1}">
      <dsp:nvSpPr>
        <dsp:cNvPr id="0" name=""/>
        <dsp:cNvSpPr/>
      </dsp:nvSpPr>
      <dsp:spPr>
        <a:xfrm>
          <a:off x="0" y="1456987"/>
          <a:ext cx="6635080" cy="715025"/>
        </a:xfrm>
        <a:prstGeom prst="roundRec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000" b="1" kern="1200" dirty="0" smtClean="0">
              <a:solidFill>
                <a:schemeClr val="tx2"/>
              </a:solidFill>
              <a:latin typeface="標楷體" pitchFamily="65" charset="-120"/>
              <a:ea typeface="標楷體" pitchFamily="65" charset="-120"/>
            </a:rPr>
            <a:t>孩子平時或假日最常做什麼</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smtClean="0">
            <a:solidFill>
              <a:schemeClr val="tx2"/>
            </a:solidFill>
            <a:latin typeface="標楷體" pitchFamily="65" charset="-120"/>
            <a:ea typeface="標楷體" pitchFamily="65" charset="-120"/>
          </a:endParaRPr>
        </a:p>
      </dsp:txBody>
      <dsp:txXfrm>
        <a:off x="34905" y="1491892"/>
        <a:ext cx="6565270" cy="645215"/>
      </dsp:txXfrm>
    </dsp:sp>
    <dsp:sp modelId="{38108298-CC56-45EB-B0D4-4A2AC5899CC4}">
      <dsp:nvSpPr>
        <dsp:cNvPr id="0" name=""/>
        <dsp:cNvSpPr/>
      </dsp:nvSpPr>
      <dsp:spPr>
        <a:xfrm>
          <a:off x="0" y="2199365"/>
          <a:ext cx="6635080" cy="715025"/>
        </a:xfrm>
        <a:prstGeom prst="roundRect">
          <a:avLst/>
        </a:prstGeom>
        <a:solidFill>
          <a:schemeClr val="accent5">
            <a:hueOff val="-7450407"/>
            <a:satOff val="29858"/>
            <a:lumOff val="647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1333500" eaLnBrk="1" fontAlgn="auto" latinLnBrk="0" hangingPunct="1">
            <a:lnSpc>
              <a:spcPct val="90000"/>
            </a:lnSpc>
            <a:spcBef>
              <a:spcPct val="0"/>
            </a:spcBef>
            <a:spcAft>
              <a:spcPct val="35000"/>
            </a:spcAft>
            <a:buClrTx/>
            <a:buSzTx/>
            <a:buFontTx/>
            <a:buNone/>
            <a:tabLst/>
            <a:defRPr/>
          </a:pPr>
          <a:r>
            <a:rPr lang="zh-TW" altLang="en-US" sz="3000" b="1" kern="1200" dirty="0" smtClean="0">
              <a:solidFill>
                <a:schemeClr val="tx2"/>
              </a:solidFill>
              <a:latin typeface="標楷體" pitchFamily="65" charset="-120"/>
              <a:ea typeface="標楷體" pitchFamily="65" charset="-120"/>
            </a:rPr>
            <a:t>我最常看到孩子的優點是什麼</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smtClean="0">
            <a:solidFill>
              <a:schemeClr val="tx2"/>
            </a:solidFill>
            <a:latin typeface="標楷體" pitchFamily="65" charset="-120"/>
            <a:ea typeface="標楷體" pitchFamily="65" charset="-120"/>
          </a:endParaRPr>
        </a:p>
      </dsp:txBody>
      <dsp:txXfrm>
        <a:off x="34905" y="2234270"/>
        <a:ext cx="6565270" cy="645215"/>
      </dsp:txXfrm>
    </dsp:sp>
    <dsp:sp modelId="{454EC84D-4CF0-4536-9837-8CE7BC73E602}">
      <dsp:nvSpPr>
        <dsp:cNvPr id="0" name=""/>
        <dsp:cNvSpPr/>
      </dsp:nvSpPr>
      <dsp:spPr>
        <a:xfrm>
          <a:off x="0" y="2913974"/>
          <a:ext cx="6635080" cy="715025"/>
        </a:xfrm>
        <a:prstGeom prst="round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smtClean="0">
              <a:solidFill>
                <a:schemeClr val="tx2"/>
              </a:solidFill>
              <a:latin typeface="標楷體" pitchFamily="65" charset="-120"/>
              <a:ea typeface="標楷體" pitchFamily="65" charset="-120"/>
            </a:rPr>
            <a:t>孩子未來最想從事的工作</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a:solidFill>
              <a:schemeClr val="tx2"/>
            </a:solidFill>
            <a:latin typeface="標楷體" pitchFamily="65" charset="-120"/>
            <a:ea typeface="標楷體" pitchFamily="65" charset="-120"/>
          </a:endParaRPr>
        </a:p>
      </dsp:txBody>
      <dsp:txXfrm>
        <a:off x="34905" y="2948879"/>
        <a:ext cx="6565270" cy="645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93F36-ADC8-48EC-A6B2-40FE53CECDD2}">
      <dsp:nvSpPr>
        <dsp:cNvPr id="0" name=""/>
        <dsp:cNvSpPr/>
      </dsp:nvSpPr>
      <dsp:spPr>
        <a:xfrm>
          <a:off x="0" y="1636"/>
          <a:ext cx="6779096" cy="631045"/>
        </a:xfrm>
        <a:prstGeom prst="roundRect">
          <a:avLst/>
        </a:prstGeom>
        <a:solidFill>
          <a:schemeClr val="accent5"/>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smtClean="0">
              <a:solidFill>
                <a:schemeClr val="tx2"/>
              </a:solidFill>
              <a:latin typeface="標楷體" pitchFamily="65" charset="-120"/>
              <a:ea typeface="標楷體" pitchFamily="65" charset="-120"/>
            </a:rPr>
            <a:t>孩子的性向、興趣與能力如何發掘</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a:solidFill>
              <a:schemeClr val="tx2"/>
            </a:solidFill>
            <a:latin typeface="標楷體" pitchFamily="65" charset="-120"/>
            <a:ea typeface="標楷體" pitchFamily="65" charset="-120"/>
          </a:endParaRPr>
        </a:p>
      </dsp:txBody>
      <dsp:txXfrm>
        <a:off x="30805" y="32441"/>
        <a:ext cx="6717486" cy="569435"/>
      </dsp:txXfrm>
    </dsp:sp>
    <dsp:sp modelId="{F4536191-2338-4709-A7BA-6E9368412D05}">
      <dsp:nvSpPr>
        <dsp:cNvPr id="0" name=""/>
        <dsp:cNvSpPr/>
      </dsp:nvSpPr>
      <dsp:spPr>
        <a:xfrm>
          <a:off x="0" y="643777"/>
          <a:ext cx="6779096" cy="631045"/>
        </a:xfrm>
        <a:prstGeom prst="roundRect">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smtClean="0">
              <a:solidFill>
                <a:schemeClr val="tx2"/>
              </a:solidFill>
              <a:latin typeface="標楷體" pitchFamily="65" charset="-120"/>
              <a:ea typeface="標楷體" pitchFamily="65" charset="-120"/>
            </a:rPr>
            <a:t>性向、興趣、能力與生涯抉擇的關係</a:t>
          </a:r>
          <a:r>
            <a:rPr lang="en-US" altLang="zh-TW" sz="3000" b="1" kern="1200" dirty="0" smtClean="0">
              <a:solidFill>
                <a:schemeClr val="tx2"/>
              </a:solidFill>
              <a:latin typeface="標楷體" pitchFamily="65" charset="-120"/>
              <a:ea typeface="標楷體" pitchFamily="65" charset="-120"/>
            </a:rPr>
            <a:t>?</a:t>
          </a:r>
          <a:endParaRPr lang="zh-TW" altLang="en-US" sz="3000" kern="1200" dirty="0">
            <a:solidFill>
              <a:schemeClr val="tx2"/>
            </a:solidFill>
          </a:endParaRPr>
        </a:p>
      </dsp:txBody>
      <dsp:txXfrm>
        <a:off x="30805" y="674582"/>
        <a:ext cx="6717486" cy="569435"/>
      </dsp:txXfrm>
    </dsp:sp>
    <dsp:sp modelId="{C45F3CCC-73D7-4F6F-ACD7-E5EDC87718F1}">
      <dsp:nvSpPr>
        <dsp:cNvPr id="0" name=""/>
        <dsp:cNvSpPr/>
      </dsp:nvSpPr>
      <dsp:spPr>
        <a:xfrm>
          <a:off x="0" y="1285918"/>
          <a:ext cx="6779096" cy="631045"/>
        </a:xfrm>
        <a:prstGeom prst="roundRect">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smtClean="0">
              <a:solidFill>
                <a:schemeClr val="tx2"/>
              </a:solidFill>
              <a:latin typeface="標楷體" pitchFamily="65" charset="-120"/>
              <a:ea typeface="標楷體" pitchFamily="65" charset="-120"/>
            </a:rPr>
            <a:t>我們可以提供孩子哪些學習資源</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a:solidFill>
              <a:schemeClr val="tx2"/>
            </a:solidFill>
            <a:latin typeface="標楷體" pitchFamily="65" charset="-120"/>
            <a:ea typeface="標楷體" pitchFamily="65" charset="-120"/>
          </a:endParaRPr>
        </a:p>
      </dsp:txBody>
      <dsp:txXfrm>
        <a:off x="30805" y="1316723"/>
        <a:ext cx="6717486" cy="569435"/>
      </dsp:txXfrm>
    </dsp:sp>
    <dsp:sp modelId="{38108298-CC56-45EB-B0D4-4A2AC5899CC4}">
      <dsp:nvSpPr>
        <dsp:cNvPr id="0" name=""/>
        <dsp:cNvSpPr/>
      </dsp:nvSpPr>
      <dsp:spPr>
        <a:xfrm>
          <a:off x="0" y="1928059"/>
          <a:ext cx="6779096" cy="631045"/>
        </a:xfrm>
        <a:prstGeom prst="roundRect">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smtClean="0">
              <a:solidFill>
                <a:schemeClr val="tx2"/>
              </a:solidFill>
              <a:latin typeface="標楷體" pitchFamily="65" charset="-120"/>
              <a:ea typeface="標楷體" pitchFamily="65" charset="-120"/>
            </a:rPr>
            <a:t>我們能提供哪些多元的試探機會</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a:solidFill>
              <a:schemeClr val="tx2"/>
            </a:solidFill>
            <a:latin typeface="標楷體" pitchFamily="65" charset="-120"/>
            <a:ea typeface="標楷體" pitchFamily="65" charset="-120"/>
          </a:endParaRPr>
        </a:p>
      </dsp:txBody>
      <dsp:txXfrm>
        <a:off x="30805" y="1958864"/>
        <a:ext cx="6717486" cy="569435"/>
      </dsp:txXfrm>
    </dsp:sp>
    <dsp:sp modelId="{454EC84D-4CF0-4536-9837-8CE7BC73E602}">
      <dsp:nvSpPr>
        <dsp:cNvPr id="0" name=""/>
        <dsp:cNvSpPr/>
      </dsp:nvSpPr>
      <dsp:spPr>
        <a:xfrm>
          <a:off x="0" y="2570200"/>
          <a:ext cx="6779096" cy="631045"/>
        </a:xfrm>
        <a:prstGeom prst="roundRect">
          <a:avLst/>
        </a:prstGeom>
        <a:solidFill>
          <a:schemeClr val="accent5">
            <a:hueOff val="-7947101"/>
            <a:satOff val="31849"/>
            <a:lumOff val="69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000" b="1" kern="1200" dirty="0" smtClean="0">
              <a:solidFill>
                <a:schemeClr val="tx2"/>
              </a:solidFill>
              <a:latin typeface="標楷體" pitchFamily="65" charset="-120"/>
              <a:ea typeface="標楷體" pitchFamily="65" charset="-120"/>
            </a:rPr>
            <a:t>孩子國中畢業以後可以有哪些選擇</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smtClean="0">
            <a:solidFill>
              <a:schemeClr val="tx2"/>
            </a:solidFill>
            <a:latin typeface="標楷體" pitchFamily="65" charset="-120"/>
            <a:ea typeface="標楷體" pitchFamily="65" charset="-120"/>
          </a:endParaRPr>
        </a:p>
      </dsp:txBody>
      <dsp:txXfrm>
        <a:off x="30805" y="2601005"/>
        <a:ext cx="6717486" cy="569435"/>
      </dsp:txXfrm>
    </dsp:sp>
    <dsp:sp modelId="{DAA5CC1F-4C5E-4CFB-830D-C738A8821A76}">
      <dsp:nvSpPr>
        <dsp:cNvPr id="0" name=""/>
        <dsp:cNvSpPr/>
      </dsp:nvSpPr>
      <dsp:spPr>
        <a:xfrm>
          <a:off x="0" y="3212342"/>
          <a:ext cx="6779096" cy="631045"/>
        </a:xfrm>
        <a:prstGeom prst="round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000" b="1" kern="1200" dirty="0" smtClean="0">
              <a:solidFill>
                <a:schemeClr val="tx2"/>
              </a:solidFill>
              <a:latin typeface="標楷體" pitchFamily="65" charset="-120"/>
              <a:ea typeface="標楷體" pitchFamily="65" charset="-120"/>
            </a:rPr>
            <a:t>我能瞭解社會變動的趨勢</a:t>
          </a:r>
          <a:r>
            <a:rPr lang="en-US" altLang="zh-TW" sz="3000" b="1" kern="1200" dirty="0" smtClean="0">
              <a:solidFill>
                <a:schemeClr val="tx2"/>
              </a:solidFill>
              <a:latin typeface="標楷體" pitchFamily="65" charset="-120"/>
              <a:ea typeface="標楷體" pitchFamily="65" charset="-120"/>
            </a:rPr>
            <a:t>?</a:t>
          </a:r>
          <a:endParaRPr lang="zh-TW" altLang="en-US" sz="3000" b="1" kern="1200" dirty="0" smtClean="0">
            <a:solidFill>
              <a:schemeClr val="tx2"/>
            </a:solidFill>
            <a:latin typeface="標楷體" pitchFamily="65" charset="-120"/>
            <a:ea typeface="標楷體" pitchFamily="65" charset="-120"/>
          </a:endParaRPr>
        </a:p>
      </dsp:txBody>
      <dsp:txXfrm>
        <a:off x="30805" y="3243147"/>
        <a:ext cx="6717486" cy="569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6963-BEB2-40D0-ACB9-4B48EF9B33D1}">
      <dsp:nvSpPr>
        <dsp:cNvPr id="0" name=""/>
        <dsp:cNvSpPr/>
      </dsp:nvSpPr>
      <dsp:spPr>
        <a:xfrm>
          <a:off x="0" y="0"/>
          <a:ext cx="8784976" cy="166494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0" kern="1200" dirty="0" smtClean="0">
              <a:solidFill>
                <a:schemeClr val="tx2">
                  <a:lumMod val="75000"/>
                </a:schemeClr>
              </a:solidFill>
              <a:effectLst>
                <a:outerShdw blurRad="38100" dist="38100" dir="2700000" algn="tl">
                  <a:srgbClr val="000000">
                    <a:alpha val="43137"/>
                  </a:srgbClr>
                </a:outerShdw>
              </a:effectLst>
              <a:latin typeface="標楷體" pitchFamily="65" charset="-120"/>
              <a:ea typeface="標楷體" pitchFamily="65" charset="-120"/>
            </a:rPr>
            <a:t>提供學科成績或模擬測驗相對位置資訊</a:t>
          </a:r>
          <a:r>
            <a:rPr lang="zh-TW" altLang="en-US" sz="4000" b="0" kern="1200" dirty="0" smtClean="0">
              <a:solidFill>
                <a:schemeClr val="tx2">
                  <a:lumMod val="75000"/>
                </a:schemeClr>
              </a:solidFill>
              <a:effectLst>
                <a:outerShdw blurRad="38100" dist="38100" dir="2700000" algn="tl">
                  <a:srgbClr val="000000">
                    <a:alpha val="43137"/>
                  </a:srgbClr>
                </a:outerShdw>
              </a:effectLst>
            </a:rPr>
            <a:t>。</a:t>
          </a:r>
          <a:endParaRPr lang="zh-TW" altLang="en-US" sz="4000" b="0" kern="1200" dirty="0">
            <a:solidFill>
              <a:schemeClr val="tx2">
                <a:lumMod val="75000"/>
              </a:schemeClr>
            </a:solidFill>
            <a:effectLst>
              <a:outerShdw blurRad="38100" dist="38100" dir="2700000" algn="tl">
                <a:srgbClr val="000000">
                  <a:alpha val="43137"/>
                </a:srgbClr>
              </a:outerShdw>
            </a:effectLst>
          </a:endParaRPr>
        </a:p>
      </dsp:txBody>
      <dsp:txXfrm>
        <a:off x="1923489" y="0"/>
        <a:ext cx="6861486" cy="1664944"/>
      </dsp:txXfrm>
    </dsp:sp>
    <dsp:sp modelId="{CC95DB48-6FE9-4025-83E8-A0C919A93B91}">
      <dsp:nvSpPr>
        <dsp:cNvPr id="0" name=""/>
        <dsp:cNvSpPr/>
      </dsp:nvSpPr>
      <dsp:spPr>
        <a:xfrm>
          <a:off x="166494" y="166494"/>
          <a:ext cx="1756995" cy="1331955"/>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8F4E3-2D05-4DB1-A505-36A80BCAC101}">
      <dsp:nvSpPr>
        <dsp:cNvPr id="0" name=""/>
        <dsp:cNvSpPr/>
      </dsp:nvSpPr>
      <dsp:spPr>
        <a:xfrm>
          <a:off x="0" y="1831439"/>
          <a:ext cx="8784976" cy="166494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0" kern="1200" dirty="0" smtClean="0">
              <a:effectLst>
                <a:outerShdw blurRad="38100" dist="38100" dir="2700000" algn="tl">
                  <a:srgbClr val="000000">
                    <a:alpha val="43137"/>
                  </a:srgbClr>
                </a:outerShdw>
              </a:effectLst>
              <a:latin typeface="標楷體" pitchFamily="65" charset="-120"/>
              <a:ea typeface="標楷體" pitchFamily="65" charset="-120"/>
            </a:rPr>
            <a:t>提供多元學習表現資訊，供學生及家長檢視。</a:t>
          </a:r>
          <a:endParaRPr lang="zh-TW" altLang="en-US" sz="4000" b="0"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1923489" y="1831439"/>
        <a:ext cx="6861486" cy="1664944"/>
      </dsp:txXfrm>
    </dsp:sp>
    <dsp:sp modelId="{E84CD187-1CC6-4600-87D4-1B1C5E2C4DA7}">
      <dsp:nvSpPr>
        <dsp:cNvPr id="0" name=""/>
        <dsp:cNvSpPr/>
      </dsp:nvSpPr>
      <dsp:spPr>
        <a:xfrm>
          <a:off x="166494" y="1997933"/>
          <a:ext cx="1756995" cy="1331955"/>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8E56E-45AF-403A-B08F-8970A4181D2A}">
      <dsp:nvSpPr>
        <dsp:cNvPr id="0" name=""/>
        <dsp:cNvSpPr/>
      </dsp:nvSpPr>
      <dsp:spPr>
        <a:xfrm>
          <a:off x="0" y="3662878"/>
          <a:ext cx="8784976" cy="1664944"/>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0" kern="1200" dirty="0" smtClean="0">
              <a:latin typeface="標楷體" pitchFamily="65" charset="-120"/>
              <a:ea typeface="標楷體" pitchFamily="65" charset="-120"/>
            </a:rPr>
            <a:t>由專兼任輔導教師、導師及孩子信任之老師，與家長、孩子進行志願選填試探相關輔導措施。</a:t>
          </a:r>
          <a:endParaRPr lang="zh-TW" altLang="en-US" sz="3600" b="0" kern="1200" dirty="0">
            <a:latin typeface="標楷體" pitchFamily="65" charset="-120"/>
            <a:ea typeface="標楷體" pitchFamily="65" charset="-120"/>
          </a:endParaRPr>
        </a:p>
      </dsp:txBody>
      <dsp:txXfrm>
        <a:off x="1923489" y="3662878"/>
        <a:ext cx="6861486" cy="1664944"/>
      </dsp:txXfrm>
    </dsp:sp>
    <dsp:sp modelId="{EA471FBE-641F-4C6E-B01C-C0086C3083BA}">
      <dsp:nvSpPr>
        <dsp:cNvPr id="0" name=""/>
        <dsp:cNvSpPr/>
      </dsp:nvSpPr>
      <dsp:spPr>
        <a:xfrm>
          <a:off x="166494" y="3829372"/>
          <a:ext cx="1756995" cy="1331955"/>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93F36-ADC8-48EC-A6B2-40FE53CECDD2}">
      <dsp:nvSpPr>
        <dsp:cNvPr id="0" name=""/>
        <dsp:cNvSpPr/>
      </dsp:nvSpPr>
      <dsp:spPr>
        <a:xfrm>
          <a:off x="0" y="1757"/>
          <a:ext cx="8547399" cy="824667"/>
        </a:xfrm>
        <a:prstGeom prst="roundRect">
          <a:avLst/>
        </a:prstGeom>
        <a:solidFill>
          <a:srgbClr val="CCFFFF"/>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1" kern="1200" dirty="0" smtClean="0">
              <a:solidFill>
                <a:schemeClr val="tx1"/>
              </a:solidFill>
              <a:latin typeface="微軟正黑體" panose="020B0604030504040204" pitchFamily="34" charset="-120"/>
              <a:ea typeface="微軟正黑體" panose="020B0604030504040204" pitchFamily="34" charset="-120"/>
            </a:rPr>
            <a:t>十二年國民基本教育網站</a:t>
          </a:r>
          <a:endParaRPr lang="zh-TW" altLang="en-US" sz="4000" b="1" kern="1200" dirty="0">
            <a:solidFill>
              <a:schemeClr val="tx1"/>
            </a:solidFill>
            <a:latin typeface="微軟正黑體" panose="020B0604030504040204" pitchFamily="34" charset="-120"/>
            <a:ea typeface="微軟正黑體" panose="020B0604030504040204" pitchFamily="34" charset="-120"/>
          </a:endParaRPr>
        </a:p>
      </dsp:txBody>
      <dsp:txXfrm>
        <a:off x="40257" y="42014"/>
        <a:ext cx="8466885" cy="744153"/>
      </dsp:txXfrm>
    </dsp:sp>
    <dsp:sp modelId="{1BA17548-EF43-45D8-AFF8-9289FCCE5DCC}">
      <dsp:nvSpPr>
        <dsp:cNvPr id="0" name=""/>
        <dsp:cNvSpPr/>
      </dsp:nvSpPr>
      <dsp:spPr>
        <a:xfrm>
          <a:off x="0" y="836184"/>
          <a:ext cx="8547399" cy="824667"/>
        </a:xfrm>
        <a:prstGeom prst="roundRect">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en-US" sz="4000" b="1" kern="1200" dirty="0" smtClean="0">
              <a:solidFill>
                <a:schemeClr val="tx1"/>
              </a:solidFill>
              <a:latin typeface="微軟正黑體" panose="020B0604030504040204" pitchFamily="34" charset="-120"/>
              <a:ea typeface="微軟正黑體" panose="020B0604030504040204" pitchFamily="34" charset="-120"/>
            </a:rPr>
            <a:t>103</a:t>
          </a:r>
          <a:r>
            <a:rPr lang="zh-TW" altLang="en-US" sz="4000" b="1" kern="1200" dirty="0" smtClean="0">
              <a:solidFill>
                <a:schemeClr val="tx1"/>
              </a:solidFill>
              <a:latin typeface="微軟正黑體" panose="020B0604030504040204" pitchFamily="34" charset="-120"/>
              <a:ea typeface="微軟正黑體" panose="020B0604030504040204" pitchFamily="34" charset="-120"/>
            </a:rPr>
            <a:t>年國中畢業生多元進路宣導網站</a:t>
          </a:r>
        </a:p>
      </dsp:txBody>
      <dsp:txXfrm>
        <a:off x="40257" y="876441"/>
        <a:ext cx="8466885" cy="744153"/>
      </dsp:txXfrm>
    </dsp:sp>
    <dsp:sp modelId="{EF064100-D8F1-4DA3-8045-D9D26DFAFA91}">
      <dsp:nvSpPr>
        <dsp:cNvPr id="0" name=""/>
        <dsp:cNvSpPr/>
      </dsp:nvSpPr>
      <dsp:spPr>
        <a:xfrm>
          <a:off x="0" y="1678166"/>
          <a:ext cx="8547399" cy="824667"/>
        </a:xfrm>
        <a:prstGeom prst="roundRect">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1" kern="1200" dirty="0" smtClean="0">
              <a:solidFill>
                <a:schemeClr val="tx1"/>
              </a:solidFill>
              <a:latin typeface="微軟正黑體" panose="020B0604030504040204" pitchFamily="34" charset="-120"/>
              <a:ea typeface="微軟正黑體" panose="020B0604030504040204" pitchFamily="34" charset="-120"/>
            </a:rPr>
            <a:t>全國高中、高職、五專學校資訊網</a:t>
          </a:r>
        </a:p>
      </dsp:txBody>
      <dsp:txXfrm>
        <a:off x="40257" y="1718423"/>
        <a:ext cx="8466885" cy="744153"/>
      </dsp:txXfrm>
    </dsp:sp>
    <dsp:sp modelId="{82911EDF-E1CA-4141-8045-F52929396DD9}">
      <dsp:nvSpPr>
        <dsp:cNvPr id="0" name=""/>
        <dsp:cNvSpPr/>
      </dsp:nvSpPr>
      <dsp:spPr>
        <a:xfrm>
          <a:off x="0" y="2505037"/>
          <a:ext cx="8547399" cy="824667"/>
        </a:xfrm>
        <a:prstGeom prst="roundRect">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1" kern="1200" dirty="0" smtClean="0">
              <a:solidFill>
                <a:schemeClr val="tx1"/>
              </a:solidFill>
              <a:latin typeface="微軟正黑體" panose="020B0604030504040204" pitchFamily="34" charset="-120"/>
              <a:ea typeface="微軟正黑體" panose="020B0604030504040204" pitchFamily="34" charset="-120"/>
            </a:rPr>
            <a:t>教育部諮詢專線</a:t>
          </a:r>
          <a:r>
            <a:rPr lang="en-US" altLang="en-US" sz="4000" b="1" kern="1200" dirty="0" smtClean="0">
              <a:solidFill>
                <a:schemeClr val="tx1"/>
              </a:solidFill>
              <a:latin typeface="微軟正黑體" panose="020B0604030504040204" pitchFamily="34" charset="-120"/>
              <a:ea typeface="微軟正黑體" panose="020B0604030504040204" pitchFamily="34" charset="-120"/>
            </a:rPr>
            <a:t>0800-012-580</a:t>
          </a:r>
          <a:endParaRPr lang="zh-TW" altLang="en-US" sz="4000" b="1" kern="1200" dirty="0" smtClean="0">
            <a:solidFill>
              <a:schemeClr val="tx1"/>
            </a:solidFill>
            <a:latin typeface="微軟正黑體" panose="020B0604030504040204" pitchFamily="34" charset="-120"/>
            <a:ea typeface="微軟正黑體" panose="020B0604030504040204" pitchFamily="34" charset="-120"/>
          </a:endParaRPr>
        </a:p>
      </dsp:txBody>
      <dsp:txXfrm>
        <a:off x="40257" y="2545294"/>
        <a:ext cx="8466885" cy="744153"/>
      </dsp:txXfrm>
    </dsp:sp>
    <dsp:sp modelId="{725D0BAF-AF68-4D00-BC61-6A4AA608F8E7}">
      <dsp:nvSpPr>
        <dsp:cNvPr id="0" name=""/>
        <dsp:cNvSpPr/>
      </dsp:nvSpPr>
      <dsp:spPr>
        <a:xfrm>
          <a:off x="0" y="3339464"/>
          <a:ext cx="8547399" cy="824667"/>
        </a:xfrm>
        <a:prstGeom prst="roundRect">
          <a:avLst/>
        </a:prstGeom>
        <a:solidFill>
          <a:schemeClr val="accent5">
            <a:hueOff val="-7947101"/>
            <a:satOff val="31849"/>
            <a:lumOff val="69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1" kern="1200" dirty="0" smtClean="0">
              <a:solidFill>
                <a:schemeClr val="tx1"/>
              </a:solidFill>
              <a:latin typeface="微軟正黑體" panose="020B0604030504040204" pitchFamily="34" charset="-120"/>
              <a:ea typeface="微軟正黑體" panose="020B0604030504040204" pitchFamily="34" charset="-120"/>
            </a:rPr>
            <a:t>親子天下十二年國教完全指南</a:t>
          </a:r>
        </a:p>
      </dsp:txBody>
      <dsp:txXfrm>
        <a:off x="40257" y="3379721"/>
        <a:ext cx="8466885" cy="744153"/>
      </dsp:txXfrm>
    </dsp:sp>
    <dsp:sp modelId="{D51EB09F-3751-4DAA-B8A4-E2323CFA1825}">
      <dsp:nvSpPr>
        <dsp:cNvPr id="0" name=""/>
        <dsp:cNvSpPr/>
      </dsp:nvSpPr>
      <dsp:spPr>
        <a:xfrm>
          <a:off x="0" y="4173890"/>
          <a:ext cx="8547399" cy="824667"/>
        </a:xfrm>
        <a:prstGeom prst="round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TW" altLang="en-US" sz="4000" b="1" kern="1200" dirty="0" smtClean="0">
              <a:solidFill>
                <a:schemeClr val="tx1"/>
              </a:solidFill>
              <a:latin typeface="微軟正黑體" panose="020B0604030504040204" pitchFamily="34" charset="-120"/>
              <a:ea typeface="微軟正黑體" panose="020B0604030504040204" pitchFamily="34" charset="-120"/>
            </a:rPr>
            <a:t>其他</a:t>
          </a:r>
        </a:p>
      </dsp:txBody>
      <dsp:txXfrm>
        <a:off x="40257" y="4214147"/>
        <a:ext cx="8466885" cy="7441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1"/>
            <a:ext cx="2945659" cy="496332"/>
          </a:xfrm>
          <a:prstGeom prst="rect">
            <a:avLst/>
          </a:prstGeom>
        </p:spPr>
        <p:txBody>
          <a:bodyPr vert="horz" lIns="91605" tIns="45803" rIns="91605" bIns="45803" rtlCol="0"/>
          <a:lstStyle>
            <a:lvl1pPr algn="l">
              <a:defRPr sz="1200"/>
            </a:lvl1pPr>
          </a:lstStyle>
          <a:p>
            <a:endParaRPr lang="zh-TW" altLang="en-US"/>
          </a:p>
        </p:txBody>
      </p:sp>
      <p:sp>
        <p:nvSpPr>
          <p:cNvPr id="3" name="日期版面配置區 2"/>
          <p:cNvSpPr>
            <a:spLocks noGrp="1"/>
          </p:cNvSpPr>
          <p:nvPr>
            <p:ph type="dt" sz="quarter" idx="1"/>
          </p:nvPr>
        </p:nvSpPr>
        <p:spPr>
          <a:xfrm>
            <a:off x="3850443" y="1"/>
            <a:ext cx="2945659" cy="496332"/>
          </a:xfrm>
          <a:prstGeom prst="rect">
            <a:avLst/>
          </a:prstGeom>
        </p:spPr>
        <p:txBody>
          <a:bodyPr vert="horz" lIns="91605" tIns="45803" rIns="91605" bIns="45803" rtlCol="0"/>
          <a:lstStyle>
            <a:lvl1pPr algn="r">
              <a:defRPr sz="1200"/>
            </a:lvl1pPr>
          </a:lstStyle>
          <a:p>
            <a:fld id="{549B47BE-838A-4C89-AA62-5519E3B638B5}" type="datetimeFigureOut">
              <a:rPr lang="zh-TW" altLang="en-US" smtClean="0"/>
              <a:pPr/>
              <a:t>2015/3/6</a:t>
            </a:fld>
            <a:endParaRPr lang="zh-TW" altLang="en-US"/>
          </a:p>
        </p:txBody>
      </p:sp>
      <p:sp>
        <p:nvSpPr>
          <p:cNvPr id="4" name="頁尾版面配置區 3"/>
          <p:cNvSpPr>
            <a:spLocks noGrp="1"/>
          </p:cNvSpPr>
          <p:nvPr>
            <p:ph type="ftr" sz="quarter" idx="2"/>
          </p:nvPr>
        </p:nvSpPr>
        <p:spPr>
          <a:xfrm>
            <a:off x="2" y="9428586"/>
            <a:ext cx="2945659" cy="496332"/>
          </a:xfrm>
          <a:prstGeom prst="rect">
            <a:avLst/>
          </a:prstGeom>
        </p:spPr>
        <p:txBody>
          <a:bodyPr vert="horz" lIns="91605" tIns="45803" rIns="91605" bIns="45803"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6"/>
            <a:ext cx="2945659" cy="496332"/>
          </a:xfrm>
          <a:prstGeom prst="rect">
            <a:avLst/>
          </a:prstGeom>
        </p:spPr>
        <p:txBody>
          <a:bodyPr vert="horz" lIns="91605" tIns="45803" rIns="91605" bIns="45803" rtlCol="0" anchor="b"/>
          <a:lstStyle>
            <a:lvl1pPr algn="r">
              <a:defRPr sz="1200"/>
            </a:lvl1pPr>
          </a:lstStyle>
          <a:p>
            <a:fld id="{F30AFEDB-F653-45E4-B4A7-39F0D091AA71}" type="slidenum">
              <a:rPr lang="zh-TW" altLang="en-US" smtClean="0"/>
              <a:pPr/>
              <a:t>‹#›</a:t>
            </a:fld>
            <a:endParaRPr lang="zh-TW" altLang="en-US"/>
          </a:p>
        </p:txBody>
      </p:sp>
    </p:spTree>
    <p:extLst>
      <p:ext uri="{BB962C8B-B14F-4D97-AF65-F5344CB8AC3E}">
        <p14:creationId xmlns:p14="http://schemas.microsoft.com/office/powerpoint/2010/main" val="151698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553" cy="496332"/>
          </a:xfrm>
          <a:prstGeom prst="rect">
            <a:avLst/>
          </a:prstGeom>
        </p:spPr>
        <p:txBody>
          <a:bodyPr vert="horz" lIns="91605" tIns="45803" rIns="91605" bIns="45803" rtlCol="0"/>
          <a:lstStyle>
            <a:lvl1pPr algn="l">
              <a:defRPr sz="1200"/>
            </a:lvl1pPr>
          </a:lstStyle>
          <a:p>
            <a:endParaRPr lang="zh-TW" altLang="en-US"/>
          </a:p>
        </p:txBody>
      </p:sp>
      <p:sp>
        <p:nvSpPr>
          <p:cNvPr id="3" name="日期版面配置區 2"/>
          <p:cNvSpPr>
            <a:spLocks noGrp="1"/>
          </p:cNvSpPr>
          <p:nvPr>
            <p:ph type="dt" idx="1"/>
          </p:nvPr>
        </p:nvSpPr>
        <p:spPr>
          <a:xfrm>
            <a:off x="3850533" y="1"/>
            <a:ext cx="2945553" cy="496332"/>
          </a:xfrm>
          <a:prstGeom prst="rect">
            <a:avLst/>
          </a:prstGeom>
        </p:spPr>
        <p:txBody>
          <a:bodyPr vert="horz" lIns="91605" tIns="45803" rIns="91605" bIns="45803" rtlCol="0"/>
          <a:lstStyle>
            <a:lvl1pPr algn="r">
              <a:defRPr sz="1200"/>
            </a:lvl1pPr>
          </a:lstStyle>
          <a:p>
            <a:fld id="{63557E61-DFFC-45F4-9F08-CD0EA7C95860}" type="datetimeFigureOut">
              <a:rPr lang="zh-TW" altLang="en-US" smtClean="0"/>
              <a:pPr/>
              <a:t>2015/3/6</a:t>
            </a:fld>
            <a:endParaRPr lang="zh-TW" altLang="en-US"/>
          </a:p>
        </p:txBody>
      </p:sp>
      <p:sp>
        <p:nvSpPr>
          <p:cNvPr id="4" name="投影片圖像版面配置區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605" tIns="45803" rIns="91605" bIns="45803" rtlCol="0" anchor="ctr"/>
          <a:lstStyle/>
          <a:p>
            <a:endParaRPr lang="zh-TW" altLang="en-US"/>
          </a:p>
        </p:txBody>
      </p:sp>
      <p:sp>
        <p:nvSpPr>
          <p:cNvPr id="5" name="備忘稿版面配置區 4"/>
          <p:cNvSpPr>
            <a:spLocks noGrp="1"/>
          </p:cNvSpPr>
          <p:nvPr>
            <p:ph type="body" sz="quarter" idx="3"/>
          </p:nvPr>
        </p:nvSpPr>
        <p:spPr>
          <a:xfrm>
            <a:off x="679134" y="4715154"/>
            <a:ext cx="5439412" cy="4466987"/>
          </a:xfrm>
          <a:prstGeom prst="rect">
            <a:avLst/>
          </a:prstGeom>
        </p:spPr>
        <p:txBody>
          <a:bodyPr vert="horz" lIns="91605" tIns="45803" rIns="91605" bIns="45803"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9428719"/>
            <a:ext cx="2945553" cy="496332"/>
          </a:xfrm>
          <a:prstGeom prst="rect">
            <a:avLst/>
          </a:prstGeom>
        </p:spPr>
        <p:txBody>
          <a:bodyPr vert="horz" lIns="91605" tIns="45803" rIns="91605" bIns="45803"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533" y="9428719"/>
            <a:ext cx="2945553" cy="496332"/>
          </a:xfrm>
          <a:prstGeom prst="rect">
            <a:avLst/>
          </a:prstGeom>
        </p:spPr>
        <p:txBody>
          <a:bodyPr vert="horz" lIns="91605" tIns="45803" rIns="91605" bIns="45803" rtlCol="0" anchor="b"/>
          <a:lstStyle>
            <a:lvl1pPr algn="r">
              <a:defRPr sz="1200"/>
            </a:lvl1pPr>
          </a:lstStyle>
          <a:p>
            <a:fld id="{033DD6B4-95EC-4949-A9F9-C0695ADB8EC0}" type="slidenum">
              <a:rPr lang="zh-TW" altLang="en-US" smtClean="0"/>
              <a:pPr/>
              <a:t>‹#›</a:t>
            </a:fld>
            <a:endParaRPr lang="zh-TW" altLang="en-US"/>
          </a:p>
        </p:txBody>
      </p:sp>
    </p:spTree>
    <p:extLst>
      <p:ext uri="{BB962C8B-B14F-4D97-AF65-F5344CB8AC3E}">
        <p14:creationId xmlns:p14="http://schemas.microsoft.com/office/powerpoint/2010/main" val="399788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solidFill>
                  <a:prstClr val="black"/>
                </a:solidFill>
              </a:rPr>
              <a:pPr>
                <a:defRPr/>
              </a:pPr>
              <a:t>2015/3/6</a:t>
            </a:fld>
            <a:endParaRPr lang="en-US" altLang="zh-TW">
              <a:solidFill>
                <a:prstClr val="black"/>
              </a:solidFill>
            </a:endParaRPr>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solidFill>
                  <a:prstClr val="black"/>
                </a:solidFill>
              </a:rPr>
              <a:pPr>
                <a:defRPr/>
              </a:pPr>
              <a:t>6</a:t>
            </a:fld>
            <a:endParaRPr lang="en-US" altLang="zh-TW">
              <a:solidFill>
                <a:prstClr val="black"/>
              </a:solidFill>
            </a:endParaRPr>
          </a:p>
        </p:txBody>
      </p:sp>
    </p:spTree>
    <p:extLst>
      <p:ext uri="{BB962C8B-B14F-4D97-AF65-F5344CB8AC3E}">
        <p14:creationId xmlns:p14="http://schemas.microsoft.com/office/powerpoint/2010/main" val="258362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TW" altLang="en-US" b="1" smtClean="0"/>
              <a:t>數學</a:t>
            </a:r>
            <a:r>
              <a:rPr lang="en-US" altLang="zh-TW" b="1" smtClean="0"/>
              <a:t>(A)</a:t>
            </a:r>
            <a:endParaRPr lang="zh-TW" altLang="en-US" smtClean="0"/>
          </a:p>
          <a:p>
            <a:pPr eaLnBrk="1" hangingPunct="1"/>
            <a:r>
              <a:rPr lang="en-US" altLang="zh-TW" b="1" smtClean="0"/>
              <a:t>(8)</a:t>
            </a:r>
          </a:p>
          <a:p>
            <a:pPr eaLnBrk="1" hangingPunct="1"/>
            <a:r>
              <a:rPr lang="zh-TW" altLang="en-US" smtClean="0"/>
              <a:t>數學</a:t>
            </a:r>
            <a:r>
              <a:rPr lang="en-US" altLang="zh-TW" smtClean="0"/>
              <a:t>(B)</a:t>
            </a:r>
            <a:endParaRPr lang="zh-TW" altLang="en-US" smtClean="0"/>
          </a:p>
          <a:p>
            <a:pPr eaLnBrk="1" hangingPunct="1"/>
            <a:r>
              <a:rPr lang="en-US" altLang="zh-TW" smtClean="0"/>
              <a:t>(12)</a:t>
            </a:r>
          </a:p>
          <a:p>
            <a:pPr eaLnBrk="1" hangingPunct="1"/>
            <a:r>
              <a:rPr lang="zh-TW" altLang="en-US" b="1" smtClean="0"/>
              <a:t>數學</a:t>
            </a:r>
            <a:r>
              <a:rPr lang="en-US" altLang="zh-TW" b="1" smtClean="0"/>
              <a:t>(C)</a:t>
            </a:r>
            <a:endParaRPr lang="zh-TW" altLang="en-US" smtClean="0"/>
          </a:p>
          <a:p>
            <a:pPr eaLnBrk="1" hangingPunct="1"/>
            <a:r>
              <a:rPr lang="en-US" altLang="zh-TW" b="1" smtClean="0"/>
              <a:t>(16)</a:t>
            </a:r>
          </a:p>
          <a:p>
            <a:pPr eaLnBrk="1" hangingPunct="1"/>
            <a:r>
              <a:rPr lang="zh-TW" altLang="en-US" smtClean="0"/>
              <a:t>數學</a:t>
            </a:r>
            <a:r>
              <a:rPr lang="en-US" altLang="zh-TW" smtClean="0"/>
              <a:t>(S)</a:t>
            </a:r>
            <a:endParaRPr lang="zh-TW" altLang="en-US" smtClean="0"/>
          </a:p>
          <a:p>
            <a:endParaRPr lang="zh-TW" altLang="en-US" smtClean="0"/>
          </a:p>
        </p:txBody>
      </p:sp>
      <p:sp>
        <p:nvSpPr>
          <p:cNvPr id="4003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03A5009-3727-4DDE-8A99-67A2D1E7459E}" type="slidenum">
              <a:rPr lang="zh-TW" altLang="en-US">
                <a:solidFill>
                  <a:srgbClr val="000000"/>
                </a:solidFill>
              </a:rPr>
              <a:pPr/>
              <a:t>57</a:t>
            </a:fld>
            <a:endParaRPr lang="zh-TW"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06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7EFC2AE-703C-4969-9B20-2DAB99AEE65C}" type="slidenum">
              <a:rPr lang="en-US" altLang="zh-TW">
                <a:solidFill>
                  <a:srgbClr val="000000"/>
                </a:solidFill>
              </a:rPr>
              <a:pPr/>
              <a:t>62</a:t>
            </a:fld>
            <a:endParaRPr lang="en-US" altLang="zh-TW">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0642" y="9430385"/>
            <a:ext cx="2947033" cy="496253"/>
          </a:xfrm>
          <a:prstGeom prst="rect">
            <a:avLst/>
          </a:prstGeom>
          <a:noFill/>
          <a:ln w="9525">
            <a:noFill/>
            <a:miter lim="800000"/>
            <a:headEnd/>
            <a:tailEnd/>
          </a:ln>
        </p:spPr>
        <p:txBody>
          <a:bodyPr lIns="91078" tIns="45538" rIns="91078" bIns="45538" anchor="b"/>
          <a:lstStyle/>
          <a:p>
            <a:pPr algn="r" defTabSz="909949"/>
            <a:fld id="{145F2396-198C-4212-93E5-DD5EEAF7CD9F}" type="slidenum">
              <a:rPr lang="en-US" altLang="zh-TW" sz="1200">
                <a:solidFill>
                  <a:prstClr val="black"/>
                </a:solidFill>
                <a:latin typeface="Times New Roman" pitchFamily="18" charset="0"/>
              </a:rPr>
              <a:pPr algn="r" defTabSz="909949"/>
              <a:t>66</a:t>
            </a:fld>
            <a:endParaRPr lang="en-US" altLang="zh-TW" sz="1200">
              <a:solidFill>
                <a:prstClr val="black"/>
              </a:solidFill>
              <a:latin typeface="Times New Roman" pitchFamily="18"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wrap="square" lIns="91078" tIns="45538" rIns="91078" bIns="45538" numCol="1" anchor="t" anchorCtr="0" compatLnSpc="1">
            <a:prstTxWarp prst="textNoShape">
              <a:avLst/>
            </a:prstTxWarp>
          </a:bodyPr>
          <a:lstStyle/>
          <a:p>
            <a:pPr eaLnBrk="1" hangingPunct="1"/>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AD9ACF14-373E-47A1-A306-40F3BD79447D}" type="slidenum">
              <a:rPr lang="zh-TW" altLang="en-US" smtClean="0">
                <a:solidFill>
                  <a:prstClr val="black"/>
                </a:solidFill>
              </a:rPr>
              <a:pPr>
                <a:defRPr/>
              </a:pPr>
              <a:t>67</a:t>
            </a:fld>
            <a:endParaRPr lang="zh-TW"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32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74C7CE4-8C7F-4367-AE3E-0A44C8FE0D30}" type="slidenum">
              <a:rPr lang="zh-TW" altLang="en-US" smtClean="0">
                <a:solidFill>
                  <a:prstClr val="black"/>
                </a:solidFill>
              </a:rPr>
              <a:pPr>
                <a:defRPr/>
              </a:pPr>
              <a:t>68</a:t>
            </a:fld>
            <a:endParaRPr lang="zh-TW"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427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0B0B3A10-A9D3-48AD-9751-F03EAFF768CA}" type="slidenum">
              <a:rPr lang="zh-TW" altLang="en-US" smtClean="0">
                <a:solidFill>
                  <a:prstClr val="black"/>
                </a:solidFill>
              </a:rPr>
              <a:pPr>
                <a:defRPr/>
              </a:pPr>
              <a:t>69</a:t>
            </a:fld>
            <a:endParaRPr lang="zh-TW"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529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05E7B0E0-3204-4B49-8B5A-EDA3232D1D61}" type="slidenum">
              <a:rPr lang="zh-TW" altLang="en-US" smtClean="0">
                <a:solidFill>
                  <a:prstClr val="black"/>
                </a:solidFill>
              </a:rPr>
              <a:pPr>
                <a:defRPr/>
              </a:pPr>
              <a:t>70</a:t>
            </a:fld>
            <a:endParaRPr lang="zh-TW"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63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007C7F40-640D-4FBF-9C92-A16B0947F890}" type="slidenum">
              <a:rPr lang="zh-TW" altLang="en-US" smtClean="0">
                <a:solidFill>
                  <a:prstClr val="black"/>
                </a:solidFill>
              </a:rPr>
              <a:pPr>
                <a:defRPr/>
              </a:pPr>
              <a:t>71</a:t>
            </a:fld>
            <a:endParaRPr lang="zh-TW"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734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1710437E-4614-4995-82F7-9C90DB9361E7}" type="slidenum">
              <a:rPr lang="zh-TW" altLang="en-US" smtClean="0">
                <a:solidFill>
                  <a:prstClr val="black"/>
                </a:solidFill>
              </a:rPr>
              <a:pPr>
                <a:defRPr/>
              </a:pPr>
              <a:t>72</a:t>
            </a:fld>
            <a:endParaRPr lang="zh-TW"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83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047F82D9-8B5F-468D-AA1A-F14721B0BD21}" type="slidenum">
              <a:rPr lang="zh-TW" altLang="en-US" smtClean="0">
                <a:solidFill>
                  <a:prstClr val="black"/>
                </a:solidFill>
              </a:rPr>
              <a:pPr>
                <a:defRPr/>
              </a:pPr>
              <a:t>73</a:t>
            </a:fld>
            <a:endParaRPr lang="zh-TW"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solidFill>
                  <a:prstClr val="black"/>
                </a:solidFill>
              </a:rPr>
              <a:pPr>
                <a:defRPr/>
              </a:pPr>
              <a:t>2015/3/6</a:t>
            </a:fld>
            <a:endParaRPr lang="en-US" altLang="zh-TW">
              <a:solidFill>
                <a:prstClr val="black"/>
              </a:solidFill>
            </a:endParaRPr>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solidFill>
                  <a:prstClr val="black"/>
                </a:solidFill>
              </a:rPr>
              <a:pPr>
                <a:defRPr/>
              </a:pPr>
              <a:t>7</a:t>
            </a:fld>
            <a:endParaRPr lang="en-US" altLang="zh-TW">
              <a:solidFill>
                <a:prstClr val="black"/>
              </a:solidFill>
            </a:endParaRPr>
          </a:p>
        </p:txBody>
      </p:sp>
    </p:spTree>
    <p:extLst>
      <p:ext uri="{BB962C8B-B14F-4D97-AF65-F5344CB8AC3E}">
        <p14:creationId xmlns:p14="http://schemas.microsoft.com/office/powerpoint/2010/main" val="1599795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939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31E8E13-722C-41E2-9C34-01D54709A379}" type="slidenum">
              <a:rPr lang="zh-TW" altLang="en-US" smtClean="0">
                <a:solidFill>
                  <a:prstClr val="black"/>
                </a:solidFill>
              </a:rPr>
              <a:pPr>
                <a:defRPr/>
              </a:pPr>
              <a:t>74</a:t>
            </a:fld>
            <a:endParaRPr lang="zh-TW"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041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52538611-E336-4BBA-80C9-387BCA40258B}" type="slidenum">
              <a:rPr lang="zh-TW" altLang="en-US" smtClean="0">
                <a:solidFill>
                  <a:prstClr val="black"/>
                </a:solidFill>
              </a:rPr>
              <a:pPr>
                <a:defRPr/>
              </a:pPr>
              <a:t>75</a:t>
            </a:fld>
            <a:endParaRPr lang="zh-TW"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144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C629CAA5-73D6-41FC-AC4E-E9BEBE0EE69F}" type="slidenum">
              <a:rPr lang="zh-TW" altLang="en-US" smtClean="0">
                <a:solidFill>
                  <a:prstClr val="black"/>
                </a:solidFill>
              </a:rPr>
              <a:pPr>
                <a:defRPr/>
              </a:pPr>
              <a:t>76</a:t>
            </a:fld>
            <a:endParaRPr lang="zh-TW"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246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7E12918-EDBA-4C37-8A14-3EAC510AA0E2}" type="slidenum">
              <a:rPr lang="zh-TW" altLang="en-US" smtClean="0">
                <a:solidFill>
                  <a:prstClr val="black"/>
                </a:solidFill>
              </a:rPr>
              <a:pPr>
                <a:defRPr/>
              </a:pPr>
              <a:t>77</a:t>
            </a:fld>
            <a:endParaRPr lang="zh-TW"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349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87312687-A38D-47A2-8B77-18D2604A1CB3}" type="slidenum">
              <a:rPr lang="zh-TW" altLang="en-US" smtClean="0">
                <a:solidFill>
                  <a:prstClr val="black"/>
                </a:solidFill>
              </a:rPr>
              <a:pPr>
                <a:defRPr/>
              </a:pPr>
              <a:t>78</a:t>
            </a:fld>
            <a:endParaRPr lang="zh-TW"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963402CD-41A1-40D9-9921-0D7B6F485E07}" type="slidenum">
              <a:rPr lang="zh-TW" altLang="en-US" smtClean="0">
                <a:solidFill>
                  <a:prstClr val="black"/>
                </a:solidFill>
              </a:rPr>
              <a:pPr>
                <a:defRPr/>
              </a:pPr>
              <a:t>79</a:t>
            </a:fld>
            <a:endParaRPr lang="zh-TW"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553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2D5F1BD4-5AAC-4497-9D9B-94F9345344A0}" type="slidenum">
              <a:rPr lang="zh-TW" altLang="en-US" smtClean="0">
                <a:solidFill>
                  <a:prstClr val="black"/>
                </a:solidFill>
              </a:rPr>
              <a:pPr>
                <a:defRPr/>
              </a:pPr>
              <a:t>80</a:t>
            </a:fld>
            <a:endParaRPr lang="zh-TW"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8B48E221-7D18-41C1-91CD-69A17A90C094}" type="slidenum">
              <a:rPr lang="zh-TW" altLang="en-US" smtClean="0">
                <a:solidFill>
                  <a:prstClr val="black"/>
                </a:solidFill>
              </a:rPr>
              <a:pPr>
                <a:defRPr/>
              </a:pPr>
              <a:t>81</a:t>
            </a:fld>
            <a:endParaRPr lang="zh-TW"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758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2150F725-845E-4E7F-8160-456FDAE8E8ED}" type="slidenum">
              <a:rPr lang="zh-TW" altLang="en-US" smtClean="0">
                <a:solidFill>
                  <a:prstClr val="black"/>
                </a:solidFill>
              </a:rPr>
              <a:pPr>
                <a:defRPr/>
              </a:pPr>
              <a:t>82</a:t>
            </a:fld>
            <a:endParaRPr lang="zh-TW"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861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F9CC01A2-6C57-4190-B452-1A4E40D6EAB9}" type="slidenum">
              <a:rPr lang="zh-TW" altLang="en-US" smtClean="0">
                <a:solidFill>
                  <a:prstClr val="black"/>
                </a:solidFill>
              </a:rPr>
              <a:pPr>
                <a:defRPr/>
              </a:pPr>
              <a:t>83</a:t>
            </a:fld>
            <a:endParaRPr lang="zh-TW"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solidFill>
                  <a:prstClr val="black"/>
                </a:solidFill>
              </a:rPr>
              <a:pPr>
                <a:defRPr/>
              </a:pPr>
              <a:t>2015/3/6</a:t>
            </a:fld>
            <a:endParaRPr lang="en-US" altLang="zh-TW">
              <a:solidFill>
                <a:prstClr val="black"/>
              </a:solidFill>
            </a:endParaRPr>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solidFill>
                  <a:prstClr val="black"/>
                </a:solidFill>
              </a:rPr>
              <a:pPr>
                <a:defRPr/>
              </a:pPr>
              <a:t>8</a:t>
            </a:fld>
            <a:endParaRPr lang="en-US" altLang="zh-TW">
              <a:solidFill>
                <a:prstClr val="black"/>
              </a:solidFill>
            </a:endParaRPr>
          </a:p>
        </p:txBody>
      </p:sp>
    </p:spTree>
    <p:extLst>
      <p:ext uri="{BB962C8B-B14F-4D97-AF65-F5344CB8AC3E}">
        <p14:creationId xmlns:p14="http://schemas.microsoft.com/office/powerpoint/2010/main" val="1599795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96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160021E8-80E4-4B32-B233-3C1C8BBE5B36}" type="slidenum">
              <a:rPr lang="zh-TW" altLang="en-US" smtClean="0">
                <a:solidFill>
                  <a:prstClr val="black"/>
                </a:solidFill>
              </a:rPr>
              <a:pPr>
                <a:defRPr/>
              </a:pPr>
              <a:t>84</a:t>
            </a:fld>
            <a:endParaRPr lang="zh-TW"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065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2B106C3A-4084-42EB-AC3B-A7C1800D982A}" type="slidenum">
              <a:rPr lang="zh-TW" altLang="en-US" smtClean="0">
                <a:solidFill>
                  <a:prstClr val="black"/>
                </a:solidFill>
              </a:rPr>
              <a:pPr>
                <a:defRPr/>
              </a:pPr>
              <a:t>85</a:t>
            </a:fld>
            <a:endParaRPr lang="zh-TW"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87</a:t>
            </a:fld>
            <a:endParaRPr lang="zh-TW"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88</a:t>
            </a:fld>
            <a:endParaRPr lang="zh-TW"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xfrm>
            <a:off x="919163" y="744538"/>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smtClean="0"/>
          </a:p>
        </p:txBody>
      </p:sp>
      <p:sp>
        <p:nvSpPr>
          <p:cNvPr id="921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4283" indent="-286263" eaLnBrk="0" hangingPunct="0">
              <a:defRPr kumimoji="1">
                <a:solidFill>
                  <a:schemeClr val="tx1"/>
                </a:solidFill>
                <a:latin typeface="Arial" charset="0"/>
                <a:ea typeface="新細明體" charset="-120"/>
              </a:defRPr>
            </a:lvl2pPr>
            <a:lvl3pPr marL="1145051" indent="-229010" eaLnBrk="0" hangingPunct="0">
              <a:defRPr kumimoji="1">
                <a:solidFill>
                  <a:schemeClr val="tx1"/>
                </a:solidFill>
                <a:latin typeface="Arial" charset="0"/>
                <a:ea typeface="新細明體" charset="-120"/>
              </a:defRPr>
            </a:lvl3pPr>
            <a:lvl4pPr marL="1603070" indent="-229010" eaLnBrk="0" hangingPunct="0">
              <a:defRPr kumimoji="1">
                <a:solidFill>
                  <a:schemeClr val="tx1"/>
                </a:solidFill>
                <a:latin typeface="Arial" charset="0"/>
                <a:ea typeface="新細明體" charset="-120"/>
              </a:defRPr>
            </a:lvl4pPr>
            <a:lvl5pPr marL="2061089" indent="-229010" eaLnBrk="0" hangingPunct="0">
              <a:defRPr kumimoji="1">
                <a:solidFill>
                  <a:schemeClr val="tx1"/>
                </a:solidFill>
                <a:latin typeface="Arial" charset="0"/>
                <a:ea typeface="新細明體" charset="-120"/>
              </a:defRPr>
            </a:lvl5pPr>
            <a:lvl6pPr marL="2519109" indent="-229010" eaLnBrk="0" fontAlgn="base" hangingPunct="0">
              <a:spcBef>
                <a:spcPct val="0"/>
              </a:spcBef>
              <a:spcAft>
                <a:spcPct val="0"/>
              </a:spcAft>
              <a:defRPr kumimoji="1">
                <a:solidFill>
                  <a:schemeClr val="tx1"/>
                </a:solidFill>
                <a:latin typeface="Arial" charset="0"/>
                <a:ea typeface="新細明體" charset="-120"/>
              </a:defRPr>
            </a:lvl6pPr>
            <a:lvl7pPr marL="2977130" indent="-229010" eaLnBrk="0" fontAlgn="base" hangingPunct="0">
              <a:spcBef>
                <a:spcPct val="0"/>
              </a:spcBef>
              <a:spcAft>
                <a:spcPct val="0"/>
              </a:spcAft>
              <a:defRPr kumimoji="1">
                <a:solidFill>
                  <a:schemeClr val="tx1"/>
                </a:solidFill>
                <a:latin typeface="Arial" charset="0"/>
                <a:ea typeface="新細明體" charset="-120"/>
              </a:defRPr>
            </a:lvl7pPr>
            <a:lvl8pPr marL="3435150" indent="-229010" eaLnBrk="0" fontAlgn="base" hangingPunct="0">
              <a:spcBef>
                <a:spcPct val="0"/>
              </a:spcBef>
              <a:spcAft>
                <a:spcPct val="0"/>
              </a:spcAft>
              <a:defRPr kumimoji="1">
                <a:solidFill>
                  <a:schemeClr val="tx1"/>
                </a:solidFill>
                <a:latin typeface="Arial" charset="0"/>
                <a:ea typeface="新細明體" charset="-120"/>
              </a:defRPr>
            </a:lvl8pPr>
            <a:lvl9pPr marL="3893169" indent="-22901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96BC1127-65C2-454F-B49B-7A3A064EB210}" type="slidenum">
              <a:rPr kumimoji="0" lang="zh-TW" altLang="en-US" smtClean="0">
                <a:solidFill>
                  <a:prstClr val="black"/>
                </a:solidFill>
                <a:latin typeface="Calibri" pitchFamily="34" charset="0"/>
              </a:rPr>
              <a:pPr eaLnBrk="1" hangingPunct="1"/>
              <a:t>89</a:t>
            </a:fld>
            <a:endParaRPr kumimoji="0" lang="en-US" altLang="zh-TW" smtClean="0">
              <a:solidFill>
                <a:prstClr val="black"/>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676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pitchFamily="18" charset="-120"/>
              </a:defRPr>
            </a:lvl1pPr>
            <a:lvl2pPr marL="738113" indent="-282546">
              <a:spcBef>
                <a:spcPct val="30000"/>
              </a:spcBef>
              <a:defRPr sz="1200">
                <a:solidFill>
                  <a:schemeClr val="tx1"/>
                </a:solidFill>
                <a:latin typeface="Calibri" pitchFamily="34" charset="0"/>
                <a:ea typeface="新細明體" pitchFamily="18" charset="-120"/>
              </a:defRPr>
            </a:lvl2pPr>
            <a:lvl3pPr marL="1134948" indent="-226990">
              <a:spcBef>
                <a:spcPct val="30000"/>
              </a:spcBef>
              <a:defRPr sz="1200">
                <a:solidFill>
                  <a:schemeClr val="tx1"/>
                </a:solidFill>
                <a:latin typeface="Calibri" pitchFamily="34" charset="0"/>
                <a:ea typeface="新細明體" pitchFamily="18" charset="-120"/>
              </a:defRPr>
            </a:lvl3pPr>
            <a:lvl4pPr marL="1590513" indent="-226990">
              <a:spcBef>
                <a:spcPct val="30000"/>
              </a:spcBef>
              <a:defRPr sz="1200">
                <a:solidFill>
                  <a:schemeClr val="tx1"/>
                </a:solidFill>
                <a:latin typeface="Calibri" pitchFamily="34" charset="0"/>
                <a:ea typeface="新細明體" pitchFamily="18" charset="-120"/>
              </a:defRPr>
            </a:lvl4pPr>
            <a:lvl5pPr marL="2044492" indent="-226990">
              <a:spcBef>
                <a:spcPct val="30000"/>
              </a:spcBef>
              <a:defRPr sz="1200">
                <a:solidFill>
                  <a:schemeClr val="tx1"/>
                </a:solidFill>
                <a:latin typeface="Calibri" pitchFamily="34" charset="0"/>
                <a:ea typeface="新細明體" pitchFamily="18" charset="-120"/>
              </a:defRPr>
            </a:lvl5pPr>
            <a:lvl6pPr marL="2501645" indent="-22699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58799" indent="-22699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15952" indent="-22699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73106" indent="-22699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spcBef>
                <a:spcPct val="0"/>
              </a:spcBef>
            </a:pPr>
            <a:fld id="{96809DFC-256A-4C2D-BFEA-78AFA18F482C}" type="slidenum">
              <a:rPr lang="zh-TW" altLang="en-US">
                <a:solidFill>
                  <a:srgbClr val="000000"/>
                </a:solidFill>
              </a:rPr>
              <a:pPr>
                <a:spcBef>
                  <a:spcPct val="0"/>
                </a:spcBef>
              </a:pPr>
              <a:t>90</a:t>
            </a:fld>
            <a:endParaRPr lang="en-US" altLang="zh-TW">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94</a:t>
            </a:fld>
            <a:endParaRPr lang="zh-TW"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95</a:t>
            </a:fld>
            <a:endParaRPr lang="zh-TW"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96</a:t>
            </a:fld>
            <a:endParaRPr lang="zh-TW"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97</a:t>
            </a:fld>
            <a:endParaRPr lang="zh-TW"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solidFill>
                  <a:prstClr val="black"/>
                </a:solidFill>
              </a:rPr>
              <a:pPr>
                <a:defRPr/>
              </a:pPr>
              <a:t>2015/3/6</a:t>
            </a:fld>
            <a:endParaRPr lang="en-US" altLang="zh-TW">
              <a:solidFill>
                <a:prstClr val="black"/>
              </a:solidFill>
            </a:endParaRPr>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solidFill>
                  <a:prstClr val="black"/>
                </a:solidFill>
              </a:rPr>
              <a:pPr>
                <a:defRPr/>
              </a:pPr>
              <a:t>9</a:t>
            </a:fld>
            <a:endParaRPr lang="en-US" altLang="zh-TW">
              <a:solidFill>
                <a:prstClr val="black"/>
              </a:solidFill>
            </a:endParaRPr>
          </a:p>
        </p:txBody>
      </p:sp>
    </p:spTree>
    <p:extLst>
      <p:ext uri="{BB962C8B-B14F-4D97-AF65-F5344CB8AC3E}">
        <p14:creationId xmlns:p14="http://schemas.microsoft.com/office/powerpoint/2010/main" val="1599795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98</a:t>
            </a:fld>
            <a:endParaRPr lang="zh-TW"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99</a:t>
            </a:fld>
            <a:endParaRPr lang="zh-TW"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100</a:t>
            </a:fld>
            <a:endParaRPr lang="zh-TW"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706" eaLnBrk="0" hangingPunct="0">
              <a:defRPr kumimoji="1">
                <a:solidFill>
                  <a:schemeClr val="tx1"/>
                </a:solidFill>
                <a:latin typeface="Arial" pitchFamily="34" charset="0"/>
                <a:ea typeface="華康儷特圓" pitchFamily="49" charset="-120"/>
              </a:defRPr>
            </a:lvl1pPr>
            <a:lvl2pPr marL="741910" indent="-285350" defTabSz="914706" eaLnBrk="0" hangingPunct="0">
              <a:defRPr kumimoji="1">
                <a:solidFill>
                  <a:schemeClr val="tx1"/>
                </a:solidFill>
                <a:latin typeface="Arial" pitchFamily="34" charset="0"/>
                <a:ea typeface="華康儷特圓" pitchFamily="49" charset="-120"/>
              </a:defRPr>
            </a:lvl2pPr>
            <a:lvl3pPr marL="1141400" indent="-228280" defTabSz="914706" eaLnBrk="0" hangingPunct="0">
              <a:defRPr kumimoji="1">
                <a:solidFill>
                  <a:schemeClr val="tx1"/>
                </a:solidFill>
                <a:latin typeface="Arial" pitchFamily="34" charset="0"/>
                <a:ea typeface="華康儷特圓" pitchFamily="49" charset="-120"/>
              </a:defRPr>
            </a:lvl3pPr>
            <a:lvl4pPr marL="1597960" indent="-228280" defTabSz="914706" eaLnBrk="0" hangingPunct="0">
              <a:defRPr kumimoji="1">
                <a:solidFill>
                  <a:schemeClr val="tx1"/>
                </a:solidFill>
                <a:latin typeface="Arial" pitchFamily="34" charset="0"/>
                <a:ea typeface="華康儷特圓" pitchFamily="49" charset="-120"/>
              </a:defRPr>
            </a:lvl4pPr>
            <a:lvl5pPr marL="2054520" indent="-228280" defTabSz="914706" eaLnBrk="0" hangingPunct="0">
              <a:defRPr kumimoji="1">
                <a:solidFill>
                  <a:schemeClr val="tx1"/>
                </a:solidFill>
                <a:latin typeface="Arial" pitchFamily="34" charset="0"/>
                <a:ea typeface="華康儷特圓" pitchFamily="49" charset="-120"/>
              </a:defRPr>
            </a:lvl5pPr>
            <a:lvl6pPr marL="2511080" indent="-228280" algn="ctr" defTabSz="914706" eaLnBrk="0" fontAlgn="base" hangingPunct="0">
              <a:spcBef>
                <a:spcPct val="0"/>
              </a:spcBef>
              <a:spcAft>
                <a:spcPct val="0"/>
              </a:spcAft>
              <a:defRPr kumimoji="1">
                <a:solidFill>
                  <a:schemeClr val="tx1"/>
                </a:solidFill>
                <a:latin typeface="Arial" pitchFamily="34" charset="0"/>
                <a:ea typeface="華康儷特圓" pitchFamily="49" charset="-120"/>
              </a:defRPr>
            </a:lvl6pPr>
            <a:lvl7pPr marL="2967639" indent="-228280" algn="ctr" defTabSz="914706" eaLnBrk="0" fontAlgn="base" hangingPunct="0">
              <a:spcBef>
                <a:spcPct val="0"/>
              </a:spcBef>
              <a:spcAft>
                <a:spcPct val="0"/>
              </a:spcAft>
              <a:defRPr kumimoji="1">
                <a:solidFill>
                  <a:schemeClr val="tx1"/>
                </a:solidFill>
                <a:latin typeface="Arial" pitchFamily="34" charset="0"/>
                <a:ea typeface="華康儷特圓" pitchFamily="49" charset="-120"/>
              </a:defRPr>
            </a:lvl7pPr>
            <a:lvl8pPr marL="3424199" indent="-228280" algn="ctr" defTabSz="914706" eaLnBrk="0" fontAlgn="base" hangingPunct="0">
              <a:spcBef>
                <a:spcPct val="0"/>
              </a:spcBef>
              <a:spcAft>
                <a:spcPct val="0"/>
              </a:spcAft>
              <a:defRPr kumimoji="1">
                <a:solidFill>
                  <a:schemeClr val="tx1"/>
                </a:solidFill>
                <a:latin typeface="Arial" pitchFamily="34" charset="0"/>
                <a:ea typeface="華康儷特圓" pitchFamily="49" charset="-120"/>
              </a:defRPr>
            </a:lvl8pPr>
            <a:lvl9pPr marL="3880759" indent="-228280" algn="ctr" defTabSz="914706" eaLnBrk="0" fontAlgn="base" hangingPunct="0">
              <a:spcBef>
                <a:spcPct val="0"/>
              </a:spcBef>
              <a:spcAft>
                <a:spcPct val="0"/>
              </a:spcAft>
              <a:defRPr kumimoji="1">
                <a:solidFill>
                  <a:schemeClr val="tx1"/>
                </a:solidFill>
                <a:latin typeface="Arial" pitchFamily="34" charset="0"/>
                <a:ea typeface="華康儷特圓" pitchFamily="49" charset="-120"/>
              </a:defRPr>
            </a:lvl9pPr>
          </a:lstStyle>
          <a:p>
            <a:pPr eaLnBrk="1" hangingPunct="1"/>
            <a:fld id="{7D934815-A0CC-4174-8F73-DDCA74F9BF55}" type="slidenum">
              <a:rPr lang="zh-TW" altLang="en-US" smtClean="0">
                <a:solidFill>
                  <a:prstClr val="black"/>
                </a:solidFill>
                <a:ea typeface="新細明體" pitchFamily="18" charset="-120"/>
              </a:rPr>
              <a:pPr eaLnBrk="1" hangingPunct="1"/>
              <a:t>103</a:t>
            </a:fld>
            <a:endParaRPr lang="en-US" altLang="zh-TW" smtClean="0">
              <a:solidFill>
                <a:prstClr val="black"/>
              </a:solidFill>
              <a:ea typeface="新細明體" pitchFamily="18" charset="-120"/>
            </a:endParaRPr>
          </a:p>
        </p:txBody>
      </p:sp>
      <p:sp>
        <p:nvSpPr>
          <p:cNvPr id="109571" name="投影片圖像版面配置區 1"/>
          <p:cNvSpPr>
            <a:spLocks noGrp="1" noRot="1" noChangeAspect="1" noTextEdit="1"/>
          </p:cNvSpPr>
          <p:nvPr>
            <p:ph type="sldImg"/>
          </p:nvPr>
        </p:nvSpPr>
        <p:spPr>
          <a:ln/>
        </p:spPr>
      </p:sp>
      <p:sp>
        <p:nvSpPr>
          <p:cNvPr id="109572"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dirty="0" smtClean="0">
                <a:latin typeface="Arial" pitchFamily="34" charset="0"/>
              </a:rPr>
              <a:t>強調概念</a:t>
            </a:r>
            <a:r>
              <a:rPr kumimoji="0" lang="en-US" altLang="zh-TW" dirty="0" smtClean="0">
                <a:latin typeface="Arial" pitchFamily="34" charset="0"/>
              </a:rPr>
              <a:t>:</a:t>
            </a:r>
            <a:r>
              <a:rPr kumimoji="0" lang="zh-TW" altLang="en-US" dirty="0" smtClean="0">
                <a:latin typeface="Arial" pitchFamily="34" charset="0"/>
              </a:rPr>
              <a:t>  以學生為主體思考入學問題</a:t>
            </a:r>
            <a:endParaRPr kumimoji="0" lang="en-US" altLang="zh-TW" dirty="0" smtClean="0">
              <a:latin typeface="Arial" pitchFamily="34" charset="0"/>
            </a:endParaRPr>
          </a:p>
          <a:p>
            <a:endParaRPr kumimoji="0" lang="en-US" altLang="zh-TW" dirty="0" smtClean="0">
              <a:latin typeface="Arial" pitchFamily="34" charset="0"/>
            </a:endParaRPr>
          </a:p>
          <a:p>
            <a:r>
              <a:rPr kumimoji="0" lang="zh-TW" altLang="en-US" dirty="0" smtClean="0">
                <a:latin typeface="Arial" pitchFamily="34" charset="0"/>
              </a:rPr>
              <a:t>分眾定位</a:t>
            </a:r>
            <a:r>
              <a:rPr kumimoji="0" lang="en-US" altLang="zh-TW" dirty="0" smtClean="0">
                <a:latin typeface="Arial" pitchFamily="34" charset="0"/>
              </a:rPr>
              <a:t>:</a:t>
            </a:r>
            <a:r>
              <a:rPr kumimoji="0" lang="zh-TW" altLang="en-US" dirty="0" smtClean="0">
                <a:latin typeface="Arial" pitchFamily="34" charset="0"/>
              </a:rPr>
              <a:t>  學科  群科  職業類科  特殊班別</a:t>
            </a:r>
            <a:r>
              <a:rPr kumimoji="0" lang="en-US" altLang="zh-TW" dirty="0" smtClean="0">
                <a:latin typeface="Arial" pitchFamily="34" charset="0"/>
              </a:rPr>
              <a:t>(</a:t>
            </a:r>
            <a:r>
              <a:rPr kumimoji="0" lang="zh-TW" altLang="en-US" dirty="0" smtClean="0">
                <a:latin typeface="Arial" pitchFamily="34" charset="0"/>
              </a:rPr>
              <a:t>如技藝班</a:t>
            </a:r>
            <a:r>
              <a:rPr kumimoji="0" lang="en-US" altLang="zh-TW" dirty="0" smtClean="0">
                <a:latin typeface="Arial" pitchFamily="34" charset="0"/>
              </a:rPr>
              <a:t>)</a:t>
            </a:r>
            <a:r>
              <a:rPr kumimoji="0" lang="zh-TW" altLang="en-US" dirty="0" smtClean="0">
                <a:latin typeface="Arial" pitchFamily="34" charset="0"/>
              </a:rPr>
              <a:t>與學程  差異化教學不是主要焦點</a:t>
            </a:r>
            <a:endParaRPr kumimoji="0" lang="en-US" altLang="zh-TW" dirty="0" smtClean="0">
              <a:latin typeface="Arial" pitchFamily="34" charset="0"/>
            </a:endParaRPr>
          </a:p>
          <a:p>
            <a:r>
              <a:rPr kumimoji="0" lang="zh-TW" altLang="en-US" dirty="0" smtClean="0">
                <a:latin typeface="Arial" pitchFamily="34" charset="0"/>
              </a:rPr>
              <a:t>聽眾最想知道的四個主題</a:t>
            </a:r>
            <a:r>
              <a:rPr kumimoji="0" lang="en-US" altLang="zh-TW" dirty="0" smtClean="0">
                <a:latin typeface="Arial" pitchFamily="34" charset="0"/>
              </a:rPr>
              <a:t>:</a:t>
            </a:r>
            <a:r>
              <a:rPr kumimoji="0" lang="zh-TW" altLang="en-US" dirty="0" smtClean="0">
                <a:latin typeface="Arial" pitchFamily="34" charset="0"/>
              </a:rPr>
              <a:t>  學生來源  教師如何教 學生如何學  學生未來進路</a:t>
            </a:r>
            <a:endParaRPr kumimoji="0" lang="en-US" altLang="zh-TW" dirty="0" smtClean="0">
              <a:latin typeface="Arial" pitchFamily="34" charset="0"/>
            </a:endParaRPr>
          </a:p>
          <a:p>
            <a:endParaRPr kumimoji="0" lang="zh-TW" altLang="en-US" dirty="0" smtClean="0">
              <a:latin typeface="Arial" pitchFamily="34" charset="0"/>
            </a:endParaRPr>
          </a:p>
        </p:txBody>
      </p:sp>
      <p:sp>
        <p:nvSpPr>
          <p:cNvPr id="109573" name="投影片編號版面配置區 3"/>
          <p:cNvSpPr txBox="1">
            <a:spLocks noGrp="1"/>
          </p:cNvSpPr>
          <p:nvPr/>
        </p:nvSpPr>
        <p:spPr bwMode="auto">
          <a:xfrm>
            <a:off x="3850644" y="9428801"/>
            <a:ext cx="2945448" cy="49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2" rIns="91303" bIns="45652" anchor="b"/>
          <a:lstStyle>
            <a:lvl1pPr defTabSz="912813" eaLnBrk="0" hangingPunct="0">
              <a:defRPr kumimoji="1">
                <a:solidFill>
                  <a:schemeClr val="tx1"/>
                </a:solidFill>
                <a:latin typeface="Arial" pitchFamily="34" charset="0"/>
                <a:ea typeface="華康儷特圓" pitchFamily="49" charset="-120"/>
              </a:defRPr>
            </a:lvl1pPr>
            <a:lvl2pPr marL="742950" indent="-285750" defTabSz="912813" eaLnBrk="0" hangingPunct="0">
              <a:defRPr kumimoji="1">
                <a:solidFill>
                  <a:schemeClr val="tx1"/>
                </a:solidFill>
                <a:latin typeface="Arial" pitchFamily="34" charset="0"/>
                <a:ea typeface="華康儷特圓" pitchFamily="49" charset="-120"/>
              </a:defRPr>
            </a:lvl2pPr>
            <a:lvl3pPr marL="1143000" indent="-228600" defTabSz="912813" eaLnBrk="0" hangingPunct="0">
              <a:defRPr kumimoji="1">
                <a:solidFill>
                  <a:schemeClr val="tx1"/>
                </a:solidFill>
                <a:latin typeface="Arial" pitchFamily="34" charset="0"/>
                <a:ea typeface="華康儷特圓" pitchFamily="49" charset="-120"/>
              </a:defRPr>
            </a:lvl3pPr>
            <a:lvl4pPr marL="1600200" indent="-228600" defTabSz="912813" eaLnBrk="0" hangingPunct="0">
              <a:defRPr kumimoji="1">
                <a:solidFill>
                  <a:schemeClr val="tx1"/>
                </a:solidFill>
                <a:latin typeface="Arial" pitchFamily="34" charset="0"/>
                <a:ea typeface="華康儷特圓" pitchFamily="49" charset="-120"/>
              </a:defRPr>
            </a:lvl4pPr>
            <a:lvl5pPr marL="2057400" indent="-228600" defTabSz="912813" eaLnBrk="0" hangingPunct="0">
              <a:defRPr kumimoji="1">
                <a:solidFill>
                  <a:schemeClr val="tx1"/>
                </a:solidFill>
                <a:latin typeface="Arial" pitchFamily="34" charset="0"/>
                <a:ea typeface="華康儷特圓" pitchFamily="49" charset="-120"/>
              </a:defRPr>
            </a:lvl5pPr>
            <a:lvl6pPr marL="2514600" indent="-228600" algn="ctr" defTabSz="912813" eaLnBrk="0" fontAlgn="base" hangingPunct="0">
              <a:spcBef>
                <a:spcPct val="0"/>
              </a:spcBef>
              <a:spcAft>
                <a:spcPct val="0"/>
              </a:spcAft>
              <a:defRPr kumimoji="1">
                <a:solidFill>
                  <a:schemeClr val="tx1"/>
                </a:solidFill>
                <a:latin typeface="Arial" pitchFamily="34" charset="0"/>
                <a:ea typeface="華康儷特圓" pitchFamily="49" charset="-120"/>
              </a:defRPr>
            </a:lvl6pPr>
            <a:lvl7pPr marL="2971800" indent="-228600" algn="ctr" defTabSz="912813" eaLnBrk="0" fontAlgn="base" hangingPunct="0">
              <a:spcBef>
                <a:spcPct val="0"/>
              </a:spcBef>
              <a:spcAft>
                <a:spcPct val="0"/>
              </a:spcAft>
              <a:defRPr kumimoji="1">
                <a:solidFill>
                  <a:schemeClr val="tx1"/>
                </a:solidFill>
                <a:latin typeface="Arial" pitchFamily="34" charset="0"/>
                <a:ea typeface="華康儷特圓" pitchFamily="49" charset="-120"/>
              </a:defRPr>
            </a:lvl7pPr>
            <a:lvl8pPr marL="3429000" indent="-228600" algn="ctr" defTabSz="912813" eaLnBrk="0" fontAlgn="base" hangingPunct="0">
              <a:spcBef>
                <a:spcPct val="0"/>
              </a:spcBef>
              <a:spcAft>
                <a:spcPct val="0"/>
              </a:spcAft>
              <a:defRPr kumimoji="1">
                <a:solidFill>
                  <a:schemeClr val="tx1"/>
                </a:solidFill>
                <a:latin typeface="Arial" pitchFamily="34" charset="0"/>
                <a:ea typeface="華康儷特圓" pitchFamily="49" charset="-120"/>
              </a:defRPr>
            </a:lvl8pPr>
            <a:lvl9pPr marL="3886200" indent="-228600" algn="ctr" defTabSz="912813" eaLnBrk="0" fontAlgn="base" hangingPunct="0">
              <a:spcBef>
                <a:spcPct val="0"/>
              </a:spcBef>
              <a:spcAft>
                <a:spcPct val="0"/>
              </a:spcAft>
              <a:defRPr kumimoji="1">
                <a:solidFill>
                  <a:schemeClr val="tx1"/>
                </a:solidFill>
                <a:latin typeface="Arial" pitchFamily="34" charset="0"/>
                <a:ea typeface="華康儷特圓" pitchFamily="49" charset="-120"/>
              </a:defRPr>
            </a:lvl9pPr>
          </a:lstStyle>
          <a:p>
            <a:pPr algn="r" eaLnBrk="1" hangingPunct="1"/>
            <a:fld id="{CBFCA1E8-184D-4EC6-A206-AE8639FA0D2F}" type="slidenum">
              <a:rPr lang="en-US" altLang="zh-TW" sz="1200">
                <a:solidFill>
                  <a:prstClr val="black"/>
                </a:solidFill>
                <a:ea typeface="新細明體" pitchFamily="18" charset="-120"/>
              </a:rPr>
              <a:pPr algn="r" eaLnBrk="1" hangingPunct="1"/>
              <a:t>103</a:t>
            </a:fld>
            <a:endParaRPr lang="en-US" altLang="zh-TW" sz="1200">
              <a:solidFill>
                <a:prstClr val="black"/>
              </a:solidFill>
              <a:ea typeface="新細明體"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solidFill>
                  <a:prstClr val="black"/>
                </a:solidFill>
              </a:rPr>
              <a:pPr>
                <a:defRPr/>
              </a:pPr>
              <a:t>2015/3/6</a:t>
            </a:fld>
            <a:endParaRPr lang="en-US" altLang="zh-TW">
              <a:solidFill>
                <a:prstClr val="black"/>
              </a:solidFill>
            </a:endParaRPr>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solidFill>
                  <a:prstClr val="black"/>
                </a:solidFill>
              </a:rPr>
              <a:pPr>
                <a:defRPr/>
              </a:pPr>
              <a:t>11</a:t>
            </a:fld>
            <a:endParaRPr lang="en-US" altLang="zh-TW">
              <a:solidFill>
                <a:prstClr val="black"/>
              </a:solidFill>
            </a:endParaRPr>
          </a:p>
        </p:txBody>
      </p:sp>
    </p:spTree>
    <p:extLst>
      <p:ext uri="{BB962C8B-B14F-4D97-AF65-F5344CB8AC3E}">
        <p14:creationId xmlns:p14="http://schemas.microsoft.com/office/powerpoint/2010/main" val="277107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編號版面配置區 6"/>
          <p:cNvSpPr txBox="1">
            <a:spLocks noGrp="1"/>
          </p:cNvSpPr>
          <p:nvPr/>
        </p:nvSpPr>
        <p:spPr bwMode="auto">
          <a:xfrm>
            <a:off x="3850295" y="9430847"/>
            <a:ext cx="2945862" cy="4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5" tIns="45882" rIns="91755" bIns="45882" anchor="b"/>
          <a:lstStyle>
            <a:lvl1pPr defTabSz="917575">
              <a:defRPr kumimoji="1" sz="3200">
                <a:solidFill>
                  <a:schemeClr val="tx1"/>
                </a:solidFill>
                <a:latin typeface="Calibri" pitchFamily="34" charset="0"/>
                <a:ea typeface="微軟正黑體" pitchFamily="34" charset="-120"/>
              </a:defRPr>
            </a:lvl1pPr>
            <a:lvl2pPr marL="773113" indent="-298450" defTabSz="917575">
              <a:defRPr kumimoji="1" sz="3200">
                <a:solidFill>
                  <a:schemeClr val="tx1"/>
                </a:solidFill>
                <a:latin typeface="Calibri" pitchFamily="34" charset="0"/>
                <a:ea typeface="微軟正黑體" pitchFamily="34" charset="-120"/>
              </a:defRPr>
            </a:lvl2pPr>
            <a:lvl3pPr marL="1189038" indent="-238125" defTabSz="917575">
              <a:defRPr kumimoji="1" sz="3200">
                <a:solidFill>
                  <a:schemeClr val="tx1"/>
                </a:solidFill>
                <a:latin typeface="Calibri" pitchFamily="34" charset="0"/>
                <a:ea typeface="微軟正黑體" pitchFamily="34" charset="-120"/>
              </a:defRPr>
            </a:lvl3pPr>
            <a:lvl4pPr marL="1663700" indent="-238125" defTabSz="917575">
              <a:defRPr kumimoji="1" sz="3200">
                <a:solidFill>
                  <a:schemeClr val="tx1"/>
                </a:solidFill>
                <a:latin typeface="Calibri" pitchFamily="34" charset="0"/>
                <a:ea typeface="微軟正黑體" pitchFamily="34" charset="-120"/>
              </a:defRPr>
            </a:lvl4pPr>
            <a:lvl5pPr marL="2138363" indent="-236538" defTabSz="917575">
              <a:defRPr kumimoji="1" sz="3200">
                <a:solidFill>
                  <a:schemeClr val="tx1"/>
                </a:solidFill>
                <a:latin typeface="Calibri" pitchFamily="34" charset="0"/>
                <a:ea typeface="微軟正黑體" pitchFamily="34" charset="-120"/>
              </a:defRPr>
            </a:lvl5pPr>
            <a:lvl6pPr marL="2595563" indent="-236538" defTabSz="917575" fontAlgn="base">
              <a:spcBef>
                <a:spcPct val="0"/>
              </a:spcBef>
              <a:spcAft>
                <a:spcPct val="0"/>
              </a:spcAft>
              <a:defRPr kumimoji="1" sz="3200">
                <a:solidFill>
                  <a:schemeClr val="tx1"/>
                </a:solidFill>
                <a:latin typeface="Calibri" pitchFamily="34" charset="0"/>
                <a:ea typeface="微軟正黑體" pitchFamily="34" charset="-120"/>
              </a:defRPr>
            </a:lvl6pPr>
            <a:lvl7pPr marL="3052763" indent="-236538" defTabSz="917575" fontAlgn="base">
              <a:spcBef>
                <a:spcPct val="0"/>
              </a:spcBef>
              <a:spcAft>
                <a:spcPct val="0"/>
              </a:spcAft>
              <a:defRPr kumimoji="1" sz="3200">
                <a:solidFill>
                  <a:schemeClr val="tx1"/>
                </a:solidFill>
                <a:latin typeface="Calibri" pitchFamily="34" charset="0"/>
                <a:ea typeface="微軟正黑體" pitchFamily="34" charset="-120"/>
              </a:defRPr>
            </a:lvl7pPr>
            <a:lvl8pPr marL="3509963" indent="-236538" defTabSz="917575" fontAlgn="base">
              <a:spcBef>
                <a:spcPct val="0"/>
              </a:spcBef>
              <a:spcAft>
                <a:spcPct val="0"/>
              </a:spcAft>
              <a:defRPr kumimoji="1" sz="3200">
                <a:solidFill>
                  <a:schemeClr val="tx1"/>
                </a:solidFill>
                <a:latin typeface="Calibri" pitchFamily="34" charset="0"/>
                <a:ea typeface="微軟正黑體" pitchFamily="34" charset="-120"/>
              </a:defRPr>
            </a:lvl8pPr>
            <a:lvl9pPr marL="3967163" indent="-236538" defTabSz="917575" fontAlgn="base">
              <a:spcBef>
                <a:spcPct val="0"/>
              </a:spcBef>
              <a:spcAft>
                <a:spcPct val="0"/>
              </a:spcAft>
              <a:defRPr kumimoji="1" sz="3200">
                <a:solidFill>
                  <a:schemeClr val="tx1"/>
                </a:solidFill>
                <a:latin typeface="Calibri" pitchFamily="34" charset="0"/>
                <a:ea typeface="微軟正黑體" pitchFamily="34" charset="-120"/>
              </a:defRPr>
            </a:lvl9pPr>
          </a:lstStyle>
          <a:p>
            <a:pPr algn="r"/>
            <a:fld id="{E8103351-F075-4A97-B113-1FE449A14829}" type="slidenum">
              <a:rPr lang="zh-TW" altLang="en-US" sz="1200">
                <a:solidFill>
                  <a:prstClr val="black"/>
                </a:solidFill>
                <a:ea typeface="新細明體" pitchFamily="18" charset="-120"/>
              </a:rPr>
              <a:pPr algn="r"/>
              <a:t>14</a:t>
            </a:fld>
            <a:endParaRPr lang="en-US" altLang="zh-TW" sz="1200">
              <a:solidFill>
                <a:prstClr val="black"/>
              </a:solidFill>
              <a:ea typeface="新細明體" pitchFamily="18" charset="-120"/>
            </a:endParaRPr>
          </a:p>
        </p:txBody>
      </p:sp>
      <p:sp>
        <p:nvSpPr>
          <p:cNvPr id="142339" name="Rectangle 2"/>
          <p:cNvSpPr>
            <a:spLocks noGrp="1" noRot="1" noChangeAspect="1" noTextEdit="1"/>
          </p:cNvSpPr>
          <p:nvPr>
            <p:ph type="sldImg"/>
          </p:nvPr>
        </p:nvSpPr>
        <p:spPr>
          <a:ln/>
        </p:spPr>
      </p:sp>
      <p:sp>
        <p:nvSpPr>
          <p:cNvPr id="142340" name="Rectangle 3"/>
          <p:cNvSpPr>
            <a:spLocks noGrp="1"/>
          </p:cNvSpPr>
          <p:nvPr>
            <p:ph type="body" idx="1"/>
          </p:nvPr>
        </p:nvSpPr>
        <p:spPr>
          <a:xfrm>
            <a:off x="679464" y="4714653"/>
            <a:ext cx="5438749" cy="44667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2" tIns="45791" rIns="91582" bIns="45791"/>
          <a:lstStyle/>
          <a:p>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624"/>
          <p:cNvSpPr>
            <a:spLocks noGrp="1" noRot="1" noChangeAspect="1" noTextEdit="1"/>
          </p:cNvSpPr>
          <p:nvPr>
            <p:ph type="sldImg" idx="2"/>
          </p:nvPr>
        </p:nvSpPr>
        <p:spPr bwMode="auto">
          <a:xfrm>
            <a:off x="922338" y="749300"/>
            <a:ext cx="4953000" cy="3716338"/>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43011" name="Shape 625"/>
          <p:cNvSpPr>
            <a:spLocks noGrp="1"/>
          </p:cNvSpPr>
          <p:nvPr>
            <p:ph type="body" idx="1"/>
          </p:nvPr>
        </p:nvSpPr>
        <p:spPr bwMode="auto">
          <a:xfrm>
            <a:off x="676621" y="4713431"/>
            <a:ext cx="5444434" cy="4466987"/>
          </a:xfrm>
          <a:noFill/>
        </p:spPr>
        <p:txBody>
          <a:bodyPr wrap="square" lIns="91397" tIns="45698" rIns="91397" bIns="45698" numCol="1" anchor="t" anchorCtr="0" compatLnSpc="1">
            <a:prstTxWarp prst="textNoShape">
              <a:avLst/>
            </a:prstTxWarp>
          </a:bodyPr>
          <a:lstStyle/>
          <a:p>
            <a:pPr>
              <a:spcBef>
                <a:spcPct val="0"/>
              </a:spcBef>
            </a:pPr>
            <a:endParaRPr lang="zh-TW" altLang="zh-TW" smtClean="0"/>
          </a:p>
        </p:txBody>
      </p:sp>
      <p:sp>
        <p:nvSpPr>
          <p:cNvPr id="43012" name="Shape 626"/>
          <p:cNvSpPr txBox="1">
            <a:spLocks noGrp="1"/>
          </p:cNvSpPr>
          <p:nvPr/>
        </p:nvSpPr>
        <p:spPr bwMode="auto">
          <a:xfrm>
            <a:off x="3850444" y="9428584"/>
            <a:ext cx="2945660" cy="496332"/>
          </a:xfrm>
          <a:prstGeom prst="rect">
            <a:avLst/>
          </a:prstGeom>
          <a:noFill/>
          <a:ln w="9525">
            <a:noFill/>
            <a:miter lim="800000"/>
            <a:headEnd/>
            <a:tailEnd/>
          </a:ln>
        </p:spPr>
        <p:txBody>
          <a:bodyPr lIns="91397" tIns="45698" rIns="91397" bIns="45698" anchor="b"/>
          <a:lstStyle/>
          <a:p>
            <a:pPr algn="r">
              <a:buSzPct val="25000"/>
            </a:pPr>
            <a:r>
              <a:rPr lang="zh-TW" altLang="zh-TW" sz="1200">
                <a:solidFill>
                  <a:prstClr val="black"/>
                </a:solidFill>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solidFill>
                  <a:prstClr val="black"/>
                </a:solidFill>
              </a:rPr>
              <a:pPr>
                <a:defRPr/>
              </a:pPr>
              <a:t>2015/3/6</a:t>
            </a:fld>
            <a:endParaRPr lang="en-US" altLang="zh-TW">
              <a:solidFill>
                <a:prstClr val="black"/>
              </a:solidFill>
            </a:endParaRPr>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solidFill>
                  <a:prstClr val="black"/>
                </a:solidFill>
              </a:rPr>
              <a:pPr>
                <a:defRPr/>
              </a:pPr>
              <a:t>30</a:t>
            </a:fld>
            <a:endParaRPr lang="en-US" altLang="zh-TW">
              <a:solidFill>
                <a:prstClr val="black"/>
              </a:solidFill>
            </a:endParaRPr>
          </a:p>
        </p:txBody>
      </p:sp>
    </p:spTree>
    <p:extLst>
      <p:ext uri="{BB962C8B-B14F-4D97-AF65-F5344CB8AC3E}">
        <p14:creationId xmlns:p14="http://schemas.microsoft.com/office/powerpoint/2010/main" val="230312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編號版面配置區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613" eaLnBrk="0" hangingPunct="0">
              <a:spcBef>
                <a:spcPct val="30000"/>
              </a:spcBef>
              <a:defRPr kumimoji="1" sz="1200">
                <a:solidFill>
                  <a:schemeClr val="tx1"/>
                </a:solidFill>
                <a:latin typeface="Calibri" pitchFamily="34" charset="0"/>
                <a:ea typeface="新細明體" pitchFamily="18" charset="-120"/>
              </a:defRPr>
            </a:lvl1pPr>
            <a:lvl2pPr marL="741834" indent="-285321" defTabSz="914613" eaLnBrk="0" hangingPunct="0">
              <a:spcBef>
                <a:spcPct val="30000"/>
              </a:spcBef>
              <a:defRPr kumimoji="1" sz="1200">
                <a:solidFill>
                  <a:schemeClr val="tx1"/>
                </a:solidFill>
                <a:latin typeface="Calibri" pitchFamily="34" charset="0"/>
                <a:ea typeface="新細明體" pitchFamily="18" charset="-120"/>
              </a:defRPr>
            </a:lvl2pPr>
            <a:lvl3pPr marL="1141284" indent="-228257" defTabSz="914613" eaLnBrk="0" hangingPunct="0">
              <a:spcBef>
                <a:spcPct val="30000"/>
              </a:spcBef>
              <a:defRPr kumimoji="1" sz="1200">
                <a:solidFill>
                  <a:schemeClr val="tx1"/>
                </a:solidFill>
                <a:latin typeface="Calibri" pitchFamily="34" charset="0"/>
                <a:ea typeface="新細明體" pitchFamily="18" charset="-120"/>
              </a:defRPr>
            </a:lvl3pPr>
            <a:lvl4pPr marL="1597798" indent="-228257" defTabSz="914613" eaLnBrk="0" hangingPunct="0">
              <a:spcBef>
                <a:spcPct val="30000"/>
              </a:spcBef>
              <a:defRPr kumimoji="1" sz="1200">
                <a:solidFill>
                  <a:schemeClr val="tx1"/>
                </a:solidFill>
                <a:latin typeface="Calibri" pitchFamily="34" charset="0"/>
                <a:ea typeface="新細明體" pitchFamily="18" charset="-120"/>
              </a:defRPr>
            </a:lvl4pPr>
            <a:lvl5pPr marL="2054311" indent="-228257" defTabSz="914613" eaLnBrk="0" hangingPunct="0">
              <a:spcBef>
                <a:spcPct val="30000"/>
              </a:spcBef>
              <a:defRPr kumimoji="1" sz="1200">
                <a:solidFill>
                  <a:schemeClr val="tx1"/>
                </a:solidFill>
                <a:latin typeface="Calibri" pitchFamily="34" charset="0"/>
                <a:ea typeface="新細明體" pitchFamily="18" charset="-120"/>
              </a:defRPr>
            </a:lvl5pPr>
            <a:lvl6pPr marL="2510825" indent="-228257" defTabSz="914613"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67339" indent="-228257" defTabSz="914613"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3851" indent="-228257" defTabSz="914613"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0365" indent="-228257" defTabSz="914613"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eaLnBrk="1" hangingPunct="1">
              <a:spcBef>
                <a:spcPct val="0"/>
              </a:spcBef>
            </a:pPr>
            <a:fld id="{E57AC31A-DF5C-4BDB-B349-0132FE729A1E}" type="slidenum">
              <a:rPr lang="zh-TW" altLang="en-US" smtClean="0">
                <a:solidFill>
                  <a:prstClr val="black"/>
                </a:solidFill>
                <a:latin typeface="Arial" pitchFamily="34" charset="0"/>
              </a:rPr>
              <a:pPr eaLnBrk="1" hangingPunct="1">
                <a:spcBef>
                  <a:spcPct val="0"/>
                </a:spcBef>
              </a:pPr>
              <a:t>48</a:t>
            </a:fld>
            <a:endParaRPr lang="en-US" altLang="zh-TW" smtClean="0">
              <a:solidFill>
                <a:prstClr val="black"/>
              </a:solidFill>
              <a:latin typeface="Arial" pitchFamily="34" charset="0"/>
            </a:endParaRPr>
          </a:p>
        </p:txBody>
      </p:sp>
      <p:sp>
        <p:nvSpPr>
          <p:cNvPr id="51203" name="Rectangle 7"/>
          <p:cNvSpPr txBox="1">
            <a:spLocks noGrp="1" noChangeArrowheads="1"/>
          </p:cNvSpPr>
          <p:nvPr/>
        </p:nvSpPr>
        <p:spPr bwMode="auto">
          <a:xfrm>
            <a:off x="3852229" y="9431973"/>
            <a:ext cx="2945447" cy="49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5" tIns="45929" rIns="91855" bIns="45929" anchor="b"/>
          <a:lstStyle>
            <a:lvl1pPr defTabSz="952500" eaLnBrk="0" hangingPunct="0">
              <a:spcBef>
                <a:spcPct val="30000"/>
              </a:spcBef>
              <a:defRPr kumimoji="1" sz="1200">
                <a:solidFill>
                  <a:schemeClr val="tx1"/>
                </a:solidFill>
                <a:latin typeface="Calibri" pitchFamily="34" charset="0"/>
                <a:ea typeface="新細明體" pitchFamily="18" charset="-120"/>
              </a:defRPr>
            </a:lvl1pPr>
            <a:lvl2pPr marL="742950" indent="-285750" defTabSz="952500" eaLnBrk="0" hangingPunct="0">
              <a:spcBef>
                <a:spcPct val="30000"/>
              </a:spcBef>
              <a:defRPr kumimoji="1" sz="1200">
                <a:solidFill>
                  <a:schemeClr val="tx1"/>
                </a:solidFill>
                <a:latin typeface="Calibri" pitchFamily="34" charset="0"/>
                <a:ea typeface="新細明體" pitchFamily="18" charset="-120"/>
              </a:defRPr>
            </a:lvl2pPr>
            <a:lvl3pPr marL="1143000" indent="-228600" defTabSz="952500" eaLnBrk="0" hangingPunct="0">
              <a:spcBef>
                <a:spcPct val="30000"/>
              </a:spcBef>
              <a:defRPr kumimoji="1" sz="1200">
                <a:solidFill>
                  <a:schemeClr val="tx1"/>
                </a:solidFill>
                <a:latin typeface="Calibri" pitchFamily="34" charset="0"/>
                <a:ea typeface="新細明體" pitchFamily="18" charset="-120"/>
              </a:defRPr>
            </a:lvl3pPr>
            <a:lvl4pPr marL="1600200" indent="-228600" defTabSz="952500" eaLnBrk="0" hangingPunct="0">
              <a:spcBef>
                <a:spcPct val="30000"/>
              </a:spcBef>
              <a:defRPr kumimoji="1" sz="1200">
                <a:solidFill>
                  <a:schemeClr val="tx1"/>
                </a:solidFill>
                <a:latin typeface="Calibri" pitchFamily="34" charset="0"/>
                <a:ea typeface="新細明體" pitchFamily="18" charset="-120"/>
              </a:defRPr>
            </a:lvl4pPr>
            <a:lvl5pPr marL="2057400" indent="-228600" defTabSz="952500" eaLnBrk="0" hangingPunct="0">
              <a:spcBef>
                <a:spcPct val="30000"/>
              </a:spcBef>
              <a:defRPr kumimoji="1" sz="1200">
                <a:solidFill>
                  <a:schemeClr val="tx1"/>
                </a:solidFill>
                <a:latin typeface="Calibri" pitchFamily="34" charset="0"/>
                <a:ea typeface="新細明體" pitchFamily="18" charset="-120"/>
              </a:defRPr>
            </a:lvl5pPr>
            <a:lvl6pPr marL="2514600" indent="-228600" defTabSz="9525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defTabSz="9525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defTabSz="9525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defTabSz="9525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lgn="r" eaLnBrk="1" hangingPunct="1">
              <a:spcBef>
                <a:spcPct val="0"/>
              </a:spcBef>
            </a:pPr>
            <a:fld id="{FC037091-BE36-4C51-8141-A68BE48AFABF}" type="slidenum">
              <a:rPr lang="en-US" altLang="zh-TW">
                <a:solidFill>
                  <a:prstClr val="black"/>
                </a:solidFill>
                <a:latin typeface="Times New Roman" pitchFamily="18" charset="0"/>
              </a:rPr>
              <a:pPr algn="r" eaLnBrk="1" hangingPunct="1">
                <a:spcBef>
                  <a:spcPct val="0"/>
                </a:spcBef>
              </a:pPr>
              <a:t>48</a:t>
            </a:fld>
            <a:endParaRPr lang="en-US" altLang="zh-TW">
              <a:solidFill>
                <a:prstClr val="black"/>
              </a:solidFill>
              <a:latin typeface="Times New Roman" pitchFamily="18" charset="0"/>
            </a:endParaRPr>
          </a:p>
        </p:txBody>
      </p:sp>
      <p:sp>
        <p:nvSpPr>
          <p:cNvPr id="51204" name="Rectangle 7"/>
          <p:cNvSpPr txBox="1">
            <a:spLocks noGrp="1" noChangeArrowheads="1"/>
          </p:cNvSpPr>
          <p:nvPr/>
        </p:nvSpPr>
        <p:spPr bwMode="auto">
          <a:xfrm>
            <a:off x="3850645" y="9428802"/>
            <a:ext cx="2945447" cy="49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25" tIns="45463" rIns="90925" bIns="45463" anchor="b"/>
          <a:lstStyle>
            <a:lvl1pPr defTabSz="947738" eaLnBrk="0" hangingPunct="0">
              <a:spcBef>
                <a:spcPct val="30000"/>
              </a:spcBef>
              <a:defRPr kumimoji="1" sz="1200">
                <a:solidFill>
                  <a:schemeClr val="tx1"/>
                </a:solidFill>
                <a:latin typeface="Calibri" pitchFamily="34" charset="0"/>
                <a:ea typeface="新細明體" pitchFamily="18" charset="-120"/>
              </a:defRPr>
            </a:lvl1pPr>
            <a:lvl2pPr marL="742950" indent="-285750" defTabSz="947738" eaLnBrk="0" hangingPunct="0">
              <a:spcBef>
                <a:spcPct val="30000"/>
              </a:spcBef>
              <a:defRPr kumimoji="1" sz="1200">
                <a:solidFill>
                  <a:schemeClr val="tx1"/>
                </a:solidFill>
                <a:latin typeface="Calibri" pitchFamily="34" charset="0"/>
                <a:ea typeface="新細明體" pitchFamily="18" charset="-120"/>
              </a:defRPr>
            </a:lvl2pPr>
            <a:lvl3pPr marL="1143000" indent="-228600" defTabSz="947738" eaLnBrk="0" hangingPunct="0">
              <a:spcBef>
                <a:spcPct val="30000"/>
              </a:spcBef>
              <a:defRPr kumimoji="1" sz="1200">
                <a:solidFill>
                  <a:schemeClr val="tx1"/>
                </a:solidFill>
                <a:latin typeface="Calibri" pitchFamily="34" charset="0"/>
                <a:ea typeface="新細明體" pitchFamily="18" charset="-120"/>
              </a:defRPr>
            </a:lvl3pPr>
            <a:lvl4pPr marL="1600200" indent="-228600" defTabSz="947738" eaLnBrk="0" hangingPunct="0">
              <a:spcBef>
                <a:spcPct val="30000"/>
              </a:spcBef>
              <a:defRPr kumimoji="1" sz="1200">
                <a:solidFill>
                  <a:schemeClr val="tx1"/>
                </a:solidFill>
                <a:latin typeface="Calibri" pitchFamily="34" charset="0"/>
                <a:ea typeface="新細明體" pitchFamily="18" charset="-120"/>
              </a:defRPr>
            </a:lvl4pPr>
            <a:lvl5pPr marL="2057400" indent="-228600" defTabSz="947738" eaLnBrk="0" hangingPunct="0">
              <a:spcBef>
                <a:spcPct val="30000"/>
              </a:spcBef>
              <a:defRPr kumimoji="1" sz="1200">
                <a:solidFill>
                  <a:schemeClr val="tx1"/>
                </a:solidFill>
                <a:latin typeface="Calibri" pitchFamily="34" charset="0"/>
                <a:ea typeface="新細明體" pitchFamily="18" charset="-120"/>
              </a:defRPr>
            </a:lvl5pPr>
            <a:lvl6pPr marL="2514600" indent="-228600" defTabSz="947738"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defTabSz="947738"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defTabSz="947738"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defTabSz="947738"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algn="r" eaLnBrk="1" hangingPunct="1">
              <a:spcBef>
                <a:spcPct val="0"/>
              </a:spcBef>
            </a:pPr>
            <a:fld id="{371A8016-9474-41C5-A7F1-CC8F6D455C35}" type="slidenum">
              <a:rPr lang="en-US" altLang="zh-TW">
                <a:solidFill>
                  <a:prstClr val="black"/>
                </a:solidFill>
                <a:latin typeface="Arial" pitchFamily="34" charset="0"/>
              </a:rPr>
              <a:pPr algn="r" eaLnBrk="1" hangingPunct="1">
                <a:spcBef>
                  <a:spcPct val="0"/>
                </a:spcBef>
              </a:pPr>
              <a:t>48</a:t>
            </a:fld>
            <a:endParaRPr lang="en-US" altLang="zh-TW">
              <a:solidFill>
                <a:prstClr val="black"/>
              </a:solidFill>
              <a:latin typeface="Arial" pitchFamily="34" charset="0"/>
            </a:endParaRPr>
          </a:p>
        </p:txBody>
      </p:sp>
      <p:sp>
        <p:nvSpPr>
          <p:cNvPr id="51205" name="Rectangle 2"/>
          <p:cNvSpPr>
            <a:spLocks noGrp="1" noRot="1" noChangeAspect="1" noChangeArrowheads="1" noTextEdit="1"/>
          </p:cNvSpPr>
          <p:nvPr>
            <p:ph type="sldImg"/>
          </p:nvPr>
        </p:nvSpPr>
        <p:spPr bwMode="auto">
          <a:xfrm>
            <a:off x="922338" y="750888"/>
            <a:ext cx="4953000" cy="3716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6" name="Rectangle 3"/>
          <p:cNvSpPr>
            <a:spLocks noGrp="1" noChangeArrowheads="1"/>
          </p:cNvSpPr>
          <p:nvPr>
            <p:ph type="body" idx="1"/>
          </p:nvPr>
        </p:nvSpPr>
        <p:spPr>
          <a:xfrm>
            <a:off x="908365" y="4713609"/>
            <a:ext cx="4980946" cy="4467859"/>
          </a:xfrm>
          <a:noFill/>
        </p:spPr>
        <p:txBody>
          <a:bodyPr lIns="91855" tIns="45929" rIns="91855" bIns="45929"/>
          <a:lstStyle/>
          <a:p>
            <a:r>
              <a:rPr kumimoji="0" lang="zh-TW" altLang="en-US" smtClean="0">
                <a:latin typeface="Arial" pitchFamily="34" charset="0"/>
              </a:rPr>
              <a:t>問問現在的孩子他們最愛誰？</a:t>
            </a:r>
            <a:endParaRPr kumimoji="0" lang="en-US" altLang="zh-TW" smtClean="0">
              <a:latin typeface="Arial" pitchFamily="34" charset="0"/>
            </a:endParaRPr>
          </a:p>
          <a:p>
            <a:r>
              <a:rPr kumimoji="0" lang="zh-TW" altLang="en-US" smtClean="0">
                <a:latin typeface="Arial" pitchFamily="34" charset="0"/>
              </a:rPr>
              <a:t>答案可能會是五月天或是桂綸鎂．．但是真正能夠跟他們在一起的人應該都不是學生</a:t>
            </a:r>
            <a:endParaRPr kumimoji="0" lang="en-US" altLang="zh-TW" smtClean="0">
              <a:latin typeface="Arial" pitchFamily="34" charset="0"/>
            </a:endParaRPr>
          </a:p>
          <a:p>
            <a:r>
              <a:rPr kumimoji="0" lang="zh-TW" altLang="en-US" smtClean="0">
                <a:latin typeface="Arial" pitchFamily="34" charset="0"/>
              </a:rPr>
              <a:t>因此要如何讓學生找到適合他的路就成為很重要的價值</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B03F58D-1CFD-413B-89FD-C6CA660BD703}" type="datetime1">
              <a:rPr lang="zh-TW" altLang="en-US" smtClean="0"/>
              <a:pPr/>
              <a:t>2015/3/6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0E330DD-02D3-4A93-81E0-3F9C19844411}" type="datetime1">
              <a:rPr lang="zh-TW" altLang="en-US" smtClean="0"/>
              <a:pPr/>
              <a:t>2015/3/6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6610363-D9EF-4BEC-8134-4FBEFC4DABFD}" type="datetime1">
              <a:rPr lang="zh-TW" altLang="en-US" smtClean="0"/>
              <a:pPr/>
              <a:t>2015/3/6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B8F13BF-F8FD-497D-AF53-A7D945E114DF}" type="datetime1">
              <a:rPr lang="zh-TW" altLang="en-US" smtClean="0"/>
              <a:pPr/>
              <a:t>2015/3/6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1318E5EB-F0B4-4835-9314-79A90FCA0BD3}" type="datetime1">
              <a:rPr lang="zh-TW" altLang="en-US" smtClean="0"/>
              <a:pPr/>
              <a:t>2015/3/6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11699D2-7904-4F1D-B2B2-15E121F89941}" type="datetime1">
              <a:rPr lang="zh-TW" altLang="en-US" smtClean="0"/>
              <a:pPr/>
              <a:t>2015/3/6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0A7786D-81E6-4476-B00F-8F8F218D4B46}" type="datetime1">
              <a:rPr lang="zh-TW" altLang="en-US" smtClean="0"/>
              <a:pPr/>
              <a:t>2015/3/6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4417272-FA35-4921-99DE-BA93005A8A12}" type="datetime1">
              <a:rPr lang="zh-TW" altLang="en-US" smtClean="0"/>
              <a:pPr/>
              <a:t>2015/3/6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0CB71E1-1C52-44ED-935A-25A792F2A6AF}" type="datetime1">
              <a:rPr lang="zh-TW" altLang="en-US" smtClean="0"/>
              <a:pPr/>
              <a:t>2015/3/6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C6FD8A4-DAD8-49E0-B91F-E73C1186FC85}" type="datetime1">
              <a:rPr lang="zh-TW" altLang="en-US" smtClean="0"/>
              <a:pPr/>
              <a:t>2015/3/6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1CDCAAC-77F7-404F-AAC9-4EFF78227963}" type="datetime1">
              <a:rPr lang="zh-TW" altLang="en-US" smtClean="0"/>
              <a:pPr/>
              <a:t>2015/3/6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13" cstate="print">
            <a:extLst>
              <a:ext uri="{28A0092B-C50C-407E-A947-70E740481C1C}">
                <a14:useLocalDpi xmlns:a14="http://schemas.microsoft.com/office/drawing/2010/main" val="0"/>
              </a:ext>
            </a:extLst>
          </a:blip>
          <a:srcRect t="12500"/>
          <a:stretch>
            <a:fillRect/>
          </a:stretch>
        </p:blipFill>
        <p:spPr>
          <a:xfrm>
            <a:off x="5984" y="0"/>
            <a:ext cx="9132031" cy="6858000"/>
          </a:xfrm>
          <a:prstGeom prst="rect">
            <a:avLst/>
          </a:prstGeom>
        </p:spPr>
      </p:pic>
      <p:sp>
        <p:nvSpPr>
          <p:cNvPr id="2" name="標題版面配置區 1"/>
          <p:cNvSpPr>
            <a:spLocks noGrp="1"/>
          </p:cNvSpPr>
          <p:nvPr>
            <p:ph type="title"/>
          </p:nvPr>
        </p:nvSpPr>
        <p:spPr>
          <a:xfrm>
            <a:off x="928662" y="274638"/>
            <a:ext cx="7758138"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8E5EB-F0B4-4835-9314-79A90FCA0BD3}" type="datetime1">
              <a:rPr lang="zh-TW" altLang="en-US" smtClean="0"/>
              <a:pPr/>
              <a:t>2015/3/6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433DB-B31C-49C9-BEC3-1A87A9E59357}" type="slidenum">
              <a:rPr lang="zh-TW" altLang="en-US" smtClean="0"/>
              <a:pPr/>
              <a:t>‹#›</a:t>
            </a:fld>
            <a:endParaRPr lang="zh-TW" altLang="en-US"/>
          </a:p>
        </p:txBody>
      </p:sp>
      <p:pic>
        <p:nvPicPr>
          <p:cNvPr id="8"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791176" cy="78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expo.tp.edu.tw/"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facebook.com/permalink.php?story_fbid=909529702412029&amp;id=855956254436041"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digital.books.com.tw/sample/epub_reader/panel/item/0010338179/"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gif"/><Relationship Id="rId4" Type="http://schemas.openxmlformats.org/officeDocument/2006/relationships/image" Target="../media/image73.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hyperlink" Target="http://plog2.spjh.tp.edu.tw/plog/post/64/66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37325;&#35201;&#38468;&#37636;&#20108;_131002.docx" TargetMode="External"/><Relationship Id="rId2" Type="http://schemas.openxmlformats.org/officeDocument/2006/relationships/hyperlink" Target="&#37325;&#35201;&#38468;&#37636;&#19968;_131002.docx" TargetMode="External"/><Relationship Id="rId1" Type="http://schemas.openxmlformats.org/officeDocument/2006/relationships/slideLayout" Target="../slideLayouts/slideLayout7.xml"/><Relationship Id="rId4" Type="http://schemas.openxmlformats.org/officeDocument/2006/relationships/hyperlink" Target="&#37325;&#35201;&#38468;&#37636;&#19977;_131002.docx"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oleObject" Target="../embeddings/oleObject2.bin"/><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adapt.k12ea.gov.tw/index.php"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9.xml.rels><?xml version="1.0" encoding="UTF-8" standalone="yes"?>
<Relationships xmlns="http://schemas.openxmlformats.org/package/2006/relationships"><Relationship Id="rId3" Type="http://schemas.openxmlformats.org/officeDocument/2006/relationships/hyperlink" Target="http://adapt.k12ea.gov.tw/"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104cefa.tp.edu.tw/"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104&#22522;&#21271;&#20813;&#35430;.tw/"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elife.tp.edu.tw/"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normAutofit/>
          </a:bodyPr>
          <a:lstStyle/>
          <a:p>
            <a:pPr fontAlgn="auto">
              <a:spcAft>
                <a:spcPts val="0"/>
              </a:spcAft>
              <a:defRPr/>
            </a:pPr>
            <a:r>
              <a:rPr kumimoji="0" lang="zh-TW" altLang="en-US" b="1" dirty="0" smtClean="0">
                <a:solidFill>
                  <a:srgbClr val="0000FF"/>
                </a:solidFill>
                <a:effectLst>
                  <a:outerShdw blurRad="38100" dist="38100" dir="2700000" algn="tl">
                    <a:srgbClr val="000000">
                      <a:alpha val="43137"/>
                    </a:srgbClr>
                  </a:outerShdw>
                </a:effectLst>
              </a:rPr>
              <a:t>適性入學輔導</a:t>
            </a:r>
            <a:endParaRPr kumimoji="0" lang="zh-TW" altLang="en-US" b="1" dirty="0">
              <a:solidFill>
                <a:srgbClr val="0000FF"/>
              </a:solidFill>
              <a:effectLst>
                <a:outerShdw blurRad="38100" dist="38100" dir="2700000" algn="tl">
                  <a:srgbClr val="000000">
                    <a:alpha val="43137"/>
                  </a:srgbClr>
                </a:outerShdw>
              </a:effectLst>
            </a:endParaRPr>
          </a:p>
        </p:txBody>
      </p:sp>
      <p:sp>
        <p:nvSpPr>
          <p:cNvPr id="5" name="矩形 4"/>
          <p:cNvSpPr/>
          <p:nvPr/>
        </p:nvSpPr>
        <p:spPr>
          <a:xfrm>
            <a:off x="0" y="6215082"/>
            <a:ext cx="9144000" cy="64291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pic>
        <p:nvPicPr>
          <p:cNvPr id="6" name="圖片 24"/>
          <p:cNvPicPr>
            <a:picLocks noChangeAspect="1"/>
          </p:cNvPicPr>
          <p:nvPr/>
        </p:nvPicPr>
        <p:blipFill>
          <a:blip r:embed="rId2" cstate="print"/>
          <a:srcRect/>
          <a:stretch>
            <a:fillRect/>
          </a:stretch>
        </p:blipFill>
        <p:spPr bwMode="auto">
          <a:xfrm>
            <a:off x="1855787" y="5085184"/>
            <a:ext cx="5432425" cy="1276350"/>
          </a:xfrm>
          <a:prstGeom prst="rect">
            <a:avLst/>
          </a:prstGeom>
          <a:noFill/>
          <a:ln w="9525">
            <a:noFill/>
            <a:miter lim="800000"/>
            <a:headEnd/>
            <a:tailEnd/>
          </a:ln>
        </p:spPr>
      </p:pic>
    </p:spTree>
    <p:extLst>
      <p:ext uri="{BB962C8B-B14F-4D97-AF65-F5344CB8AC3E}">
        <p14:creationId xmlns:p14="http://schemas.microsoft.com/office/powerpoint/2010/main" val="440102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196752"/>
            <a:ext cx="9144000" cy="201622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3" name="內容版面配置區 2"/>
          <p:cNvSpPr>
            <a:spLocks noGrp="1"/>
          </p:cNvSpPr>
          <p:nvPr>
            <p:ph idx="1"/>
          </p:nvPr>
        </p:nvSpPr>
        <p:spPr>
          <a:xfrm>
            <a:off x="531945" y="1700808"/>
            <a:ext cx="8001000" cy="1824038"/>
          </a:xfrm>
        </p:spPr>
        <p:txBody>
          <a:bodyPr>
            <a:normAutofit/>
          </a:bodyPr>
          <a:lstStyle/>
          <a:p>
            <a:pPr marL="0" indent="0" algn="ctr">
              <a:lnSpc>
                <a:spcPts val="4500"/>
              </a:lnSpc>
              <a:spcBef>
                <a:spcPts val="600"/>
              </a:spcBef>
              <a:buFontTx/>
              <a:buNone/>
              <a:defRPr/>
            </a:pPr>
            <a:r>
              <a:rPr lang="zh-TW" altLang="en-US" sz="4800" b="1"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貳、</a:t>
            </a:r>
            <a:r>
              <a:rPr lang="zh-TW" altLang="zh-TW" sz="4800" b="1"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穩健邁入</a:t>
            </a:r>
            <a:r>
              <a:rPr lang="en-US" altLang="zh-TW" sz="4800" b="1"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zh-TW" sz="4800" b="1"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年國教元年的</a:t>
            </a:r>
            <a:r>
              <a:rPr lang="zh-TW" altLang="en-US" sz="4800" b="1"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a:t>
            </a:r>
            <a:r>
              <a:rPr lang="zh-TW" altLang="zh-TW" sz="4800" b="1"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課題</a:t>
            </a:r>
            <a:endParaRPr lang="zh-TW" altLang="en-US" sz="48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6391" name="內容版面配置區 2"/>
          <p:cNvSpPr txBox="1">
            <a:spLocks/>
          </p:cNvSpPr>
          <p:nvPr/>
        </p:nvSpPr>
        <p:spPr bwMode="auto">
          <a:xfrm>
            <a:off x="1475656" y="3861048"/>
            <a:ext cx="6593941" cy="1432148"/>
          </a:xfrm>
          <a:prstGeom prst="rect">
            <a:avLst/>
          </a:prstGeom>
          <a:ln/>
          <a:extLst/>
        </p:spPr>
        <p:style>
          <a:lnRef idx="1">
            <a:schemeClr val="accent5"/>
          </a:lnRef>
          <a:fillRef idx="2">
            <a:schemeClr val="accent5"/>
          </a:fillRef>
          <a:effectRef idx="1">
            <a:schemeClr val="accent5"/>
          </a:effectRef>
          <a:fontRef idx="minor">
            <a:schemeClr val="dk1"/>
          </a:fontRef>
        </p:style>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indent="0" algn="ctr">
              <a:lnSpc>
                <a:spcPts val="5000"/>
              </a:lnSpc>
              <a:spcBef>
                <a:spcPct val="20000"/>
              </a:spcBef>
            </a:pPr>
            <a:r>
              <a:rPr lang="zh-TW" altLang="en-US" sz="3600" b="1" dirty="0" smtClean="0">
                <a:solidFill>
                  <a:srgbClr val="000099"/>
                </a:solidFill>
                <a:latin typeface="微軟正黑體" panose="020B0604030504040204" pitchFamily="34" charset="-120"/>
                <a:ea typeface="微軟正黑體" panose="020B0604030504040204" pitchFamily="34" charset="-120"/>
              </a:rPr>
              <a:t>志願選填試探與輔導系統</a:t>
            </a:r>
            <a:r>
              <a:rPr lang="en-US" altLang="zh-TW" sz="3600" b="1" dirty="0">
                <a:solidFill>
                  <a:srgbClr val="000099"/>
                </a:solidFill>
                <a:latin typeface="微軟正黑體" panose="020B0604030504040204" pitchFamily="34" charset="-120"/>
                <a:ea typeface="微軟正黑體" panose="020B0604030504040204" pitchFamily="34" charset="-120"/>
              </a:rPr>
              <a:t/>
            </a:r>
            <a:br>
              <a:rPr lang="en-US" altLang="zh-TW" sz="3600" b="1" dirty="0">
                <a:solidFill>
                  <a:srgbClr val="000099"/>
                </a:solidFill>
                <a:latin typeface="微軟正黑體" panose="020B0604030504040204" pitchFamily="34" charset="-120"/>
                <a:ea typeface="微軟正黑體" panose="020B0604030504040204" pitchFamily="34" charset="-120"/>
              </a:rPr>
            </a:br>
            <a:r>
              <a:rPr lang="zh-TW" altLang="zh-TW" sz="3600" b="1" dirty="0" smtClean="0">
                <a:solidFill>
                  <a:srgbClr val="000099"/>
                </a:solidFill>
                <a:latin typeface="微軟正黑體" panose="020B0604030504040204" pitchFamily="34" charset="-120"/>
                <a:ea typeface="微軟正黑體" panose="020B0604030504040204" pitchFamily="34" charset="-120"/>
              </a:rPr>
              <a:t>熟稔</a:t>
            </a:r>
            <a:r>
              <a:rPr lang="zh-TW" altLang="zh-TW" sz="3600" b="1" dirty="0">
                <a:solidFill>
                  <a:srgbClr val="000099"/>
                </a:solidFill>
                <a:latin typeface="微軟正黑體" panose="020B0604030504040204" pitchFamily="34" charset="-120"/>
                <a:ea typeface="微軟正黑體" panose="020B0604030504040204" pitchFamily="34" charset="-120"/>
              </a:rPr>
              <a:t>、內化與指引</a:t>
            </a:r>
            <a:endParaRPr lang="zh-TW" altLang="en-US" sz="3600" b="1" dirty="0">
              <a:solidFill>
                <a:srgbClr val="000099"/>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0" y="306896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0" y="1340768"/>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458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260648"/>
            <a:ext cx="7515220" cy="1143000"/>
          </a:xfrm>
        </p:spPr>
        <p:txBody>
          <a:bodyPr>
            <a:normAutofit fontScale="90000"/>
          </a:bodyPr>
          <a:lstStyle/>
          <a:p>
            <a:pPr algn="l"/>
            <a:r>
              <a:rPr lang="zh-TW" altLang="en-US" sz="4000" dirty="0" smtClean="0">
                <a:solidFill>
                  <a:srgbClr val="002060"/>
                </a:solidFill>
              </a:rPr>
              <a:t>臺北市高中高職網路博覽會網站</a:t>
            </a:r>
            <a:r>
              <a:rPr lang="en-US" altLang="zh-TW" dirty="0" smtClean="0">
                <a:solidFill>
                  <a:schemeClr val="tx1">
                    <a:lumMod val="95000"/>
                    <a:lumOff val="5000"/>
                  </a:schemeClr>
                </a:solidFill>
              </a:rPr>
              <a:t/>
            </a:r>
            <a:br>
              <a:rPr lang="en-US" altLang="zh-TW" dirty="0" smtClean="0">
                <a:solidFill>
                  <a:schemeClr val="tx1">
                    <a:lumMod val="95000"/>
                    <a:lumOff val="5000"/>
                  </a:schemeClr>
                </a:solidFill>
              </a:rPr>
            </a:br>
            <a:r>
              <a:rPr lang="en-US" altLang="zh-TW" u="sng" dirty="0" smtClean="0">
                <a:hlinkClick r:id="rId3"/>
              </a:rPr>
              <a:t>http://expo.tp.edu.tw</a:t>
            </a:r>
            <a:endParaRPr lang="zh-TW" altLang="en-US" dirty="0"/>
          </a:p>
        </p:txBody>
      </p:sp>
      <p:sp>
        <p:nvSpPr>
          <p:cNvPr id="3" name="投影片編號版面配置區 2"/>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100</a:t>
            </a:fld>
            <a:endParaRPr lang="zh-TW" altLang="en-US">
              <a:solidFill>
                <a:prstClr val="black">
                  <a:tint val="75000"/>
                </a:prstClr>
              </a:solidFill>
            </a:endParaRPr>
          </a:p>
        </p:txBody>
      </p:sp>
      <p:sp>
        <p:nvSpPr>
          <p:cNvPr id="7" name="文字方塊 6"/>
          <p:cNvSpPr txBox="1"/>
          <p:nvPr/>
        </p:nvSpPr>
        <p:spPr>
          <a:xfrm>
            <a:off x="1907704" y="5589240"/>
            <a:ext cx="5112568" cy="830997"/>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sz="2400" dirty="0" smtClean="0">
                <a:solidFill>
                  <a:prstClr val="black"/>
                </a:solidFill>
                <a:latin typeface="標楷體" pitchFamily="65" charset="-120"/>
                <a:ea typeface="標楷體" pitchFamily="65" charset="-120"/>
              </a:rPr>
              <a:t>臺北市</a:t>
            </a:r>
            <a:r>
              <a:rPr lang="en-US" altLang="zh-TW" sz="2400" dirty="0" smtClean="0">
                <a:solidFill>
                  <a:prstClr val="black"/>
                </a:solidFill>
                <a:latin typeface="標楷體" pitchFamily="65" charset="-120"/>
                <a:ea typeface="標楷體" pitchFamily="65" charset="-120"/>
              </a:rPr>
              <a:t>104</a:t>
            </a:r>
            <a:r>
              <a:rPr lang="zh-TW" altLang="en-US" sz="2400" dirty="0" smtClean="0">
                <a:solidFill>
                  <a:prstClr val="black"/>
                </a:solidFill>
                <a:latin typeface="標楷體" pitchFamily="65" charset="-120"/>
                <a:ea typeface="標楷體" pitchFamily="65" charset="-120"/>
              </a:rPr>
              <a:t>年度高中職博覽會</a:t>
            </a:r>
            <a:endParaRPr lang="en-US" altLang="zh-TW" sz="2400" dirty="0" smtClean="0">
              <a:solidFill>
                <a:prstClr val="black"/>
              </a:solidFill>
              <a:latin typeface="標楷體" pitchFamily="65" charset="-120"/>
              <a:ea typeface="標楷體" pitchFamily="65" charset="-120"/>
            </a:endParaRPr>
          </a:p>
          <a:p>
            <a:pPr algn="ctr"/>
            <a:r>
              <a:rPr lang="en-US" altLang="zh-TW" sz="2400" dirty="0" smtClean="0">
                <a:solidFill>
                  <a:prstClr val="black"/>
                </a:solidFill>
                <a:latin typeface="標楷體" pitchFamily="65" charset="-120"/>
                <a:ea typeface="標楷體" pitchFamily="65" charset="-120"/>
              </a:rPr>
              <a:t>104</a:t>
            </a:r>
            <a:r>
              <a:rPr lang="zh-TW" altLang="en-US" sz="2400" dirty="0" smtClean="0">
                <a:solidFill>
                  <a:prstClr val="black"/>
                </a:solidFill>
                <a:latin typeface="標楷體" pitchFamily="65" charset="-120"/>
                <a:ea typeface="標楷體" pitchFamily="65" charset="-120"/>
              </a:rPr>
              <a:t>年</a:t>
            </a:r>
            <a:r>
              <a:rPr lang="en-US" altLang="zh-TW" sz="2400" dirty="0" smtClean="0">
                <a:solidFill>
                  <a:prstClr val="black"/>
                </a:solidFill>
                <a:latin typeface="標楷體" pitchFamily="65" charset="-120"/>
                <a:ea typeface="標楷體" pitchFamily="65" charset="-120"/>
              </a:rPr>
              <a:t>4</a:t>
            </a:r>
            <a:r>
              <a:rPr lang="zh-TW" altLang="en-US" sz="2400" dirty="0" smtClean="0">
                <a:solidFill>
                  <a:prstClr val="black"/>
                </a:solidFill>
                <a:latin typeface="標楷體" pitchFamily="65" charset="-120"/>
                <a:ea typeface="標楷體" pitchFamily="65" charset="-120"/>
              </a:rPr>
              <a:t>月</a:t>
            </a:r>
            <a:r>
              <a:rPr lang="en-US" altLang="zh-TW" sz="2400" dirty="0" smtClean="0">
                <a:solidFill>
                  <a:prstClr val="black"/>
                </a:solidFill>
                <a:latin typeface="標楷體" pitchFamily="65" charset="-120"/>
                <a:ea typeface="標楷體" pitchFamily="65" charset="-120"/>
              </a:rPr>
              <a:t>12</a:t>
            </a:r>
            <a:r>
              <a:rPr lang="zh-TW" altLang="en-US" sz="2400" dirty="0" smtClean="0">
                <a:solidFill>
                  <a:prstClr val="black"/>
                </a:solidFill>
                <a:latin typeface="標楷體" pitchFamily="65" charset="-120"/>
                <a:ea typeface="標楷體" pitchFamily="65" charset="-120"/>
              </a:rPr>
              <a:t>日（日）花博爭豔館</a:t>
            </a:r>
            <a:endParaRPr lang="en-US" altLang="zh-TW" sz="2400" dirty="0" smtClean="0">
              <a:solidFill>
                <a:prstClr val="black"/>
              </a:solidFill>
              <a:latin typeface="標楷體" pitchFamily="65" charset="-120"/>
              <a:ea typeface="標楷體" pitchFamily="65" charset="-120"/>
            </a:endParaRPr>
          </a:p>
        </p:txBody>
      </p:sp>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9636"/>
          <a:stretch/>
        </p:blipFill>
        <p:spPr bwMode="auto">
          <a:xfrm>
            <a:off x="179512" y="1772815"/>
            <a:ext cx="8840934" cy="367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9922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1026" name="Picture 2">
            <a:hlinkClick r:id="rId2"/>
          </p:cNvPr>
          <p:cNvPicPr>
            <a:picLocks noGrp="1" noChangeAspect="1" noChangeArrowheads="1"/>
          </p:cNvPicPr>
          <p:nvPr>
            <p:ph idx="1"/>
          </p:nvPr>
        </p:nvPicPr>
        <p:blipFill>
          <a:blip r:embed="rId3"/>
          <a:srcRect l="26685" t="11458" r="36419" b="25824"/>
          <a:stretch>
            <a:fillRect/>
          </a:stretch>
        </p:blipFill>
        <p:spPr bwMode="auto">
          <a:xfrm>
            <a:off x="1142976" y="0"/>
            <a:ext cx="7175962" cy="6858000"/>
          </a:xfrm>
          <a:prstGeom prst="rect">
            <a:avLst/>
          </a:prstGeom>
          <a:noFill/>
          <a:ln w="9525">
            <a:noFill/>
            <a:miter lim="800000"/>
            <a:headEnd/>
            <a:tailEnd/>
          </a:ln>
          <a:effectLst/>
        </p:spPr>
      </p:pic>
      <p:sp>
        <p:nvSpPr>
          <p:cNvPr id="4" name="投影片編號版面配置區 3"/>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101</a:t>
            </a:fld>
            <a:endParaRPr lang="zh-TW" altLang="en-US">
              <a:solidFill>
                <a:prstClr val="black">
                  <a:tint val="75000"/>
                </a:prstClr>
              </a:solidFill>
            </a:endParaRPr>
          </a:p>
        </p:txBody>
      </p:sp>
    </p:spTree>
    <p:extLst>
      <p:ext uri="{BB962C8B-B14F-4D97-AF65-F5344CB8AC3E}">
        <p14:creationId xmlns:p14="http://schemas.microsoft.com/office/powerpoint/2010/main" val="10693129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normAutofit/>
          </a:bodyPr>
          <a:lstStyle/>
          <a:p>
            <a:pPr fontAlgn="auto">
              <a:spcAft>
                <a:spcPts val="0"/>
              </a:spcAft>
              <a:defRPr/>
            </a:pPr>
            <a:r>
              <a:rPr kumimoji="0" lang="zh-TW" altLang="en-US" b="1" dirty="0" smtClean="0">
                <a:solidFill>
                  <a:srgbClr val="0000FF"/>
                </a:solidFill>
                <a:effectLst>
                  <a:outerShdw blurRad="38100" dist="38100" dir="2700000" algn="tl">
                    <a:srgbClr val="000000">
                      <a:alpha val="43137"/>
                    </a:srgbClr>
                  </a:outerShdw>
                </a:effectLst>
              </a:rPr>
              <a:t>結語</a:t>
            </a:r>
            <a:endParaRPr kumimoji="0" lang="zh-TW" altLang="en-US" b="1" dirty="0">
              <a:solidFill>
                <a:srgbClr val="0000FF"/>
              </a:solidFill>
              <a:effectLst>
                <a:outerShdw blurRad="38100" dist="38100" dir="2700000" algn="tl">
                  <a:srgbClr val="000000">
                    <a:alpha val="43137"/>
                  </a:srgbClr>
                </a:outerShdw>
              </a:effectLst>
            </a:endParaRPr>
          </a:p>
        </p:txBody>
      </p:sp>
      <p:sp>
        <p:nvSpPr>
          <p:cNvPr id="4" name="副標題 3"/>
          <p:cNvSpPr>
            <a:spLocks noGrp="1"/>
          </p:cNvSpPr>
          <p:nvPr>
            <p:ph type="subTitle" idx="1"/>
          </p:nvPr>
        </p:nvSpPr>
        <p:spPr/>
        <p:txBody>
          <a:bodyPr/>
          <a:lstStyle/>
          <a:p>
            <a:endParaRPr lang="zh-TW" altLang="en-US"/>
          </a:p>
        </p:txBody>
      </p:sp>
      <p:sp>
        <p:nvSpPr>
          <p:cNvPr id="5" name="矩形 4"/>
          <p:cNvSpPr/>
          <p:nvPr/>
        </p:nvSpPr>
        <p:spPr>
          <a:xfrm>
            <a:off x="0" y="6215082"/>
            <a:ext cx="9144000" cy="64291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pic>
        <p:nvPicPr>
          <p:cNvPr id="6" name="圖片 24"/>
          <p:cNvPicPr>
            <a:picLocks noChangeAspect="1"/>
          </p:cNvPicPr>
          <p:nvPr/>
        </p:nvPicPr>
        <p:blipFill>
          <a:blip r:embed="rId2" cstate="print"/>
          <a:srcRect/>
          <a:stretch>
            <a:fillRect/>
          </a:stretch>
        </p:blipFill>
        <p:spPr bwMode="auto">
          <a:xfrm>
            <a:off x="1855787" y="5085184"/>
            <a:ext cx="5432425" cy="1276350"/>
          </a:xfrm>
          <a:prstGeom prst="rect">
            <a:avLst/>
          </a:prstGeom>
          <a:noFill/>
          <a:ln w="9525">
            <a:noFill/>
            <a:miter lim="800000"/>
            <a:headEnd/>
            <a:tailEnd/>
          </a:ln>
        </p:spPr>
      </p:pic>
    </p:spTree>
    <p:extLst>
      <p:ext uri="{BB962C8B-B14F-4D97-AF65-F5344CB8AC3E}">
        <p14:creationId xmlns:p14="http://schemas.microsoft.com/office/powerpoint/2010/main" val="31982134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3"/>
          <p:cNvSpPr>
            <a:spLocks noGrp="1"/>
          </p:cNvSpPr>
          <p:nvPr>
            <p:ph type="title"/>
          </p:nvPr>
        </p:nvSpPr>
        <p:spPr>
          <a:xfrm>
            <a:off x="2555875" y="476250"/>
            <a:ext cx="3816350" cy="920750"/>
          </a:xfrm>
        </p:spPr>
        <p:txBody>
          <a:bodyPr/>
          <a:lstStyle/>
          <a:p>
            <a:pPr eaLnBrk="1" hangingPunct="1"/>
            <a:r>
              <a:rPr kumimoji="0" lang="zh-TW" altLang="en-US" b="1" dirty="0" smtClean="0">
                <a:solidFill>
                  <a:srgbClr val="0000FF"/>
                </a:solidFill>
                <a:latin typeface="標楷體" pitchFamily="65" charset="-120"/>
                <a:ea typeface="標楷體" pitchFamily="65" charset="-120"/>
              </a:rPr>
              <a:t>結語  </a:t>
            </a:r>
            <a:r>
              <a:rPr kumimoji="0" lang="en-US" altLang="zh-TW" b="1" dirty="0" smtClean="0">
                <a:solidFill>
                  <a:srgbClr val="0000FF"/>
                </a:solidFill>
                <a:latin typeface="標楷體" pitchFamily="65" charset="-120"/>
                <a:ea typeface="標楷體" pitchFamily="65" charset="-120"/>
              </a:rPr>
              <a:t>1/3</a:t>
            </a:r>
            <a:endParaRPr kumimoji="0" lang="zh-TW" altLang="en-US" sz="3600" dirty="0" smtClean="0">
              <a:solidFill>
                <a:srgbClr val="0000FF"/>
              </a:solidFill>
              <a:latin typeface="標楷體" pitchFamily="65" charset="-120"/>
              <a:ea typeface="標楷體" pitchFamily="65" charset="-120"/>
            </a:endParaRPr>
          </a:p>
        </p:txBody>
      </p:sp>
      <p:sp>
        <p:nvSpPr>
          <p:cNvPr id="27" name="圓角矩形 26"/>
          <p:cNvSpPr/>
          <p:nvPr/>
        </p:nvSpPr>
        <p:spPr>
          <a:xfrm>
            <a:off x="611188" y="1484313"/>
            <a:ext cx="8208962" cy="4680991"/>
          </a:xfrm>
          <a:prstGeom prst="roundRect">
            <a:avLst/>
          </a:prstGeom>
          <a:solidFill>
            <a:schemeClr val="accent2">
              <a:lumMod val="60000"/>
              <a:lumOff val="40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ts val="4800"/>
              </a:lnSpc>
              <a:defRPr/>
            </a:pPr>
            <a:r>
              <a:rPr lang="zh-TW" altLang="en-US" sz="3600" b="1" dirty="0" smtClean="0">
                <a:solidFill>
                  <a:srgbClr val="FF0000"/>
                </a:solidFill>
                <a:latin typeface="標楷體" charset="0"/>
                <a:ea typeface="標楷體" charset="0"/>
                <a:cs typeface="標楷體" charset="0"/>
              </a:rPr>
              <a:t>入學方式的改變帶動教與學的改變，教</a:t>
            </a:r>
            <a:r>
              <a:rPr lang="zh-TW" altLang="en-US" sz="3600" b="1" dirty="0">
                <a:solidFill>
                  <a:srgbClr val="FF0000"/>
                </a:solidFill>
                <a:latin typeface="標楷體" charset="0"/>
                <a:ea typeface="標楷體" charset="0"/>
                <a:cs typeface="標楷體" charset="0"/>
              </a:rPr>
              <a:t>與學的改變才是王道</a:t>
            </a:r>
            <a:endParaRPr lang="en-US" altLang="zh-TW" sz="3600" b="1" dirty="0">
              <a:solidFill>
                <a:srgbClr val="FF0000"/>
              </a:solidFill>
              <a:latin typeface="標楷體" charset="0"/>
              <a:ea typeface="標楷體" charset="0"/>
              <a:cs typeface="標楷體" charset="0"/>
            </a:endParaRPr>
          </a:p>
          <a:p>
            <a:pPr marL="0" lvl="1">
              <a:lnSpc>
                <a:spcPts val="4800"/>
              </a:lnSpc>
              <a:buFontTx/>
              <a:buBlip>
                <a:blip r:embed="rId3"/>
              </a:buBlip>
              <a:defRPr/>
            </a:pPr>
            <a:r>
              <a:rPr lang="zh-TW" altLang="en-US" sz="3200" b="1" dirty="0">
                <a:solidFill>
                  <a:srgbClr val="000099"/>
                </a:solidFill>
                <a:latin typeface="標楷體" charset="0"/>
                <a:ea typeface="標楷體" charset="0"/>
                <a:cs typeface="標楷體" charset="0"/>
              </a:rPr>
              <a:t>校長辦學理念的轉變</a:t>
            </a:r>
            <a:endParaRPr lang="en-US" altLang="zh-TW" sz="3200" b="1" dirty="0">
              <a:solidFill>
                <a:srgbClr val="000099"/>
              </a:solidFill>
              <a:latin typeface="標楷體" charset="0"/>
              <a:ea typeface="標楷體" charset="0"/>
              <a:cs typeface="標楷體" charset="0"/>
            </a:endParaRPr>
          </a:p>
          <a:p>
            <a:pPr marL="0" lvl="1">
              <a:lnSpc>
                <a:spcPts val="4800"/>
              </a:lnSpc>
              <a:buFontTx/>
              <a:buBlip>
                <a:blip r:embed="rId3"/>
              </a:buBlip>
              <a:defRPr/>
            </a:pPr>
            <a:r>
              <a:rPr lang="zh-TW" altLang="en-US" sz="3200" b="1" dirty="0">
                <a:solidFill>
                  <a:srgbClr val="000099"/>
                </a:solidFill>
                <a:latin typeface="標楷體" charset="0"/>
                <a:ea typeface="標楷體" charset="0"/>
                <a:cs typeface="標楷體" charset="0"/>
              </a:rPr>
              <a:t>行政優質精進的轉變</a:t>
            </a:r>
            <a:endParaRPr lang="en-US" altLang="zh-TW" sz="3200" b="1" dirty="0">
              <a:solidFill>
                <a:srgbClr val="000099"/>
              </a:solidFill>
              <a:latin typeface="標楷體" charset="0"/>
              <a:ea typeface="標楷體" charset="0"/>
              <a:cs typeface="標楷體" charset="0"/>
            </a:endParaRPr>
          </a:p>
          <a:p>
            <a:pPr marL="0" lvl="1">
              <a:lnSpc>
                <a:spcPts val="4800"/>
              </a:lnSpc>
              <a:buFontTx/>
              <a:buBlip>
                <a:blip r:embed="rId3"/>
              </a:buBlip>
              <a:defRPr/>
            </a:pPr>
            <a:r>
              <a:rPr lang="zh-TW" altLang="en-US" sz="3200" b="1" dirty="0">
                <a:solidFill>
                  <a:srgbClr val="000099"/>
                </a:solidFill>
                <a:latin typeface="標楷體" charset="0"/>
                <a:ea typeface="標楷體" charset="0"/>
                <a:cs typeface="標楷體" charset="0"/>
              </a:rPr>
              <a:t>教師教學方式的轉變</a:t>
            </a:r>
            <a:endParaRPr lang="en-US" altLang="zh-TW" sz="3200" b="1" dirty="0">
              <a:solidFill>
                <a:srgbClr val="000099"/>
              </a:solidFill>
              <a:latin typeface="標楷體" charset="0"/>
              <a:ea typeface="標楷體" charset="0"/>
              <a:cs typeface="標楷體" charset="0"/>
            </a:endParaRPr>
          </a:p>
          <a:p>
            <a:pPr marL="0" lvl="1">
              <a:lnSpc>
                <a:spcPts val="4800"/>
              </a:lnSpc>
              <a:buFontTx/>
              <a:buBlip>
                <a:blip r:embed="rId3"/>
              </a:buBlip>
              <a:defRPr/>
            </a:pPr>
            <a:r>
              <a:rPr lang="zh-TW" altLang="en-US" sz="3200" b="1" dirty="0">
                <a:solidFill>
                  <a:srgbClr val="000099"/>
                </a:solidFill>
                <a:latin typeface="標楷體" charset="0"/>
                <a:ea typeface="標楷體" charset="0"/>
                <a:cs typeface="標楷體" charset="0"/>
              </a:rPr>
              <a:t>學生均衡學習的轉變</a:t>
            </a:r>
            <a:endParaRPr lang="en-US" altLang="zh-TW" sz="3200" b="1" dirty="0">
              <a:solidFill>
                <a:srgbClr val="000099"/>
              </a:solidFill>
              <a:latin typeface="標楷體" charset="0"/>
              <a:ea typeface="標楷體" charset="0"/>
              <a:cs typeface="標楷體" charset="0"/>
            </a:endParaRPr>
          </a:p>
          <a:p>
            <a:pPr marL="0" lvl="1">
              <a:lnSpc>
                <a:spcPts val="4800"/>
              </a:lnSpc>
              <a:buFontTx/>
              <a:buBlip>
                <a:blip r:embed="rId3"/>
              </a:buBlip>
              <a:defRPr/>
            </a:pPr>
            <a:r>
              <a:rPr lang="zh-TW" altLang="en-US" sz="3200" b="1" dirty="0">
                <a:solidFill>
                  <a:srgbClr val="000099"/>
                </a:solidFill>
                <a:latin typeface="標楷體" charset="0"/>
                <a:ea typeface="標楷體" charset="0"/>
                <a:cs typeface="標楷體" charset="0"/>
              </a:rPr>
              <a:t>家長觀念的改變   </a:t>
            </a:r>
            <a:endParaRPr lang="en-US" altLang="zh-TW" sz="3200" b="1" dirty="0">
              <a:solidFill>
                <a:srgbClr val="000099"/>
              </a:solidFill>
              <a:latin typeface="標楷體" charset="0"/>
              <a:ea typeface="標楷體" charset="0"/>
              <a:cs typeface="標楷體" charset="0"/>
            </a:endParaRPr>
          </a:p>
        </p:txBody>
      </p:sp>
    </p:spTree>
    <p:extLst>
      <p:ext uri="{BB962C8B-B14F-4D97-AF65-F5344CB8AC3E}">
        <p14:creationId xmlns:p14="http://schemas.microsoft.com/office/powerpoint/2010/main" val="336770482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橢圓 17"/>
          <p:cNvSpPr/>
          <p:nvPr/>
        </p:nvSpPr>
        <p:spPr>
          <a:xfrm>
            <a:off x="2303748" y="5289959"/>
            <a:ext cx="5112568" cy="1008112"/>
          </a:xfrm>
          <a:prstGeom prst="ellipse">
            <a:avLst/>
          </a:prstGeom>
          <a:gradFill>
            <a:gsLst>
              <a:gs pos="83000">
                <a:schemeClr val="tx1">
                  <a:lumMod val="85000"/>
                  <a:lumOff val="15000"/>
                  <a:alpha val="70000"/>
                </a:schemeClr>
              </a:gs>
              <a:gs pos="100000">
                <a:schemeClr val="tx1">
                  <a:lumMod val="65000"/>
                  <a:lumOff val="35000"/>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endParaRPr>
          </a:p>
        </p:txBody>
      </p:sp>
      <p:sp>
        <p:nvSpPr>
          <p:cNvPr id="2" name="橢圓 1"/>
          <p:cNvSpPr/>
          <p:nvPr/>
        </p:nvSpPr>
        <p:spPr>
          <a:xfrm>
            <a:off x="2303748" y="3184773"/>
            <a:ext cx="5112568" cy="1008112"/>
          </a:xfrm>
          <a:prstGeom prst="ellipse">
            <a:avLst/>
          </a:prstGeom>
          <a:gradFill>
            <a:gsLst>
              <a:gs pos="83000">
                <a:schemeClr val="tx1">
                  <a:lumMod val="85000"/>
                  <a:lumOff val="15000"/>
                  <a:alpha val="70000"/>
                </a:schemeClr>
              </a:gs>
              <a:gs pos="100000">
                <a:schemeClr val="tx1">
                  <a:lumMod val="65000"/>
                  <a:lumOff val="35000"/>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endParaRPr>
          </a:p>
        </p:txBody>
      </p:sp>
      <p:sp>
        <p:nvSpPr>
          <p:cNvPr id="345096" name="投影片編號版面配置區 1"/>
          <p:cNvSpPr>
            <a:spLocks noGrp="1"/>
          </p:cNvSpPr>
          <p:nvPr>
            <p:ph type="sldNum" sz="quarter" idx="12"/>
          </p:nvPr>
        </p:nvSpPr>
        <p:spPr bwMode="auto">
          <a:xfrm>
            <a:off x="7010400" y="6492875"/>
            <a:ext cx="2133600" cy="365125"/>
          </a:xfrm>
          <a:noFill/>
          <a:ln>
            <a:miter lim="800000"/>
            <a:headEnd/>
            <a:tailEnd/>
          </a:ln>
        </p:spPr>
        <p:txBody>
          <a:bodyPr wrap="square" numCol="1" anchorCtr="0" compatLnSpc="1">
            <a:prstTxWarp prst="textNoShape">
              <a:avLst/>
            </a:prstTxWarp>
          </a:bodyPr>
          <a:lstStyle/>
          <a:p>
            <a:fld id="{0B5F7C67-D2DB-4A9F-8F11-D4AB8F4F0C4C}" type="slidenum">
              <a:rPr lang="zh-TW" altLang="en-US" smtClean="0">
                <a:solidFill>
                  <a:prstClr val="black">
                    <a:tint val="75000"/>
                  </a:prstClr>
                </a:solidFill>
                <a:latin typeface="Arial" charset="0"/>
              </a:rPr>
              <a:pPr/>
              <a:t>104</a:t>
            </a:fld>
            <a:endParaRPr lang="en-US" altLang="zh-TW" smtClean="0">
              <a:solidFill>
                <a:prstClr val="black">
                  <a:tint val="75000"/>
                </a:prstClr>
              </a:solidFill>
              <a:latin typeface="Arial" charset="0"/>
            </a:endParaRPr>
          </a:p>
        </p:txBody>
      </p:sp>
      <p:sp>
        <p:nvSpPr>
          <p:cNvPr id="15" name="圓角矩形 14"/>
          <p:cNvSpPr/>
          <p:nvPr/>
        </p:nvSpPr>
        <p:spPr>
          <a:xfrm>
            <a:off x="1541463" y="1989138"/>
            <a:ext cx="6559550" cy="2016125"/>
          </a:xfrm>
          <a:prstGeom prst="roundRect">
            <a:avLst>
              <a:gd name="adj" fmla="val 12315"/>
            </a:avLst>
          </a:prstGeom>
          <a:solidFill>
            <a:srgbClr val="7030A0"/>
          </a:solidFill>
        </p:spPr>
        <p:style>
          <a:lnRef idx="3">
            <a:schemeClr val="lt1"/>
          </a:lnRef>
          <a:fillRef idx="1">
            <a:schemeClr val="accent3"/>
          </a:fillRef>
          <a:effectRef idx="1">
            <a:schemeClr val="accent3"/>
          </a:effectRef>
          <a:fontRef idx="minor">
            <a:schemeClr val="lt1"/>
          </a:fontRef>
        </p:style>
        <p:txBody>
          <a:bodyPr anchor="ctr"/>
          <a:lstStyle/>
          <a:p>
            <a:pPr algn="just">
              <a:defRPr/>
            </a:pPr>
            <a:r>
              <a:rPr lang="zh-TW" altLang="en-US" sz="2800" b="1" dirty="0">
                <a:solidFill>
                  <a:srgbClr val="FFFF00"/>
                </a:solidFill>
                <a:latin typeface="標楷體" panose="03000509000000000000" pitchFamily="65" charset="-120"/>
                <a:ea typeface="標楷體" panose="03000509000000000000" pitchFamily="65" charset="-120"/>
              </a:rPr>
              <a:t>所有人生下來都是天才，可是如果你用爬樹的能力來幫一隻魚打分數，那它將花上一生的時間認為自己是個</a:t>
            </a:r>
            <a:r>
              <a:rPr lang="zh-TW" altLang="en-US" sz="2800" b="1" dirty="0" smtClean="0">
                <a:solidFill>
                  <a:srgbClr val="FFFF00"/>
                </a:solidFill>
                <a:latin typeface="標楷體" panose="03000509000000000000" pitchFamily="65" charset="-120"/>
                <a:ea typeface="標楷體" panose="03000509000000000000" pitchFamily="65" charset="-120"/>
              </a:rPr>
              <a:t>笨蛋─</a:t>
            </a:r>
            <a:r>
              <a:rPr lang="zh-TW" altLang="en-US" sz="2800" b="1" dirty="0">
                <a:solidFill>
                  <a:srgbClr val="FFFF00"/>
                </a:solidFill>
                <a:latin typeface="標楷體" panose="03000509000000000000" pitchFamily="65" charset="-120"/>
                <a:ea typeface="標楷體" panose="03000509000000000000" pitchFamily="65" charset="-120"/>
              </a:rPr>
              <a:t>愛因斯坦</a:t>
            </a:r>
          </a:p>
        </p:txBody>
      </p:sp>
      <p:sp>
        <p:nvSpPr>
          <p:cNvPr id="19" name="圓角矩形 18"/>
          <p:cNvSpPr/>
          <p:nvPr/>
        </p:nvSpPr>
        <p:spPr>
          <a:xfrm>
            <a:off x="1541463" y="4508500"/>
            <a:ext cx="6559550" cy="1584325"/>
          </a:xfrm>
          <a:prstGeom prst="roundRect">
            <a:avLst>
              <a:gd name="adj" fmla="val 12315"/>
            </a:avLst>
          </a:prstGeom>
          <a:solidFill>
            <a:srgbClr val="7030A0"/>
          </a:solidFill>
        </p:spPr>
        <p:style>
          <a:lnRef idx="3">
            <a:schemeClr val="lt1"/>
          </a:lnRef>
          <a:fillRef idx="1">
            <a:schemeClr val="accent3"/>
          </a:fillRef>
          <a:effectRef idx="1">
            <a:schemeClr val="accent3"/>
          </a:effectRef>
          <a:fontRef idx="minor">
            <a:schemeClr val="lt1"/>
          </a:fontRef>
        </p:style>
        <p:txBody>
          <a:bodyPr anchor="ctr"/>
          <a:lstStyle/>
          <a:p>
            <a:pPr algn="just">
              <a:defRPr/>
            </a:pPr>
            <a:r>
              <a:rPr lang="zh-TW" altLang="en-US" sz="2800" b="1" dirty="0">
                <a:solidFill>
                  <a:srgbClr val="FFFF00"/>
                </a:solidFill>
                <a:latin typeface="標楷體" panose="03000509000000000000" pitchFamily="65" charset="-120"/>
                <a:ea typeface="標楷體" panose="03000509000000000000" pitchFamily="65" charset="-120"/>
              </a:rPr>
              <a:t>在分分計較的升學制度下，很多學生花了 </a:t>
            </a:r>
            <a:r>
              <a:rPr lang="en-US" altLang="zh-TW" sz="2800" b="1" dirty="0">
                <a:solidFill>
                  <a:srgbClr val="FFFF00"/>
                </a:solidFill>
                <a:latin typeface="標楷體" panose="03000509000000000000" pitchFamily="65" charset="-120"/>
                <a:ea typeface="標楷體" panose="03000509000000000000" pitchFamily="65" charset="-120"/>
              </a:rPr>
              <a:t>90% </a:t>
            </a:r>
            <a:r>
              <a:rPr lang="zh-TW" altLang="en-US" sz="2800" b="1" dirty="0">
                <a:solidFill>
                  <a:srgbClr val="FFFF00"/>
                </a:solidFill>
                <a:latin typeface="標楷體" panose="03000509000000000000" pitchFamily="65" charset="-120"/>
                <a:ea typeface="標楷體" panose="03000509000000000000" pitchFamily="65" charset="-120"/>
              </a:rPr>
              <a:t>的力氣和時間，去做他只能達到 </a:t>
            </a:r>
            <a:r>
              <a:rPr lang="en-US" altLang="zh-TW" sz="2800" b="1" dirty="0">
                <a:solidFill>
                  <a:srgbClr val="FFFF00"/>
                </a:solidFill>
                <a:latin typeface="標楷體" panose="03000509000000000000" pitchFamily="65" charset="-120"/>
                <a:ea typeface="標楷體" panose="03000509000000000000" pitchFamily="65" charset="-120"/>
              </a:rPr>
              <a:t>10% </a:t>
            </a:r>
            <a:r>
              <a:rPr lang="zh-TW" altLang="en-US" sz="2800" b="1" dirty="0">
                <a:solidFill>
                  <a:srgbClr val="FFFF00"/>
                </a:solidFill>
                <a:latin typeface="標楷體" panose="03000509000000000000" pitchFamily="65" charset="-120"/>
                <a:ea typeface="標楷體" panose="03000509000000000000" pitchFamily="65" charset="-120"/>
              </a:rPr>
              <a:t>效果的事</a:t>
            </a:r>
            <a:r>
              <a:rPr lang="en-US" altLang="zh-TW" sz="2800" b="1" dirty="0">
                <a:solidFill>
                  <a:srgbClr val="FFFF00"/>
                </a:solidFill>
                <a:latin typeface="標楷體" panose="03000509000000000000" pitchFamily="65" charset="-120"/>
                <a:ea typeface="標楷體" panose="03000509000000000000" pitchFamily="65" charset="-120"/>
              </a:rPr>
              <a:t>—</a:t>
            </a:r>
            <a:r>
              <a:rPr lang="zh-TW" altLang="en-US" sz="2800" b="1" dirty="0">
                <a:solidFill>
                  <a:srgbClr val="FFFF00"/>
                </a:solidFill>
                <a:latin typeface="標楷體" panose="03000509000000000000" pitchFamily="65" charset="-120"/>
                <a:ea typeface="標楷體" panose="03000509000000000000" pitchFamily="65" charset="-120"/>
              </a:rPr>
              <a:t>佚名</a:t>
            </a:r>
          </a:p>
        </p:txBody>
      </p:sp>
      <p:pic>
        <p:nvPicPr>
          <p:cNvPr id="16" name="圖片 15"/>
          <p:cNvPicPr>
            <a:picLocks noChangeAspect="1"/>
          </p:cNvPicPr>
          <p:nvPr/>
        </p:nvPicPr>
        <p:blipFill>
          <a:blip r:embed="rId2" cstate="print"/>
          <a:stretch>
            <a:fillRect/>
          </a:stretch>
        </p:blipFill>
        <p:spPr>
          <a:xfrm>
            <a:off x="6554788" y="4672013"/>
            <a:ext cx="2554287" cy="2070100"/>
          </a:xfrm>
          <a:prstGeom prst="rect">
            <a:avLst/>
          </a:prstGeom>
          <a:effectLst>
            <a:outerShdw blurRad="50800" dist="38100" dir="2700000" algn="tl" rotWithShape="0">
              <a:prstClr val="black">
                <a:alpha val="40000"/>
              </a:prstClr>
            </a:outerShdw>
          </a:effectLst>
        </p:spPr>
      </p:pic>
      <p:sp>
        <p:nvSpPr>
          <p:cNvPr id="20" name="弧形向右箭號 19"/>
          <p:cNvSpPr/>
          <p:nvPr/>
        </p:nvSpPr>
        <p:spPr>
          <a:xfrm>
            <a:off x="647700" y="2060575"/>
            <a:ext cx="647700" cy="1512888"/>
          </a:xfrm>
          <a:prstGeom prst="curvedRightArrow">
            <a:avLst>
              <a:gd name="adj1" fmla="val 40500"/>
              <a:gd name="adj2" fmla="val 105096"/>
              <a:gd name="adj3" fmla="val 25000"/>
            </a:avLst>
          </a:prstGeom>
          <a:solidFill>
            <a:srgbClr val="009999"/>
          </a:solidFill>
          <a:ln w="19050"/>
        </p:spPr>
        <p:style>
          <a:lnRef idx="3">
            <a:schemeClr val="lt1"/>
          </a:lnRef>
          <a:fillRef idx="1">
            <a:schemeClr val="accent3"/>
          </a:fillRef>
          <a:effectRef idx="1">
            <a:schemeClr val="accent3"/>
          </a:effectRef>
          <a:fontRef idx="minor">
            <a:schemeClr val="lt1"/>
          </a:fontRef>
        </p:style>
        <p:txBody>
          <a:bodyPr anchor="ctr"/>
          <a:lstStyle/>
          <a:p>
            <a:pPr>
              <a:defRPr/>
            </a:pPr>
            <a:endParaRPr lang="zh-TW" altLang="en-US" sz="3600">
              <a:solidFill>
                <a:prstClr val="white"/>
              </a:solidFill>
              <a:latin typeface="華康儷粗圓" pitchFamily="49" charset="-120"/>
              <a:ea typeface="華康儷粗圓" pitchFamily="49" charset="-120"/>
            </a:endParaRPr>
          </a:p>
        </p:txBody>
      </p:sp>
      <p:sp>
        <p:nvSpPr>
          <p:cNvPr id="21" name="弧形向右箭號 20"/>
          <p:cNvSpPr/>
          <p:nvPr/>
        </p:nvSpPr>
        <p:spPr>
          <a:xfrm>
            <a:off x="647700" y="4508500"/>
            <a:ext cx="647700" cy="1512888"/>
          </a:xfrm>
          <a:prstGeom prst="curvedRightArrow">
            <a:avLst>
              <a:gd name="adj1" fmla="val 40500"/>
              <a:gd name="adj2" fmla="val 105096"/>
              <a:gd name="adj3" fmla="val 25000"/>
            </a:avLst>
          </a:prstGeom>
          <a:solidFill>
            <a:srgbClr val="009999"/>
          </a:solidFill>
          <a:ln w="19050"/>
        </p:spPr>
        <p:style>
          <a:lnRef idx="3">
            <a:schemeClr val="lt1"/>
          </a:lnRef>
          <a:fillRef idx="1">
            <a:schemeClr val="accent3"/>
          </a:fillRef>
          <a:effectRef idx="1">
            <a:schemeClr val="accent3"/>
          </a:effectRef>
          <a:fontRef idx="minor">
            <a:schemeClr val="lt1"/>
          </a:fontRef>
        </p:style>
        <p:txBody>
          <a:bodyPr anchor="ctr"/>
          <a:lstStyle/>
          <a:p>
            <a:pPr>
              <a:defRPr/>
            </a:pPr>
            <a:endParaRPr lang="zh-TW" altLang="en-US" sz="3600">
              <a:solidFill>
                <a:prstClr val="white"/>
              </a:solidFill>
              <a:latin typeface="華康儷粗圓" pitchFamily="49" charset="-120"/>
              <a:ea typeface="華康儷粗圓" pitchFamily="49" charset="-120"/>
            </a:endParaRPr>
          </a:p>
        </p:txBody>
      </p:sp>
      <p:sp>
        <p:nvSpPr>
          <p:cNvPr id="22" name="標題 3"/>
          <p:cNvSpPr>
            <a:spLocks noGrp="1"/>
          </p:cNvSpPr>
          <p:nvPr>
            <p:ph type="title"/>
          </p:nvPr>
        </p:nvSpPr>
        <p:spPr>
          <a:xfrm>
            <a:off x="2555875" y="476250"/>
            <a:ext cx="3816350" cy="920750"/>
          </a:xfrm>
        </p:spPr>
        <p:txBody>
          <a:bodyPr/>
          <a:lstStyle/>
          <a:p>
            <a:pPr eaLnBrk="1" hangingPunct="1"/>
            <a:r>
              <a:rPr kumimoji="0" lang="zh-TW" altLang="en-US" b="1" dirty="0" smtClean="0">
                <a:solidFill>
                  <a:srgbClr val="0000FF"/>
                </a:solidFill>
                <a:latin typeface="標楷體" pitchFamily="65" charset="-120"/>
                <a:ea typeface="標楷體" pitchFamily="65" charset="-120"/>
              </a:rPr>
              <a:t>結語  </a:t>
            </a:r>
            <a:r>
              <a:rPr kumimoji="0" lang="en-US" altLang="zh-TW" b="1" dirty="0" smtClean="0">
                <a:solidFill>
                  <a:srgbClr val="0000FF"/>
                </a:solidFill>
                <a:latin typeface="標楷體" pitchFamily="65" charset="-120"/>
                <a:ea typeface="標楷體" pitchFamily="65" charset="-120"/>
              </a:rPr>
              <a:t>2/3</a:t>
            </a:r>
            <a:endParaRPr kumimoji="0" lang="zh-TW" altLang="en-US" sz="3600"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8724576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投影片編號版面配置區 1"/>
          <p:cNvSpPr>
            <a:spLocks noGrp="1"/>
          </p:cNvSpPr>
          <p:nvPr>
            <p:ph type="sldNum" sz="quarter" idx="10"/>
          </p:nvPr>
        </p:nvSpPr>
        <p:spPr bwMode="auto">
          <a:xfrm>
            <a:off x="7010400" y="6492875"/>
            <a:ext cx="2133600" cy="365125"/>
          </a:xfrm>
          <a:noFill/>
          <a:ln>
            <a:miter lim="800000"/>
            <a:headEnd/>
            <a:tailEnd/>
          </a:ln>
        </p:spPr>
        <p:txBody>
          <a:bodyPr wrap="square" numCol="1" anchorCtr="0" compatLnSpc="1">
            <a:prstTxWarp prst="textNoShape">
              <a:avLst/>
            </a:prstTxWarp>
          </a:bodyPr>
          <a:lstStyle/>
          <a:p>
            <a:fld id="{ACB1C6E3-DBAF-4A75-9C8D-E126F0311C87}" type="slidenum">
              <a:rPr lang="zh-TW" altLang="en-US" smtClean="0">
                <a:solidFill>
                  <a:prstClr val="black">
                    <a:tint val="75000"/>
                  </a:prstClr>
                </a:solidFill>
                <a:latin typeface="Arial" charset="0"/>
              </a:rPr>
              <a:pPr/>
              <a:t>105</a:t>
            </a:fld>
            <a:endParaRPr lang="en-US" altLang="zh-TW" smtClean="0">
              <a:solidFill>
                <a:prstClr val="black">
                  <a:tint val="75000"/>
                </a:prstClr>
              </a:solidFill>
              <a:latin typeface="Arial" charset="0"/>
            </a:endParaRPr>
          </a:p>
        </p:txBody>
      </p:sp>
      <p:sp>
        <p:nvSpPr>
          <p:cNvPr id="16" name="圓角矩形 15"/>
          <p:cNvSpPr/>
          <p:nvPr/>
        </p:nvSpPr>
        <p:spPr>
          <a:xfrm>
            <a:off x="639835" y="1556792"/>
            <a:ext cx="7676581" cy="2664296"/>
          </a:xfrm>
          <a:prstGeom prst="roundRect">
            <a:avLst>
              <a:gd name="adj" fmla="val 12315"/>
            </a:avLst>
          </a:prstGeom>
          <a:solidFill>
            <a:srgbClr val="FFCCFF"/>
          </a:solidFill>
        </p:spPr>
        <p:style>
          <a:lnRef idx="3">
            <a:schemeClr val="lt1"/>
          </a:lnRef>
          <a:fillRef idx="1">
            <a:schemeClr val="accent5"/>
          </a:fillRef>
          <a:effectRef idx="1">
            <a:schemeClr val="accent5"/>
          </a:effectRef>
          <a:fontRef idx="minor">
            <a:schemeClr val="lt1"/>
          </a:fontRef>
        </p:style>
        <p:txBody>
          <a:bodyPr anchor="ctr"/>
          <a:lstStyle/>
          <a:p>
            <a:pPr algn="just">
              <a:defRPr/>
            </a:pPr>
            <a:r>
              <a:rPr lang="zh-TW" altLang="zh-TW" sz="2800" b="1" dirty="0">
                <a:solidFill>
                  <a:srgbClr val="FF0000"/>
                </a:solidFill>
                <a:latin typeface="標楷體" panose="03000509000000000000" pitchFamily="65" charset="-120"/>
                <a:ea typeface="標楷體" panose="03000509000000000000" pitchFamily="65" charset="-120"/>
              </a:rPr>
              <a:t>教育最重要的是提供選擇</a:t>
            </a:r>
            <a:r>
              <a:rPr lang="zh-TW" altLang="zh-TW" sz="2800" b="1" dirty="0">
                <a:solidFill>
                  <a:prstClr val="black"/>
                </a:solidFill>
                <a:latin typeface="標楷體" panose="03000509000000000000" pitchFamily="65" charset="-120"/>
                <a:ea typeface="標楷體" panose="03000509000000000000" pitchFamily="65" charset="-120"/>
              </a:rPr>
              <a:t>，並讓他們知道「自己可以成為改變世界的那個人」</a:t>
            </a:r>
            <a:r>
              <a:rPr lang="en-US" altLang="zh-TW" sz="2400" b="1" dirty="0">
                <a:solidFill>
                  <a:prstClr val="black"/>
                </a:solidFill>
                <a:latin typeface="標楷體" panose="03000509000000000000" pitchFamily="65" charset="-120"/>
                <a:ea typeface="標楷體" panose="03000509000000000000" pitchFamily="65" charset="-120"/>
              </a:rPr>
              <a:t>(be the change you wish to see in the world)</a:t>
            </a:r>
            <a:r>
              <a:rPr lang="zh-TW" altLang="zh-TW" sz="2800" b="1" dirty="0" smtClean="0">
                <a:solidFill>
                  <a:prstClr val="black"/>
                </a:solidFill>
                <a:latin typeface="標楷體" panose="03000509000000000000" pitchFamily="65" charset="-120"/>
                <a:ea typeface="標楷體" panose="03000509000000000000" pitchFamily="65" charset="-120"/>
              </a:rPr>
              <a:t>。要</a:t>
            </a:r>
            <a:r>
              <a:rPr lang="zh-TW" altLang="zh-TW" sz="2800" b="1" dirty="0">
                <a:solidFill>
                  <a:prstClr val="black"/>
                </a:solidFill>
                <a:latin typeface="標楷體" panose="03000509000000000000" pitchFamily="65" charset="-120"/>
                <a:ea typeface="標楷體" panose="03000509000000000000" pitchFamily="65" charset="-120"/>
              </a:rPr>
              <a:t>賦予孩子改變的能力，重要的是讓孩子看到改變、並相信他們能夠改變</a:t>
            </a:r>
            <a:r>
              <a:rPr lang="zh-TW" altLang="zh-TW" sz="2800" b="1" dirty="0" smtClean="0">
                <a:solidFill>
                  <a:prstClr val="black"/>
                </a:solidFill>
                <a:latin typeface="標楷體" panose="03000509000000000000" pitchFamily="65" charset="-120"/>
                <a:ea typeface="標楷體" panose="03000509000000000000" pitchFamily="65" charset="-120"/>
              </a:rPr>
              <a:t>這個</a:t>
            </a:r>
            <a:r>
              <a:rPr lang="zh-TW" altLang="en-US" sz="2800" b="1" dirty="0" smtClean="0">
                <a:solidFill>
                  <a:prstClr val="black"/>
                </a:solidFill>
                <a:latin typeface="標楷體" panose="03000509000000000000" pitchFamily="65" charset="-120"/>
                <a:ea typeface="標楷體" panose="03000509000000000000" pitchFamily="65" charset="-120"/>
              </a:rPr>
              <a:t>世界。</a:t>
            </a:r>
            <a:r>
              <a:rPr lang="en-US" altLang="zh-TW" sz="2800" b="1" dirty="0" smtClean="0">
                <a:solidFill>
                  <a:prstClr val="black"/>
                </a:solidFill>
                <a:latin typeface="標楷體" panose="03000509000000000000" pitchFamily="65" charset="-120"/>
                <a:ea typeface="標楷體" panose="03000509000000000000" pitchFamily="65" charset="-120"/>
              </a:rPr>
              <a:t>--</a:t>
            </a:r>
            <a:r>
              <a:rPr lang="zh-TW" altLang="zh-TW" sz="2400" dirty="0">
                <a:solidFill>
                  <a:prstClr val="black"/>
                </a:solidFill>
                <a:latin typeface="標楷體" panose="03000509000000000000" pitchFamily="65" charset="-120"/>
                <a:ea typeface="標楷體" panose="03000509000000000000" pitchFamily="65" charset="-120"/>
              </a:rPr>
              <a:t>印度河濱學校</a:t>
            </a:r>
            <a:r>
              <a:rPr lang="en-US" altLang="zh-TW" sz="2400" dirty="0">
                <a:solidFill>
                  <a:prstClr val="black"/>
                </a:solidFill>
                <a:latin typeface="標楷體" panose="03000509000000000000" pitchFamily="65" charset="-120"/>
                <a:ea typeface="標楷體" panose="03000509000000000000" pitchFamily="65" charset="-120"/>
              </a:rPr>
              <a:t>(riverside school)</a:t>
            </a:r>
            <a:r>
              <a:rPr lang="zh-TW" altLang="zh-TW" sz="2400" dirty="0">
                <a:solidFill>
                  <a:prstClr val="black"/>
                </a:solidFill>
                <a:latin typeface="標楷體" panose="03000509000000000000" pitchFamily="65" charset="-120"/>
                <a:ea typeface="標楷體" panose="03000509000000000000" pitchFamily="65" charset="-120"/>
              </a:rPr>
              <a:t>校長吉蘭‧貝兒‧瑟吉</a:t>
            </a:r>
            <a:r>
              <a:rPr lang="en-US" altLang="zh-TW" sz="2400" dirty="0">
                <a:solidFill>
                  <a:prstClr val="black"/>
                </a:solidFill>
                <a:latin typeface="標楷體" panose="03000509000000000000" pitchFamily="65" charset="-120"/>
                <a:ea typeface="標楷體" panose="03000509000000000000" pitchFamily="65" charset="-120"/>
              </a:rPr>
              <a:t>(</a:t>
            </a:r>
            <a:r>
              <a:rPr lang="en-US" altLang="zh-TW" sz="2400" dirty="0" err="1">
                <a:solidFill>
                  <a:prstClr val="black"/>
                </a:solidFill>
                <a:latin typeface="標楷體" panose="03000509000000000000" pitchFamily="65" charset="-120"/>
                <a:ea typeface="標楷體" panose="03000509000000000000" pitchFamily="65" charset="-120"/>
              </a:rPr>
              <a:t>Kiran</a:t>
            </a:r>
            <a:r>
              <a:rPr lang="en-US" altLang="zh-TW" sz="2400" dirty="0">
                <a:solidFill>
                  <a:prstClr val="black"/>
                </a:solidFill>
                <a:latin typeface="標楷體" panose="03000509000000000000" pitchFamily="65" charset="-120"/>
                <a:ea typeface="標楷體" panose="03000509000000000000" pitchFamily="65" charset="-120"/>
              </a:rPr>
              <a:t> </a:t>
            </a:r>
            <a:r>
              <a:rPr lang="en-US" altLang="zh-TW" sz="2400" dirty="0" err="1">
                <a:solidFill>
                  <a:prstClr val="black"/>
                </a:solidFill>
                <a:latin typeface="標楷體" panose="03000509000000000000" pitchFamily="65" charset="-120"/>
                <a:ea typeface="標楷體" panose="03000509000000000000" pitchFamily="65" charset="-120"/>
              </a:rPr>
              <a:t>Bir</a:t>
            </a:r>
            <a:r>
              <a:rPr lang="en-US" altLang="zh-TW" sz="2400" dirty="0">
                <a:solidFill>
                  <a:prstClr val="black"/>
                </a:solidFill>
                <a:latin typeface="標楷體" panose="03000509000000000000" pitchFamily="65" charset="-120"/>
                <a:ea typeface="標楷體" panose="03000509000000000000" pitchFamily="65" charset="-120"/>
              </a:rPr>
              <a:t> </a:t>
            </a:r>
            <a:r>
              <a:rPr lang="en-US" altLang="zh-TW" sz="2400" dirty="0" err="1">
                <a:solidFill>
                  <a:prstClr val="black"/>
                </a:solidFill>
                <a:latin typeface="標楷體" panose="03000509000000000000" pitchFamily="65" charset="-120"/>
                <a:ea typeface="標楷體" panose="03000509000000000000" pitchFamily="65" charset="-120"/>
              </a:rPr>
              <a:t>Sethi</a:t>
            </a:r>
            <a:r>
              <a:rPr lang="en-US" altLang="zh-TW" sz="2400" dirty="0">
                <a:solidFill>
                  <a:prstClr val="black"/>
                </a:solidFill>
                <a:latin typeface="標楷體" panose="03000509000000000000" pitchFamily="65" charset="-120"/>
                <a:ea typeface="標楷體" panose="03000509000000000000" pitchFamily="65" charset="-120"/>
              </a:rPr>
              <a:t>)</a:t>
            </a:r>
            <a:endParaRPr lang="en-US" altLang="zh-TW" sz="2400" b="1" dirty="0">
              <a:solidFill>
                <a:prstClr val="black"/>
              </a:solidFill>
              <a:latin typeface="標楷體" panose="03000509000000000000" pitchFamily="65" charset="-120"/>
              <a:ea typeface="標楷體" panose="03000509000000000000" pitchFamily="65" charset="-120"/>
            </a:endParaRPr>
          </a:p>
        </p:txBody>
      </p:sp>
      <p:sp>
        <p:nvSpPr>
          <p:cNvPr id="17" name="圓角矩形 16"/>
          <p:cNvSpPr/>
          <p:nvPr/>
        </p:nvSpPr>
        <p:spPr>
          <a:xfrm>
            <a:off x="663575" y="4535713"/>
            <a:ext cx="6911975" cy="1655762"/>
          </a:xfrm>
          <a:prstGeom prst="roundRect">
            <a:avLst>
              <a:gd name="adj" fmla="val 12315"/>
            </a:avLst>
          </a:prstGeom>
          <a:solidFill>
            <a:srgbClr val="FFCCFF"/>
          </a:solidFill>
        </p:spPr>
        <p:style>
          <a:lnRef idx="3">
            <a:schemeClr val="lt1"/>
          </a:lnRef>
          <a:fillRef idx="1">
            <a:schemeClr val="accent5"/>
          </a:fillRef>
          <a:effectRef idx="1">
            <a:schemeClr val="accent5"/>
          </a:effectRef>
          <a:fontRef idx="minor">
            <a:schemeClr val="lt1"/>
          </a:fontRef>
        </p:style>
        <p:txBody>
          <a:bodyPr anchor="ctr"/>
          <a:lstStyle/>
          <a:p>
            <a:pPr>
              <a:defRPr/>
            </a:pPr>
            <a:r>
              <a:rPr lang="zh-TW" altLang="en-US" sz="3200" b="1" dirty="0">
                <a:solidFill>
                  <a:prstClr val="black"/>
                </a:solidFill>
                <a:latin typeface="標楷體" panose="03000509000000000000" pitchFamily="65" charset="-120"/>
                <a:ea typeface="標楷體" panose="03000509000000000000" pitchFamily="65" charset="-120"/>
              </a:rPr>
              <a:t>優質的高中教育，讓每個孩子</a:t>
            </a:r>
            <a:r>
              <a:rPr lang="en-US" altLang="zh-TW" sz="3200" b="1" dirty="0">
                <a:solidFill>
                  <a:prstClr val="black"/>
                </a:solidFill>
                <a:latin typeface="標楷體" panose="03000509000000000000" pitchFamily="65" charset="-120"/>
                <a:ea typeface="標楷體" panose="03000509000000000000" pitchFamily="65" charset="-120"/>
              </a:rPr>
              <a:t/>
            </a:r>
            <a:br>
              <a:rPr lang="en-US" altLang="zh-TW" sz="3200" b="1" dirty="0">
                <a:solidFill>
                  <a:prstClr val="black"/>
                </a:solidFill>
                <a:latin typeface="標楷體" panose="03000509000000000000" pitchFamily="65" charset="-120"/>
                <a:ea typeface="標楷體" panose="03000509000000000000" pitchFamily="65" charset="-120"/>
              </a:rPr>
            </a:br>
            <a:r>
              <a:rPr lang="zh-TW" altLang="en-US" sz="3200" b="1" dirty="0">
                <a:solidFill>
                  <a:prstClr val="black"/>
                </a:solidFill>
                <a:latin typeface="標楷體" panose="03000509000000000000" pitchFamily="65" charset="-120"/>
                <a:ea typeface="標楷體" panose="03000509000000000000" pitchFamily="65" charset="-120"/>
              </a:rPr>
              <a:t>適性揚才，</a:t>
            </a:r>
            <a:r>
              <a:rPr lang="zh-TW" altLang="en-US" sz="3200" b="1" dirty="0">
                <a:solidFill>
                  <a:srgbClr val="FF0000"/>
                </a:solidFill>
                <a:latin typeface="標楷體" panose="03000509000000000000" pitchFamily="65" charset="-120"/>
                <a:ea typeface="標楷體" panose="03000509000000000000" pitchFamily="65" charset="-120"/>
              </a:rPr>
              <a:t>在他安身立命場域</a:t>
            </a:r>
            <a:r>
              <a:rPr lang="en-US" altLang="zh-TW" sz="3200" b="1" dirty="0">
                <a:solidFill>
                  <a:srgbClr val="FF0000"/>
                </a:solidFill>
                <a:latin typeface="標楷體" panose="03000509000000000000" pitchFamily="65" charset="-120"/>
                <a:ea typeface="標楷體" panose="03000509000000000000" pitchFamily="65" charset="-120"/>
              </a:rPr>
              <a:t/>
            </a:r>
            <a:br>
              <a:rPr lang="en-US" altLang="zh-TW" sz="3200" b="1" dirty="0">
                <a:solidFill>
                  <a:srgbClr val="FF0000"/>
                </a:solidFill>
                <a:latin typeface="標楷體" panose="03000509000000000000" pitchFamily="65" charset="-120"/>
                <a:ea typeface="標楷體" panose="03000509000000000000" pitchFamily="65" charset="-120"/>
              </a:rPr>
            </a:br>
            <a:r>
              <a:rPr lang="zh-TW" altLang="en-US" sz="3200" b="1" dirty="0">
                <a:solidFill>
                  <a:srgbClr val="FF0000"/>
                </a:solidFill>
                <a:latin typeface="標楷體" panose="03000509000000000000" pitchFamily="65" charset="-120"/>
                <a:ea typeface="標楷體" panose="03000509000000000000" pitchFamily="65" charset="-120"/>
              </a:rPr>
              <a:t>中，個個成為「達人」。</a:t>
            </a:r>
            <a:endParaRPr lang="en-US" altLang="zh-TW" sz="3200" b="1" dirty="0">
              <a:solidFill>
                <a:srgbClr val="FF0000"/>
              </a:solidFill>
              <a:latin typeface="標楷體" panose="03000509000000000000" pitchFamily="65" charset="-120"/>
              <a:ea typeface="標楷體" panose="03000509000000000000" pitchFamily="65" charset="-120"/>
            </a:endParaRPr>
          </a:p>
        </p:txBody>
      </p:sp>
      <p:pic>
        <p:nvPicPr>
          <p:cNvPr id="21" name="圖片 20"/>
          <p:cNvPicPr>
            <a:picLocks noChangeAspect="1"/>
          </p:cNvPicPr>
          <p:nvPr/>
        </p:nvPicPr>
        <p:blipFill>
          <a:blip r:embed="rId2" cstate="email">
            <a:extLst/>
          </a:blip>
          <a:stretch>
            <a:fillRect/>
          </a:stretch>
        </p:blipFill>
        <p:spPr>
          <a:xfrm rot="906845">
            <a:off x="6600494" y="4287713"/>
            <a:ext cx="2151763" cy="2151763"/>
          </a:xfrm>
          <a:prstGeom prst="roundRect">
            <a:avLst>
              <a:gd name="adj" fmla="val 8594"/>
            </a:avLst>
          </a:prstGeom>
          <a:solidFill>
            <a:srgbClr val="FFFFFF">
              <a:shade val="85000"/>
            </a:srgbClr>
          </a:solidFill>
          <a:ln w="28575">
            <a:solidFill>
              <a:schemeClr val="accent2">
                <a:lumMod val="60000"/>
                <a:lumOff val="40000"/>
              </a:schemeClr>
            </a:solidFill>
          </a:ln>
          <a:effectLst>
            <a:reflection blurRad="12700" stA="38000" endPos="28000" dist="5000" dir="5400000" sy="-100000" algn="bl" rotWithShape="0"/>
          </a:effectLst>
        </p:spPr>
      </p:pic>
      <p:sp>
        <p:nvSpPr>
          <p:cNvPr id="18" name="標題 3"/>
          <p:cNvSpPr txBox="1">
            <a:spLocks/>
          </p:cNvSpPr>
          <p:nvPr/>
        </p:nvSpPr>
        <p:spPr>
          <a:xfrm>
            <a:off x="2555875" y="476250"/>
            <a:ext cx="3816350" cy="920750"/>
          </a:xfrm>
          <a:prstGeom prst="rect">
            <a:avLst/>
          </a:prstGeom>
        </p:spPr>
        <p:txBody>
          <a:bodyPr/>
          <a:lstStyle>
            <a:lvl1pPr algn="ctr" rtl="0" eaLnBrk="0" fontAlgn="base" hangingPunct="0">
              <a:spcBef>
                <a:spcPct val="0"/>
              </a:spcBef>
              <a:spcAft>
                <a:spcPct val="0"/>
              </a:spcAft>
              <a:defRPr kumimoji="1" sz="4400" b="1">
                <a:solidFill>
                  <a:srgbClr val="4B350D"/>
                </a:solidFill>
                <a:latin typeface="+mj-lt"/>
                <a:ea typeface="+mj-ea"/>
                <a:cs typeface="+mj-cs"/>
              </a:defRPr>
            </a:lvl1pPr>
            <a:lvl2pPr algn="ctr" rtl="0" eaLnBrk="0" fontAlgn="base" hangingPunct="0">
              <a:spcBef>
                <a:spcPct val="0"/>
              </a:spcBef>
              <a:spcAft>
                <a:spcPct val="0"/>
              </a:spcAft>
              <a:defRPr kumimoji="1" sz="4400" b="1">
                <a:solidFill>
                  <a:srgbClr val="4B350D"/>
                </a:solidFill>
                <a:latin typeface="Verdana" pitchFamily="34" charset="0"/>
                <a:ea typeface="MS Gothic" pitchFamily="49" charset="-128"/>
              </a:defRPr>
            </a:lvl2pPr>
            <a:lvl3pPr algn="ctr" rtl="0" eaLnBrk="0" fontAlgn="base" hangingPunct="0">
              <a:spcBef>
                <a:spcPct val="0"/>
              </a:spcBef>
              <a:spcAft>
                <a:spcPct val="0"/>
              </a:spcAft>
              <a:defRPr kumimoji="1" sz="4400" b="1">
                <a:solidFill>
                  <a:srgbClr val="4B350D"/>
                </a:solidFill>
                <a:latin typeface="Verdana" pitchFamily="34" charset="0"/>
                <a:ea typeface="MS Gothic" pitchFamily="49" charset="-128"/>
              </a:defRPr>
            </a:lvl3pPr>
            <a:lvl4pPr algn="ctr" rtl="0" eaLnBrk="0" fontAlgn="base" hangingPunct="0">
              <a:spcBef>
                <a:spcPct val="0"/>
              </a:spcBef>
              <a:spcAft>
                <a:spcPct val="0"/>
              </a:spcAft>
              <a:defRPr kumimoji="1" sz="4400" b="1">
                <a:solidFill>
                  <a:srgbClr val="4B350D"/>
                </a:solidFill>
                <a:latin typeface="Verdana" pitchFamily="34" charset="0"/>
                <a:ea typeface="MS Gothic" pitchFamily="49" charset="-128"/>
              </a:defRPr>
            </a:lvl4pPr>
            <a:lvl5pPr algn="ctr" rtl="0" eaLnBrk="0" fontAlgn="base" hangingPunct="0">
              <a:spcBef>
                <a:spcPct val="0"/>
              </a:spcBef>
              <a:spcAft>
                <a:spcPct val="0"/>
              </a:spcAft>
              <a:defRPr kumimoji="1" sz="4400" b="1">
                <a:solidFill>
                  <a:srgbClr val="4B350D"/>
                </a:solidFill>
                <a:latin typeface="Verdana" pitchFamily="34" charset="0"/>
                <a:ea typeface="MS Gothic" pitchFamily="49" charset="-128"/>
              </a:defRPr>
            </a:lvl5pPr>
            <a:lvl6pPr marL="457200" algn="ctr" rtl="0" fontAlgn="base">
              <a:spcBef>
                <a:spcPct val="0"/>
              </a:spcBef>
              <a:spcAft>
                <a:spcPct val="0"/>
              </a:spcAft>
              <a:defRPr kumimoji="1" sz="4400" b="1">
                <a:solidFill>
                  <a:srgbClr val="4B350D"/>
                </a:solidFill>
                <a:latin typeface="Verdana" pitchFamily="34" charset="0"/>
                <a:ea typeface="MS Gothic" pitchFamily="49" charset="-128"/>
              </a:defRPr>
            </a:lvl6pPr>
            <a:lvl7pPr marL="914400" algn="ctr" rtl="0" fontAlgn="base">
              <a:spcBef>
                <a:spcPct val="0"/>
              </a:spcBef>
              <a:spcAft>
                <a:spcPct val="0"/>
              </a:spcAft>
              <a:defRPr kumimoji="1" sz="4400" b="1">
                <a:solidFill>
                  <a:srgbClr val="4B350D"/>
                </a:solidFill>
                <a:latin typeface="Verdana" pitchFamily="34" charset="0"/>
                <a:ea typeface="MS Gothic" pitchFamily="49" charset="-128"/>
              </a:defRPr>
            </a:lvl7pPr>
            <a:lvl8pPr marL="1371600" algn="ctr" rtl="0" fontAlgn="base">
              <a:spcBef>
                <a:spcPct val="0"/>
              </a:spcBef>
              <a:spcAft>
                <a:spcPct val="0"/>
              </a:spcAft>
              <a:defRPr kumimoji="1" sz="4400" b="1">
                <a:solidFill>
                  <a:srgbClr val="4B350D"/>
                </a:solidFill>
                <a:latin typeface="Verdana" pitchFamily="34" charset="0"/>
                <a:ea typeface="MS Gothic" pitchFamily="49" charset="-128"/>
              </a:defRPr>
            </a:lvl8pPr>
            <a:lvl9pPr marL="1828800" algn="ctr" rtl="0" fontAlgn="base">
              <a:spcBef>
                <a:spcPct val="0"/>
              </a:spcBef>
              <a:spcAft>
                <a:spcPct val="0"/>
              </a:spcAft>
              <a:defRPr kumimoji="1" sz="4400" b="1">
                <a:solidFill>
                  <a:srgbClr val="4B350D"/>
                </a:solidFill>
                <a:latin typeface="Verdana" pitchFamily="34" charset="0"/>
                <a:ea typeface="MS Gothic" pitchFamily="49" charset="-128"/>
              </a:defRPr>
            </a:lvl9pPr>
          </a:lstStyle>
          <a:p>
            <a:pPr eaLnBrk="1" hangingPunct="1"/>
            <a:r>
              <a:rPr kumimoji="0" lang="zh-TW" altLang="en-US" kern="0" dirty="0" smtClean="0">
                <a:solidFill>
                  <a:srgbClr val="0000FF"/>
                </a:solidFill>
                <a:latin typeface="標楷體" pitchFamily="65" charset="-120"/>
                <a:ea typeface="標楷體" pitchFamily="65" charset="-120"/>
              </a:rPr>
              <a:t>結語  </a:t>
            </a:r>
            <a:r>
              <a:rPr kumimoji="0" lang="en-US" altLang="zh-TW" kern="0" dirty="0" smtClean="0">
                <a:solidFill>
                  <a:srgbClr val="0000FF"/>
                </a:solidFill>
                <a:latin typeface="標楷體" pitchFamily="65" charset="-120"/>
                <a:ea typeface="標楷體" pitchFamily="65" charset="-120"/>
              </a:rPr>
              <a:t>3/3</a:t>
            </a:r>
            <a:endParaRPr kumimoji="0" lang="zh-TW" altLang="en-US" sz="3600" kern="0" dirty="0" smtClean="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155335623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C05EAB32-3D84-4608-8EE0-058B9A80F4E5}" type="slidenum">
              <a:rPr lang="en-US" altLang="zh-TW" smtClean="0">
                <a:solidFill>
                  <a:prstClr val="black">
                    <a:tint val="75000"/>
                  </a:prstClr>
                </a:solidFill>
              </a:rPr>
              <a:pPr>
                <a:defRPr/>
              </a:pPr>
              <a:t>106</a:t>
            </a:fld>
            <a:endParaRPr lang="en-US" altLang="zh-TW" dirty="0">
              <a:solidFill>
                <a:prstClr val="black">
                  <a:tint val="75000"/>
                </a:prstClr>
              </a:solidFill>
            </a:endParaRPr>
          </a:p>
        </p:txBody>
      </p:sp>
      <p:sp>
        <p:nvSpPr>
          <p:cNvPr id="3" name="Rectangle 2"/>
          <p:cNvSpPr>
            <a:spLocks noChangeArrowheads="1"/>
          </p:cNvSpPr>
          <p:nvPr/>
        </p:nvSpPr>
        <p:spPr bwMode="auto">
          <a:xfrm>
            <a:off x="0" y="0"/>
            <a:ext cx="476250" cy="0"/>
          </a:xfrm>
          <a:prstGeom prst="rect">
            <a:avLst/>
          </a:prstGeom>
          <a:solidFill>
            <a:srgbClr val="5B544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pPr fontAlgn="b">
              <a:spcBef>
                <a:spcPct val="0"/>
              </a:spcBef>
              <a:spcAft>
                <a:spcPct val="0"/>
              </a:spcAft>
            </a:pPr>
            <a:r>
              <a:rPr kumimoji="1" lang="zh-TW" altLang="zh-TW" smtClean="0">
                <a:solidFill>
                  <a:prstClr val="black"/>
                </a:solidFill>
                <a:latin typeface="Arial" pitchFamily="34" charset="0"/>
                <a:cs typeface="新細明體" pitchFamily="18" charset="-120"/>
              </a:rPr>
              <a:t>  </a:t>
            </a:r>
            <a:endParaRPr kumimoji="1" lang="zh-TW" altLang="zh-TW" sz="20800" smtClean="0">
              <a:solidFill>
                <a:prstClr val="black"/>
              </a:solidFill>
              <a:latin typeface="Arial" pitchFamily="34" charset="0"/>
              <a:cs typeface="新細明體" pitchFamily="18" charset="-120"/>
            </a:endParaRPr>
          </a:p>
          <a:p>
            <a:pPr eaLnBrk="0" fontAlgn="ctr" hangingPunct="0">
              <a:spcBef>
                <a:spcPct val="0"/>
              </a:spcBef>
              <a:spcAft>
                <a:spcPct val="0"/>
              </a:spcAft>
            </a:pPr>
            <a:r>
              <a:rPr kumimoji="1" lang="zh-TW" altLang="zh-TW" sz="700" smtClean="0">
                <a:solidFill>
                  <a:srgbClr val="9C0000"/>
                </a:solidFill>
                <a:latin typeface="Arial" pitchFamily="34" charset="0"/>
                <a:cs typeface="新細明體" pitchFamily="18" charset="-120"/>
                <a:hlinkClick r:id="" tooltip="主題活動"/>
              </a:rPr>
              <a:t>主題活動</a:t>
            </a:r>
            <a:r>
              <a:rPr kumimoji="1" lang="zh-TW" altLang="zh-TW" sz="700" smtClean="0">
                <a:solidFill>
                  <a:srgbClr val="9C0000"/>
                </a:solidFill>
                <a:latin typeface="Arial" pitchFamily="34" charset="0"/>
                <a:cs typeface="新細明體" pitchFamily="18" charset="-120"/>
                <a:hlinkClick r:id="rId2" tooltip="內容試閱"/>
              </a:rPr>
              <a:t>內容試閱</a:t>
            </a:r>
            <a:endParaRPr kumimoji="1" lang="zh-TW" altLang="zh-TW" sz="600" smtClean="0">
              <a:solidFill>
                <a:prstClr val="black"/>
              </a:solidFill>
              <a:latin typeface="Arial" pitchFamily="34" charset="0"/>
              <a:cs typeface="新細明體" pitchFamily="18" charset="-120"/>
            </a:endParaRPr>
          </a:p>
          <a:p>
            <a:pPr eaLnBrk="0" fontAlgn="base" hangingPunct="0">
              <a:spcBef>
                <a:spcPct val="0"/>
              </a:spcBef>
              <a:spcAft>
                <a:spcPct val="0"/>
              </a:spcAft>
            </a:pPr>
            <a:endParaRPr kumimoji="1" lang="zh-TW" altLang="zh-TW" sz="20800" smtClean="0">
              <a:solidFill>
                <a:prstClr val="black"/>
              </a:solidFill>
              <a:latin typeface="Arial" pitchFamily="34" charset="0"/>
              <a:cs typeface="新細明體" pitchFamily="18" charset="-120"/>
            </a:endParaRPr>
          </a:p>
        </p:txBody>
      </p:sp>
      <p:pic>
        <p:nvPicPr>
          <p:cNvPr id="2051" name="Picture 3" descr="未來在等待的人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42" y="571480"/>
            <a:ext cx="3426612" cy="492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872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292080" y="4509120"/>
            <a:ext cx="3621857" cy="2012645"/>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Tx/>
              <a:buNone/>
              <a:defRPr/>
            </a:pPr>
            <a:r>
              <a:rPr lang="zh-TW" altLang="en-US" sz="6000" dirty="0" smtClean="0">
                <a:solidFill>
                  <a:prstClr val="white"/>
                </a:solidFill>
                <a:effectLst>
                  <a:glow rad="228600">
                    <a:srgbClr val="F79646">
                      <a:satMod val="175000"/>
                      <a:alpha val="40000"/>
                    </a:srgbClr>
                  </a:glow>
                </a:effectLst>
                <a:cs typeface="Times New Roman" pitchFamily="18" charset="0"/>
              </a:rPr>
              <a:t>敬請指教</a:t>
            </a:r>
            <a:endParaRPr lang="en-US" altLang="zh-TW" sz="6000" dirty="0" smtClean="0">
              <a:solidFill>
                <a:prstClr val="white"/>
              </a:solidFill>
              <a:effectLst>
                <a:glow rad="228600">
                  <a:srgbClr val="F79646">
                    <a:satMod val="175000"/>
                    <a:alpha val="40000"/>
                  </a:srgbClr>
                </a:glow>
              </a:effectLst>
              <a:cs typeface="Times New Roman" pitchFamily="18" charset="0"/>
            </a:endParaRPr>
          </a:p>
          <a:p>
            <a:pPr marL="0" indent="0" algn="ctr">
              <a:spcBef>
                <a:spcPts val="0"/>
              </a:spcBef>
              <a:buFontTx/>
              <a:buNone/>
              <a:defRPr/>
            </a:pPr>
            <a:r>
              <a:rPr lang="zh-TW" altLang="en-US" sz="6000" dirty="0">
                <a:solidFill>
                  <a:srgbClr val="FFFF00"/>
                </a:solidFill>
                <a:effectLst>
                  <a:glow rad="228600">
                    <a:srgbClr val="F79646">
                      <a:satMod val="175000"/>
                      <a:alpha val="40000"/>
                    </a:srgbClr>
                  </a:glow>
                </a:effectLst>
                <a:cs typeface="Times New Roman" pitchFamily="18" charset="0"/>
              </a:rPr>
              <a:t>謝　　謝</a:t>
            </a:r>
          </a:p>
        </p:txBody>
      </p:sp>
    </p:spTree>
    <p:extLst>
      <p:ext uri="{BB962C8B-B14F-4D97-AF65-F5344CB8AC3E}">
        <p14:creationId xmlns:p14="http://schemas.microsoft.com/office/powerpoint/2010/main" val="115845748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188" y="476250"/>
            <a:ext cx="7772400" cy="720725"/>
          </a:xfrm>
        </p:spPr>
        <p:txBody>
          <a:bodyPr rtlCol="0">
            <a:normAutofit/>
          </a:bodyPr>
          <a:lstStyle/>
          <a:p>
            <a:pPr algn="ctr" fontAlgn="auto">
              <a:spcAft>
                <a:spcPts val="0"/>
              </a:spcAft>
              <a:defRPr/>
            </a:pPr>
            <a:r>
              <a:rPr kumimoji="0" lang="zh-TW" altLang="en-US" dirty="0">
                <a:solidFill>
                  <a:srgbClr val="003399"/>
                </a:solidFill>
                <a:latin typeface="標楷體" pitchFamily="65" charset="-120"/>
                <a:ea typeface="標楷體" pitchFamily="65" charset="-120"/>
              </a:rPr>
              <a:t>附</a:t>
            </a:r>
            <a:r>
              <a:rPr kumimoji="0" lang="zh-TW" altLang="en-US" dirty="0" smtClean="0">
                <a:solidFill>
                  <a:srgbClr val="003399"/>
                </a:solidFill>
                <a:latin typeface="標楷體" pitchFamily="65" charset="-120"/>
                <a:ea typeface="標楷體" pitchFamily="65" charset="-120"/>
              </a:rPr>
              <a:t>、宣導結果評估</a:t>
            </a:r>
            <a:endParaRPr kumimoji="0" lang="zh-TW" altLang="en-US" dirty="0">
              <a:solidFill>
                <a:srgbClr val="003399"/>
              </a:solidFill>
              <a:latin typeface="標楷體" pitchFamily="65" charset="-120"/>
              <a:ea typeface="標楷體" pitchFamily="65" charset="-120"/>
            </a:endParaRPr>
          </a:p>
        </p:txBody>
      </p:sp>
      <p:sp>
        <p:nvSpPr>
          <p:cNvPr id="3" name="文字版面配置區 2"/>
          <p:cNvSpPr>
            <a:spLocks noGrp="1"/>
          </p:cNvSpPr>
          <p:nvPr>
            <p:ph type="body" idx="1"/>
          </p:nvPr>
        </p:nvSpPr>
        <p:spPr>
          <a:xfrm>
            <a:off x="112713" y="1052513"/>
            <a:ext cx="9037637" cy="5545137"/>
          </a:xfrm>
        </p:spPr>
        <p:txBody>
          <a:bodyPr>
            <a:normAutofit/>
          </a:bodyPr>
          <a:lstStyle/>
          <a:p>
            <a:pPr>
              <a:lnSpc>
                <a:spcPts val="3200"/>
              </a:lnSpc>
              <a:spcBef>
                <a:spcPct val="0"/>
              </a:spcBef>
            </a:pPr>
            <a:r>
              <a:rPr kumimoji="0" lang="zh-TW" altLang="en-US" sz="2400" b="1" smtClean="0">
                <a:solidFill>
                  <a:schemeClr val="tx1"/>
                </a:solidFill>
                <a:latin typeface="標楷體" pitchFamily="65" charset="-120"/>
                <a:ea typeface="標楷體" pitchFamily="65" charset="-120"/>
              </a:rPr>
              <a:t>請就以下說明，</a:t>
            </a:r>
            <a:r>
              <a:rPr kumimoji="0" lang="zh-TW" altLang="en-US" sz="2400" b="1" smtClean="0">
                <a:solidFill>
                  <a:srgbClr val="FF0000"/>
                </a:solidFill>
                <a:effectLst>
                  <a:outerShdw blurRad="38100" dist="38100" dir="2700000" algn="tl">
                    <a:srgbClr val="C0C0C0"/>
                  </a:outerShdw>
                </a:effectLst>
                <a:latin typeface="標楷體" pitchFamily="65" charset="-120"/>
                <a:ea typeface="標楷體" pitchFamily="65" charset="-120"/>
              </a:rPr>
              <a:t>舉手</a:t>
            </a:r>
            <a:r>
              <a:rPr kumimoji="0" lang="zh-TW" altLang="en-US" sz="2400" b="1" smtClean="0">
                <a:solidFill>
                  <a:schemeClr val="tx1"/>
                </a:solidFill>
                <a:latin typeface="標楷體" pitchFamily="65" charset="-120"/>
                <a:ea typeface="標楷體" pitchFamily="65" charset="-120"/>
              </a:rPr>
              <a:t>表示認同度：</a:t>
            </a:r>
            <a:endParaRPr kumimoji="0" lang="en-US" altLang="zh-TW" sz="2400" b="1" smtClean="0">
              <a:solidFill>
                <a:schemeClr val="tx1"/>
              </a:solidFill>
              <a:latin typeface="標楷體" pitchFamily="65" charset="-120"/>
              <a:ea typeface="標楷體" pitchFamily="65" charset="-120"/>
            </a:endParaRPr>
          </a:p>
          <a:p>
            <a:pPr>
              <a:lnSpc>
                <a:spcPts val="3200"/>
              </a:lnSpc>
              <a:spcBef>
                <a:spcPct val="0"/>
              </a:spcBef>
            </a:pPr>
            <a:r>
              <a:rPr kumimoji="0" lang="zh-TW" altLang="en-US" sz="2400" b="1" smtClean="0">
                <a:solidFill>
                  <a:schemeClr val="tx1"/>
                </a:solidFill>
                <a:latin typeface="標楷體" pitchFamily="65" charset="-120"/>
                <a:ea typeface="標楷體" pitchFamily="65" charset="-120"/>
              </a:rPr>
              <a:t>         </a:t>
            </a:r>
            <a:r>
              <a:rPr kumimoji="0" lang="en-US" altLang="zh-TW" sz="2400" b="1" smtClean="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sz="2400" b="1" smtClean="0">
                <a:solidFill>
                  <a:srgbClr val="FF0000"/>
                </a:solidFill>
                <a:effectLst>
                  <a:outerShdw blurRad="38100" dist="38100" dir="2700000" algn="tl">
                    <a:srgbClr val="C0C0C0"/>
                  </a:outerShdw>
                </a:effectLst>
                <a:latin typeface="標楷體" pitchFamily="65" charset="-120"/>
                <a:ea typeface="標楷體" pitchFamily="65" charset="-120"/>
              </a:rPr>
              <a:t>同意；  </a:t>
            </a:r>
            <a:r>
              <a:rPr kumimoji="0" lang="en-US" altLang="zh-TW" sz="2400" b="1" smtClean="0">
                <a:solidFill>
                  <a:srgbClr val="FF0000"/>
                </a:solidFill>
                <a:effectLst>
                  <a:outerShdw blurRad="38100" dist="38100" dir="2700000" algn="tl">
                    <a:srgbClr val="C0C0C0"/>
                  </a:outerShdw>
                </a:effectLst>
                <a:latin typeface="標楷體" pitchFamily="65" charset="-120"/>
                <a:ea typeface="標楷體" pitchFamily="65" charset="-120"/>
              </a:rPr>
              <a:t>2.</a:t>
            </a:r>
            <a:r>
              <a:rPr kumimoji="0" lang="zh-TW" altLang="en-US" sz="2400" b="1" smtClean="0">
                <a:solidFill>
                  <a:srgbClr val="FF0000"/>
                </a:solidFill>
                <a:effectLst>
                  <a:outerShdw blurRad="38100" dist="38100" dir="2700000" algn="tl">
                    <a:srgbClr val="C0C0C0"/>
                  </a:outerShdw>
                </a:effectLst>
                <a:latin typeface="標楷體" pitchFamily="65" charset="-120"/>
                <a:ea typeface="標楷體" pitchFamily="65" charset="-120"/>
              </a:rPr>
              <a:t>尚可； </a:t>
            </a:r>
            <a:r>
              <a:rPr kumimoji="0" lang="en-US" altLang="zh-TW" sz="2400" b="1" smtClean="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sz="2400" b="1" smtClean="0">
                <a:solidFill>
                  <a:srgbClr val="FF0000"/>
                </a:solidFill>
                <a:effectLst>
                  <a:outerShdw blurRad="38100" dist="38100" dir="2700000" algn="tl">
                    <a:srgbClr val="C0C0C0"/>
                  </a:outerShdw>
                </a:effectLst>
                <a:latin typeface="標楷體" pitchFamily="65" charset="-120"/>
                <a:ea typeface="標楷體" pitchFamily="65" charset="-120"/>
              </a:rPr>
              <a:t>不同意。</a:t>
            </a:r>
            <a:endParaRPr kumimoji="0" lang="en-US" altLang="zh-TW" sz="2400" b="1" smtClean="0">
              <a:solidFill>
                <a:srgbClr val="FF0000"/>
              </a:solidFill>
              <a:effectLst>
                <a:outerShdw blurRad="38100" dist="38100" dir="2700000" algn="tl">
                  <a:srgbClr val="C0C0C0"/>
                </a:outerShdw>
              </a:effectLst>
              <a:latin typeface="標楷體" pitchFamily="65" charset="-120"/>
              <a:ea typeface="標楷體" pitchFamily="65" charset="-120"/>
            </a:endParaRPr>
          </a:p>
          <a:p>
            <a:pPr>
              <a:lnSpc>
                <a:spcPts val="3600"/>
              </a:lnSpc>
              <a:spcBef>
                <a:spcPts val="600"/>
              </a:spcBef>
            </a:pPr>
            <a:r>
              <a:rPr kumimoji="0" lang="zh-TW" altLang="en-US" sz="3000" b="1" smtClean="0">
                <a:solidFill>
                  <a:srgbClr val="000099"/>
                </a:solidFill>
                <a:latin typeface="標楷體" pitchFamily="65" charset="-120"/>
                <a:ea typeface="標楷體" pitchFamily="65" charset="-120"/>
              </a:rPr>
              <a:t>一、</a:t>
            </a:r>
            <a:r>
              <a:rPr kumimoji="0" lang="zh-TW" altLang="zh-TW" sz="3000" b="1" smtClean="0">
                <a:solidFill>
                  <a:srgbClr val="000099"/>
                </a:solidFill>
                <a:latin typeface="標楷體" pitchFamily="65" charset="-120"/>
                <a:ea typeface="標楷體" pitchFamily="65" charset="-120"/>
              </a:rPr>
              <a:t>我對</a:t>
            </a:r>
            <a:r>
              <a:rPr kumimoji="0" lang="zh-TW" altLang="en-US" sz="3000" b="1" smtClean="0">
                <a:solidFill>
                  <a:srgbClr val="000099"/>
                </a:solidFill>
                <a:latin typeface="標楷體" pitchFamily="65" charset="-120"/>
                <a:ea typeface="標楷體" pitchFamily="65" charset="-120"/>
              </a:rPr>
              <a:t>國中教育會考重要事項</a:t>
            </a:r>
            <a:r>
              <a:rPr kumimoji="0" lang="zh-TW" altLang="zh-TW" sz="3000" b="1" smtClean="0">
                <a:solidFill>
                  <a:srgbClr val="000099"/>
                </a:solidFill>
                <a:latin typeface="標楷體" pitchFamily="65" charset="-120"/>
                <a:ea typeface="標楷體" pitchFamily="65" charset="-120"/>
              </a:rPr>
              <a:t>已瞭解。</a:t>
            </a:r>
            <a:endParaRPr kumimoji="0" lang="en-US" altLang="zh-TW" sz="3000" b="1" smtClean="0">
              <a:solidFill>
                <a:srgbClr val="000099"/>
              </a:solidFill>
              <a:latin typeface="標楷體" pitchFamily="65" charset="-120"/>
              <a:ea typeface="標楷體" pitchFamily="65" charset="-120"/>
            </a:endParaRPr>
          </a:p>
          <a:p>
            <a:pPr>
              <a:lnSpc>
                <a:spcPts val="3600"/>
              </a:lnSpc>
              <a:spcBef>
                <a:spcPts val="600"/>
              </a:spcBef>
            </a:pPr>
            <a:r>
              <a:rPr kumimoji="0" lang="zh-TW" altLang="en-US" sz="3000" b="1" smtClean="0">
                <a:solidFill>
                  <a:schemeClr val="tx1"/>
                </a:solidFill>
                <a:latin typeface="標楷體" pitchFamily="65" charset="-120"/>
                <a:ea typeface="標楷體" pitchFamily="65" charset="-120"/>
              </a:rPr>
              <a:t>二、</a:t>
            </a:r>
            <a:r>
              <a:rPr kumimoji="0" lang="zh-TW" altLang="zh-TW" sz="3000" b="1" smtClean="0">
                <a:solidFill>
                  <a:schemeClr val="tx1"/>
                </a:solidFill>
                <a:latin typeface="標楷體" pitchFamily="65" charset="-120"/>
                <a:ea typeface="標楷體" pitchFamily="65" charset="-120"/>
              </a:rPr>
              <a:t>我對本區</a:t>
            </a:r>
            <a:r>
              <a:rPr kumimoji="0" lang="en-US" altLang="zh-TW" sz="3000" b="1" smtClean="0">
                <a:solidFill>
                  <a:schemeClr val="tx1"/>
                </a:solidFill>
                <a:latin typeface="標楷體" pitchFamily="65" charset="-120"/>
                <a:ea typeface="標楷體" pitchFamily="65" charset="-120"/>
              </a:rPr>
              <a:t>104</a:t>
            </a:r>
            <a:r>
              <a:rPr kumimoji="0" lang="zh-TW" altLang="en-US" sz="3000" b="1" smtClean="0">
                <a:solidFill>
                  <a:schemeClr val="tx1"/>
                </a:solidFill>
                <a:latin typeface="標楷體" pitchFamily="65" charset="-120"/>
                <a:ea typeface="標楷體" pitchFamily="65" charset="-120"/>
              </a:rPr>
              <a:t>年入學管道種類及相關作業</a:t>
            </a:r>
            <a:r>
              <a:rPr kumimoji="0" lang="zh-TW" altLang="zh-TW" sz="3000" b="1" smtClean="0">
                <a:solidFill>
                  <a:schemeClr val="tx1"/>
                </a:solidFill>
                <a:latin typeface="標楷體" pitchFamily="65" charset="-120"/>
                <a:ea typeface="標楷體" pitchFamily="65" charset="-120"/>
              </a:rPr>
              <a:t>已瞭解</a:t>
            </a:r>
            <a:r>
              <a:rPr kumimoji="0" lang="zh-TW" altLang="en-US" sz="3000" b="1" smtClean="0">
                <a:solidFill>
                  <a:schemeClr val="tx1"/>
                </a:solidFill>
                <a:latin typeface="標楷體" pitchFamily="65" charset="-120"/>
                <a:ea typeface="標楷體" pitchFamily="65" charset="-120"/>
              </a:rPr>
              <a:t>。</a:t>
            </a:r>
            <a:endParaRPr kumimoji="0" lang="zh-TW" altLang="zh-TW" sz="3000" b="1" smtClean="0">
              <a:solidFill>
                <a:schemeClr val="tx1"/>
              </a:solidFill>
              <a:latin typeface="標楷體" pitchFamily="65" charset="-120"/>
              <a:ea typeface="標楷體" pitchFamily="65" charset="-120"/>
            </a:endParaRPr>
          </a:p>
          <a:p>
            <a:pPr>
              <a:lnSpc>
                <a:spcPts val="3600"/>
              </a:lnSpc>
              <a:spcBef>
                <a:spcPts val="600"/>
              </a:spcBef>
            </a:pPr>
            <a:r>
              <a:rPr kumimoji="0" lang="zh-TW" altLang="en-US" sz="3000" b="1" smtClean="0">
                <a:solidFill>
                  <a:srgbClr val="000099"/>
                </a:solidFill>
                <a:latin typeface="標楷體" pitchFamily="65" charset="-120"/>
                <a:ea typeface="標楷體" pitchFamily="65" charset="-120"/>
              </a:rPr>
              <a:t>三、</a:t>
            </a:r>
            <a:r>
              <a:rPr kumimoji="0" lang="zh-TW" altLang="zh-TW" sz="3000" b="1" smtClean="0">
                <a:solidFill>
                  <a:srgbClr val="000099"/>
                </a:solidFill>
                <a:latin typeface="標楷體" pitchFamily="65" charset="-120"/>
                <a:ea typeface="標楷體" pitchFamily="65" charset="-120"/>
              </a:rPr>
              <a:t>我</a:t>
            </a:r>
            <a:r>
              <a:rPr kumimoji="0" lang="zh-TW" altLang="en-US" sz="3000" b="1" smtClean="0">
                <a:solidFill>
                  <a:srgbClr val="000099"/>
                </a:solidFill>
                <a:latin typeface="標楷體" pitchFamily="65" charset="-120"/>
                <a:ea typeface="標楷體" pitchFamily="65" charset="-120"/>
              </a:rPr>
              <a:t>對</a:t>
            </a:r>
            <a:r>
              <a:rPr kumimoji="0" lang="zh-TW" altLang="zh-TW" sz="3000" b="1" smtClean="0">
                <a:solidFill>
                  <a:srgbClr val="000099"/>
                </a:solidFill>
                <a:latin typeface="標楷體" pitchFamily="65" charset="-120"/>
                <a:ea typeface="標楷體" pitchFamily="65" charset="-120"/>
              </a:rPr>
              <a:t>本區</a:t>
            </a:r>
            <a:r>
              <a:rPr kumimoji="0" lang="zh-TW" altLang="en-US" sz="3000" b="1" smtClean="0">
                <a:solidFill>
                  <a:srgbClr val="000099"/>
                </a:solidFill>
                <a:latin typeface="標楷體" pitchFamily="65" charset="-120"/>
                <a:ea typeface="標楷體" pitchFamily="65" charset="-120"/>
              </a:rPr>
              <a:t>高職、五專群科有進一步的了解</a:t>
            </a:r>
            <a:r>
              <a:rPr kumimoji="0" lang="zh-TW" altLang="zh-TW" sz="3000" b="1" smtClean="0">
                <a:solidFill>
                  <a:srgbClr val="000099"/>
                </a:solidFill>
                <a:latin typeface="標楷體" pitchFamily="65" charset="-120"/>
                <a:ea typeface="標楷體" pitchFamily="65" charset="-120"/>
              </a:rPr>
              <a:t>。</a:t>
            </a:r>
          </a:p>
          <a:p>
            <a:pPr>
              <a:lnSpc>
                <a:spcPts val="3600"/>
              </a:lnSpc>
              <a:spcBef>
                <a:spcPts val="600"/>
              </a:spcBef>
            </a:pPr>
            <a:r>
              <a:rPr kumimoji="0" lang="zh-TW" altLang="en-US" sz="3000" b="1" smtClean="0">
                <a:solidFill>
                  <a:schemeClr val="tx1"/>
                </a:solidFill>
                <a:latin typeface="標楷體" pitchFamily="65" charset="-120"/>
                <a:ea typeface="標楷體" pitchFamily="65" charset="-120"/>
              </a:rPr>
              <a:t>四、</a:t>
            </a:r>
            <a:r>
              <a:rPr kumimoji="0" lang="zh-TW" altLang="zh-TW" sz="3000" b="1" smtClean="0">
                <a:solidFill>
                  <a:schemeClr val="tx1"/>
                </a:solidFill>
                <a:latin typeface="標楷體" pitchFamily="65" charset="-120"/>
                <a:ea typeface="標楷體" pitchFamily="65" charset="-120"/>
              </a:rPr>
              <a:t>我對於如何協助孩子未來入學準備已有方向。</a:t>
            </a:r>
          </a:p>
          <a:p>
            <a:pPr>
              <a:lnSpc>
                <a:spcPts val="3600"/>
              </a:lnSpc>
              <a:spcBef>
                <a:spcPts val="600"/>
              </a:spcBef>
            </a:pPr>
            <a:r>
              <a:rPr kumimoji="0" lang="zh-TW" altLang="en-US" sz="3000" b="1" smtClean="0">
                <a:solidFill>
                  <a:srgbClr val="000099"/>
                </a:solidFill>
                <a:latin typeface="標楷體" pitchFamily="65" charset="-120"/>
                <a:ea typeface="標楷體" pitchFamily="65" charset="-120"/>
              </a:rPr>
              <a:t>五、</a:t>
            </a:r>
            <a:r>
              <a:rPr kumimoji="0" lang="zh-TW" altLang="zh-TW" sz="3000" b="1" smtClean="0">
                <a:solidFill>
                  <a:srgbClr val="000099"/>
                </a:solidFill>
                <a:latin typeface="標楷體" pitchFamily="65" charset="-120"/>
                <a:ea typeface="標楷體" pitchFamily="65" charset="-120"/>
              </a:rPr>
              <a:t>我知道本區及本校入學方式諮詢</a:t>
            </a:r>
            <a:r>
              <a:rPr kumimoji="0" lang="zh-TW" altLang="en-US" sz="3000" b="1" smtClean="0">
                <a:solidFill>
                  <a:srgbClr val="000099"/>
                </a:solidFill>
                <a:latin typeface="標楷體" pitchFamily="65" charset="-120"/>
                <a:ea typeface="標楷體" pitchFamily="65" charset="-120"/>
              </a:rPr>
              <a:t>專線</a:t>
            </a:r>
            <a:r>
              <a:rPr kumimoji="0" lang="zh-TW" altLang="zh-TW" sz="3000" b="1" smtClean="0">
                <a:solidFill>
                  <a:srgbClr val="000099"/>
                </a:solidFill>
                <a:latin typeface="標楷體" pitchFamily="65" charset="-120"/>
                <a:ea typeface="標楷體" pitchFamily="65" charset="-120"/>
              </a:rPr>
              <a:t>及</a:t>
            </a:r>
            <a:r>
              <a:rPr kumimoji="0" lang="en-US" altLang="zh-TW" sz="3000" b="1" smtClean="0">
                <a:solidFill>
                  <a:srgbClr val="000099"/>
                </a:solidFill>
                <a:latin typeface="標楷體" pitchFamily="65" charset="-120"/>
                <a:ea typeface="標楷體" pitchFamily="65" charset="-120"/>
              </a:rPr>
              <a:t/>
            </a:r>
            <a:br>
              <a:rPr kumimoji="0" lang="en-US" altLang="zh-TW" sz="3000" b="1" smtClean="0">
                <a:solidFill>
                  <a:srgbClr val="000099"/>
                </a:solidFill>
                <a:latin typeface="標楷體" pitchFamily="65" charset="-120"/>
                <a:ea typeface="標楷體" pitchFamily="65" charset="-120"/>
              </a:rPr>
            </a:br>
            <a:r>
              <a:rPr kumimoji="0" lang="zh-TW" altLang="en-US" sz="3000" b="1" smtClean="0">
                <a:solidFill>
                  <a:srgbClr val="000099"/>
                </a:solidFill>
                <a:latin typeface="標楷體" pitchFamily="65" charset="-120"/>
                <a:ea typeface="標楷體" pitchFamily="65" charset="-120"/>
              </a:rPr>
              <a:t>    十二年國教專屬</a:t>
            </a:r>
            <a:r>
              <a:rPr kumimoji="0" lang="zh-TW" altLang="zh-TW" sz="3000" b="1" smtClean="0">
                <a:solidFill>
                  <a:srgbClr val="000099"/>
                </a:solidFill>
                <a:latin typeface="標楷體" pitchFamily="65" charset="-120"/>
                <a:ea typeface="標楷體" pitchFamily="65" charset="-120"/>
              </a:rPr>
              <a:t>網站</a:t>
            </a:r>
            <a:r>
              <a:rPr kumimoji="0" lang="en-US" altLang="zh-TW" sz="3000" b="1" smtClean="0">
                <a:solidFill>
                  <a:srgbClr val="000099"/>
                </a:solidFill>
                <a:latin typeface="標楷體" pitchFamily="65" charset="-120"/>
                <a:ea typeface="標楷體" pitchFamily="65" charset="-120"/>
              </a:rPr>
              <a:t>(</a:t>
            </a:r>
            <a:r>
              <a:rPr kumimoji="0" lang="zh-TW" altLang="zh-TW" sz="3000" b="1" smtClean="0">
                <a:solidFill>
                  <a:srgbClr val="000099"/>
                </a:solidFill>
                <a:latin typeface="標楷體" pitchFamily="65" charset="-120"/>
                <a:ea typeface="標楷體" pitchFamily="65" charset="-120"/>
              </a:rPr>
              <a:t>頁</a:t>
            </a:r>
            <a:r>
              <a:rPr kumimoji="0" lang="en-US" altLang="zh-TW" sz="3000" b="1" smtClean="0">
                <a:solidFill>
                  <a:srgbClr val="000099"/>
                </a:solidFill>
                <a:latin typeface="標楷體" pitchFamily="65" charset="-120"/>
                <a:ea typeface="標楷體" pitchFamily="65" charset="-120"/>
              </a:rPr>
              <a:t>)</a:t>
            </a:r>
            <a:r>
              <a:rPr kumimoji="0" lang="zh-TW" altLang="zh-TW" sz="3000" b="1" smtClean="0">
                <a:solidFill>
                  <a:srgbClr val="000099"/>
                </a:solidFill>
                <a:latin typeface="標楷體" pitchFamily="65" charset="-120"/>
                <a:ea typeface="標楷體" pitchFamily="65" charset="-120"/>
              </a:rPr>
              <a:t>。</a:t>
            </a:r>
          </a:p>
          <a:p>
            <a:pPr>
              <a:lnSpc>
                <a:spcPts val="3600"/>
              </a:lnSpc>
              <a:spcBef>
                <a:spcPts val="600"/>
              </a:spcBef>
            </a:pPr>
            <a:r>
              <a:rPr kumimoji="0" lang="zh-TW" altLang="en-US" sz="3000" b="1" smtClean="0">
                <a:solidFill>
                  <a:schemeClr val="tx1"/>
                </a:solidFill>
                <a:latin typeface="標楷體" pitchFamily="65" charset="-120"/>
                <a:ea typeface="標楷體" pitchFamily="65" charset="-120"/>
              </a:rPr>
              <a:t>六、經由這次宣導，</a:t>
            </a:r>
            <a:r>
              <a:rPr kumimoji="0" lang="zh-TW" altLang="zh-TW" sz="3000" b="1" smtClean="0">
                <a:solidFill>
                  <a:schemeClr val="tx1"/>
                </a:solidFill>
                <a:latin typeface="標楷體" pitchFamily="65" charset="-120"/>
                <a:ea typeface="標楷體" pitchFamily="65" charset="-120"/>
              </a:rPr>
              <a:t>我對十二年國民基本教</a:t>
            </a:r>
            <a:r>
              <a:rPr kumimoji="0" lang="zh-TW" altLang="en-US" sz="3000" b="1" smtClean="0">
                <a:solidFill>
                  <a:schemeClr val="tx1"/>
                </a:solidFill>
                <a:latin typeface="標楷體" pitchFamily="65" charset="-120"/>
                <a:ea typeface="標楷體" pitchFamily="65" charset="-120"/>
              </a:rPr>
              <a:t>育</a:t>
            </a:r>
            <a:r>
              <a:rPr kumimoji="0" lang="en-US" altLang="zh-TW" sz="3000" b="1" smtClean="0">
                <a:solidFill>
                  <a:schemeClr val="tx1"/>
                </a:solidFill>
                <a:latin typeface="標楷體" pitchFamily="65" charset="-120"/>
                <a:ea typeface="標楷體" pitchFamily="65" charset="-120"/>
              </a:rPr>
              <a:t/>
            </a:r>
            <a:br>
              <a:rPr kumimoji="0" lang="en-US" altLang="zh-TW" sz="3000" b="1" smtClean="0">
                <a:solidFill>
                  <a:schemeClr val="tx1"/>
                </a:solidFill>
                <a:latin typeface="標楷體" pitchFamily="65" charset="-120"/>
                <a:ea typeface="標楷體" pitchFamily="65" charset="-120"/>
              </a:rPr>
            </a:br>
            <a:r>
              <a:rPr kumimoji="0" lang="zh-TW" altLang="en-US" sz="3000" b="1" smtClean="0">
                <a:solidFill>
                  <a:schemeClr val="tx1"/>
                </a:solidFill>
                <a:latin typeface="標楷體" pitchFamily="65" charset="-120"/>
                <a:ea typeface="標楷體" pitchFamily="65" charset="-120"/>
              </a:rPr>
              <a:t>    </a:t>
            </a:r>
            <a:r>
              <a:rPr kumimoji="0" lang="zh-TW" altLang="zh-TW" sz="3000" b="1" smtClean="0">
                <a:solidFill>
                  <a:schemeClr val="tx1"/>
                </a:solidFill>
                <a:latin typeface="標楷體" pitchFamily="65" charset="-120"/>
                <a:ea typeface="標楷體" pitchFamily="65" charset="-120"/>
              </a:rPr>
              <a:t>有更進一步的了解。</a:t>
            </a:r>
          </a:p>
        </p:txBody>
      </p:sp>
      <p:sp>
        <p:nvSpPr>
          <p:cNvPr id="18433"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735D4DE6-EDEF-427D-81AF-C5EC4FA09D8D}" type="slidenum">
              <a:rPr kumimoji="1" lang="zh-TW" altLang="en-US" sz="1400" b="1">
                <a:solidFill>
                  <a:prstClr val="black"/>
                </a:solidFill>
                <a:latin typeface="Arial" pitchFamily="34" charset="0"/>
              </a:rPr>
              <a:pPr/>
              <a:t>108</a:t>
            </a:fld>
            <a:endParaRPr kumimoji="1" lang="zh-TW" altLang="en-US" b="1">
              <a:solidFill>
                <a:prstClr val="black"/>
              </a:solidFill>
              <a:latin typeface="Arial" pitchFamily="34" charset="0"/>
            </a:endParaRPr>
          </a:p>
        </p:txBody>
      </p:sp>
    </p:spTree>
    <p:extLst>
      <p:ext uri="{BB962C8B-B14F-4D97-AF65-F5344CB8AC3E}">
        <p14:creationId xmlns:p14="http://schemas.microsoft.com/office/powerpoint/2010/main" val="11711697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投影片編號版面配置區 5"/>
          <p:cNvSpPr>
            <a:spLocks noGrp="1"/>
          </p:cNvSpPr>
          <p:nvPr>
            <p:ph type="sldNum" sz="quarter" idx="12"/>
          </p:nvPr>
        </p:nvSpPr>
        <p:spPr bwMode="auto">
          <a:xfrm>
            <a:off x="6057900" y="6592888"/>
            <a:ext cx="1600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fld id="{B7871BDD-9915-4AFD-97FF-8CF77B87CEE7}" type="slidenum">
              <a:rPr lang="zh-TW" altLang="en-US" sz="1400" b="1">
                <a:solidFill>
                  <a:srgbClr val="000000"/>
                </a:solidFill>
                <a:latin typeface="Arial" pitchFamily="34" charset="0"/>
                <a:ea typeface="新細明體" pitchFamily="18" charset="-120"/>
              </a:rPr>
              <a:pPr>
                <a:spcBef>
                  <a:spcPct val="0"/>
                </a:spcBef>
                <a:buFontTx/>
                <a:buNone/>
              </a:pPr>
              <a:t>109</a:t>
            </a:fld>
            <a:endParaRPr lang="zh-TW" altLang="en-US" sz="1200" b="1">
              <a:solidFill>
                <a:srgbClr val="000000"/>
              </a:solidFill>
              <a:latin typeface="Arial" pitchFamily="34" charset="0"/>
              <a:ea typeface="新細明體" pitchFamily="18" charset="-120"/>
            </a:endParaRPr>
          </a:p>
        </p:txBody>
      </p:sp>
      <p:sp>
        <p:nvSpPr>
          <p:cNvPr id="2" name="標題 1"/>
          <p:cNvSpPr>
            <a:spLocks noGrp="1"/>
          </p:cNvSpPr>
          <p:nvPr>
            <p:ph type="title"/>
          </p:nvPr>
        </p:nvSpPr>
        <p:spPr>
          <a:xfrm>
            <a:off x="1601788" y="476250"/>
            <a:ext cx="5829300" cy="720725"/>
          </a:xfrm>
        </p:spPr>
        <p:txBody>
          <a:bodyPr rtlCol="0">
            <a:normAutofit/>
          </a:bodyPr>
          <a:lstStyle/>
          <a:p>
            <a:pPr algn="ctr" eaLnBrk="1" fontAlgn="auto" hangingPunct="1">
              <a:spcAft>
                <a:spcPts val="0"/>
              </a:spcAft>
              <a:defRPr/>
            </a:pPr>
            <a:r>
              <a:rPr lang="zh-TW" altLang="en-US" dirty="0">
                <a:solidFill>
                  <a:srgbClr val="003399"/>
                </a:solidFill>
                <a:latin typeface="標楷體" pitchFamily="65" charset="-120"/>
                <a:ea typeface="標楷體" pitchFamily="65" charset="-120"/>
              </a:rPr>
              <a:t>附</a:t>
            </a:r>
            <a:r>
              <a:rPr lang="zh-TW" altLang="en-US" dirty="0" smtClean="0">
                <a:solidFill>
                  <a:srgbClr val="003399"/>
                </a:solidFill>
                <a:latin typeface="標楷體" pitchFamily="65" charset="-120"/>
                <a:ea typeface="標楷體" pitchFamily="65" charset="-120"/>
              </a:rPr>
              <a:t>、宣導結果評估</a:t>
            </a:r>
            <a:endParaRPr lang="zh-TW" altLang="en-US" dirty="0">
              <a:solidFill>
                <a:srgbClr val="003399"/>
              </a:solidFill>
              <a:latin typeface="標楷體" pitchFamily="65" charset="-120"/>
              <a:ea typeface="標楷體" pitchFamily="65" charset="-120"/>
            </a:endParaRPr>
          </a:p>
        </p:txBody>
      </p:sp>
      <p:pic>
        <p:nvPicPr>
          <p:cNvPr id="369668" name="圖片 5"/>
          <p:cNvPicPr>
            <a:picLocks noChangeAspect="1"/>
          </p:cNvPicPr>
          <p:nvPr/>
        </p:nvPicPr>
        <p:blipFill>
          <a:blip r:embed="rId2" cstate="print">
            <a:extLst>
              <a:ext uri="{28A0092B-C50C-407E-A947-70E740481C1C}">
                <a14:useLocalDpi xmlns:a14="http://schemas.microsoft.com/office/drawing/2010/main" val="0"/>
              </a:ext>
            </a:extLst>
          </a:blip>
          <a:srcRect r="31602"/>
          <a:stretch>
            <a:fillRect/>
          </a:stretch>
        </p:blipFill>
        <p:spPr bwMode="auto">
          <a:xfrm>
            <a:off x="1370013" y="1017588"/>
            <a:ext cx="6900862"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806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bwMode="auto">
          <a:xfrm>
            <a:off x="3015917" y="1628800"/>
            <a:ext cx="4796443" cy="3370394"/>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cap="flat" cmpd="sng" algn="ctr">
            <a:noFill/>
            <a:prstDash val="solid"/>
            <a:round/>
            <a:headEnd type="none" w="med" len="med"/>
            <a:tailEnd type="none" w="med" len="med"/>
          </a:ln>
          <a:effectLst>
            <a:outerShdw blurRad="304800" dist="165100" dir="4020000" sx="106000" sy="106000" algn="tl" rotWithShape="0">
              <a:prstClr val="black"/>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4" name="圓角矩形 3"/>
          <p:cNvSpPr/>
          <p:nvPr/>
        </p:nvSpPr>
        <p:spPr>
          <a:xfrm>
            <a:off x="251520" y="1628800"/>
            <a:ext cx="8640960" cy="5184575"/>
          </a:xfrm>
          <a:prstGeom prst="roundRect">
            <a:avLst>
              <a:gd name="adj" fmla="val 6078"/>
            </a:avLst>
          </a:prstGeom>
          <a:gradFill>
            <a:gsLst>
              <a:gs pos="0">
                <a:srgbClr val="2E0000"/>
              </a:gs>
              <a:gs pos="100000">
                <a:srgbClr val="FF6161">
                  <a:alpha val="0"/>
                </a:srgbClr>
              </a:gs>
              <a:gs pos="80000">
                <a:srgbClr val="FF6161">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32"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rPr>
              <a:pPr>
                <a:defRPr/>
              </a:pPr>
              <a:t>11</a:t>
            </a:fld>
            <a:endParaRPr lang="zh-TW" altLang="en-US" dirty="0">
              <a:solidFill>
                <a:prstClr val="black">
                  <a:tint val="75000"/>
                </a:prstClr>
              </a:solidFill>
            </a:endParaRPr>
          </a:p>
        </p:txBody>
      </p:sp>
      <p:sp>
        <p:nvSpPr>
          <p:cNvPr id="33" name="圓角矩形 32"/>
          <p:cNvSpPr/>
          <p:nvPr/>
        </p:nvSpPr>
        <p:spPr>
          <a:xfrm>
            <a:off x="251520" y="686431"/>
            <a:ext cx="8640960" cy="7263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20000"/>
              </a:spcBef>
            </a:pPr>
            <a:r>
              <a:rPr lang="en-US" altLang="zh-TW" sz="3600" b="1" dirty="0" smtClean="0">
                <a:solidFill>
                  <a:prstClr val="white"/>
                </a:solidFill>
                <a:latin typeface="微軟正黑體" panose="020B0604030504040204" pitchFamily="34" charset="-120"/>
                <a:ea typeface="微軟正黑體" panose="020B0604030504040204" pitchFamily="34" charset="-120"/>
              </a:rPr>
              <a:t>104</a:t>
            </a:r>
            <a:r>
              <a:rPr lang="zh-TW" altLang="en-US" sz="3600" b="1" dirty="0" smtClean="0">
                <a:solidFill>
                  <a:prstClr val="white"/>
                </a:solidFill>
                <a:latin typeface="微軟正黑體" panose="020B0604030504040204" pitchFamily="34" charset="-120"/>
                <a:ea typeface="微軟正黑體" panose="020B0604030504040204" pitchFamily="34" charset="-120"/>
              </a:rPr>
              <a:t>學年</a:t>
            </a:r>
            <a:r>
              <a:rPr lang="zh-TW" altLang="en-US" sz="3600" b="1" dirty="0">
                <a:solidFill>
                  <a:prstClr val="white"/>
                </a:solidFill>
                <a:latin typeface="微軟正黑體" panose="020B0604030504040204" pitchFamily="34" charset="-120"/>
                <a:ea typeface="微軟正黑體" panose="020B0604030504040204" pitchFamily="34" charset="-120"/>
              </a:rPr>
              <a:t>度適性入學資料管理平臺架構</a:t>
            </a:r>
          </a:p>
        </p:txBody>
      </p:sp>
      <p:sp>
        <p:nvSpPr>
          <p:cNvPr id="31" name="圓角矩形 30"/>
          <p:cNvSpPr/>
          <p:nvPr/>
        </p:nvSpPr>
        <p:spPr bwMode="auto">
          <a:xfrm>
            <a:off x="3100424" y="1700809"/>
            <a:ext cx="4671344" cy="3252382"/>
          </a:xfrm>
          <a:prstGeom prst="roundRect">
            <a:avLst/>
          </a:prstGeom>
          <a:noFill/>
          <a:ln w="57150" cap="flat" cmpd="sng" algn="ctr">
            <a:solidFill>
              <a:schemeClr val="bg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18" name="Oval 16"/>
          <p:cNvSpPr>
            <a:spLocks noChangeArrowheads="1"/>
          </p:cNvSpPr>
          <p:nvPr/>
        </p:nvSpPr>
        <p:spPr bwMode="auto">
          <a:xfrm>
            <a:off x="1102138" y="4818362"/>
            <a:ext cx="1531937" cy="1117600"/>
          </a:xfrm>
          <a:prstGeom prst="ellipse">
            <a:avLst/>
          </a:prstGeom>
          <a:noFill/>
          <a:ln>
            <a:noFill/>
          </a:ln>
          <a:effectLst/>
          <a:extLst>
            <a:ext uri="{909E8E84-426E-40DD-AFC4-6F175D3DCCD1}">
              <a14:hiddenFill xmlns:a14="http://schemas.microsoft.com/office/drawing/2010/main">
                <a:gradFill rotWithShape="0">
                  <a:gsLst>
                    <a:gs pos="0">
                      <a:srgbClr val="FF6600"/>
                    </a:gs>
                    <a:gs pos="100000">
                      <a:srgbClr val="FF6600">
                        <a:gamma/>
                        <a:shade val="36078"/>
                        <a:invGamma/>
                      </a:srgbClr>
                    </a:gs>
                  </a:gsLst>
                  <a:path path="rect">
                    <a:fillToRect r="100000" b="100000"/>
                  </a:path>
                </a:gra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none" anchor="ctr"/>
          <a:lstStyle/>
          <a:p>
            <a:pPr algn="ctr"/>
            <a:endParaRPr lang="zh-TW" altLang="en-US" sz="1600" b="1" i="1">
              <a:solidFill>
                <a:prstClr val="white"/>
              </a:solidFill>
              <a:latin typeface="Arial" charset="0"/>
              <a:ea typeface="HY각헤드라인M" pitchFamily="18" charset="-127"/>
            </a:endParaRPr>
          </a:p>
        </p:txBody>
      </p:sp>
      <p:sp>
        <p:nvSpPr>
          <p:cNvPr id="30" name="Text Box 32"/>
          <p:cNvSpPr txBox="1">
            <a:spLocks noChangeArrowheads="1"/>
          </p:cNvSpPr>
          <p:nvPr/>
        </p:nvSpPr>
        <p:spPr bwMode="auto">
          <a:xfrm>
            <a:off x="3195937" y="1796623"/>
            <a:ext cx="3248271" cy="830997"/>
          </a:xfrm>
          <a:prstGeom prst="rect">
            <a:avLst/>
          </a:prstGeom>
          <a:noFill/>
          <a:ln>
            <a:noFill/>
          </a:ln>
          <a:effectLst>
            <a:outerShdw dist="38100" dir="5400000" algn="ctr" rotWithShape="0">
              <a:srgbClr val="000000"/>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十二年國民基本教育</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algn="ctr" eaLnBrk="0" hangingPunct="0">
              <a:defRPr/>
            </a:pPr>
            <a:r>
              <a:rPr lang="zh-TW" altLang="en-US" sz="2400" b="1" dirty="0" smtClean="0">
                <a:solidFill>
                  <a:prstClr val="white"/>
                </a:solidFill>
                <a:latin typeface="微軟正黑體" panose="020B0604030504040204" pitchFamily="34" charset="-120"/>
                <a:ea typeface="微軟正黑體" panose="020B0604030504040204" pitchFamily="34" charset="-120"/>
              </a:rPr>
              <a:t>學生適性入學資料平台</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34" name="Oval 40"/>
          <p:cNvSpPr>
            <a:spLocks noChangeArrowheads="1"/>
          </p:cNvSpPr>
          <p:nvPr/>
        </p:nvSpPr>
        <p:spPr bwMode="auto">
          <a:xfrm>
            <a:off x="4208360" y="3507441"/>
            <a:ext cx="2379864" cy="2376372"/>
          </a:xfrm>
          <a:prstGeom prst="ellipse">
            <a:avLst/>
          </a:prstGeom>
          <a:gradFill rotWithShape="1">
            <a:gsLst>
              <a:gs pos="0">
                <a:srgbClr val="B31B51"/>
              </a:gs>
              <a:gs pos="100000">
                <a:srgbClr val="B31B51">
                  <a:gamma/>
                  <a:shade val="46275"/>
                  <a:invGamma/>
                </a:srgbClr>
              </a:gs>
            </a:gsLst>
            <a:path path="rect">
              <a:fillToRect r="100000" b="100000"/>
            </a:path>
          </a:gradFill>
          <a:ln w="19050">
            <a:noFill/>
            <a:round/>
            <a:headEnd/>
            <a:tailEnd/>
          </a:ln>
          <a:effectLst>
            <a:glow rad="266700">
              <a:schemeClr val="bg1">
                <a:alpha val="70000"/>
              </a:schemeClr>
            </a:glow>
            <a:outerShdw blurRad="406400" dist="35921" dir="2700000" algn="ctr" rotWithShape="0">
              <a:schemeClr val="tx1"/>
            </a:outerShdw>
            <a:softEdge rad="0"/>
          </a:effectLst>
          <a:extLst/>
        </p:spPr>
        <p:txBody>
          <a:bodyPr wrap="none" anchor="ctr"/>
          <a:lstStyle/>
          <a:p>
            <a:pPr algn="ctr" eaLnBrk="0" hangingPunct="0"/>
            <a:r>
              <a:rPr lang="zh-TW" altLang="en-US" sz="2400" dirty="0">
                <a:ln w="12700">
                  <a:solidFill>
                    <a:prstClr val="white"/>
                  </a:solidFill>
                  <a:prstDash val="solid"/>
                </a:ln>
                <a:solidFill>
                  <a:srgbClr val="FFFF00"/>
                </a:solidFill>
                <a:effectLst>
                  <a:outerShdw blurRad="41275" dist="20320" dir="1800000" algn="tl" rotWithShape="0">
                    <a:srgbClr val="000000">
                      <a:alpha val="40000"/>
                    </a:srgbClr>
                  </a:outerShdw>
                </a:effectLst>
                <a:latin typeface="微軟正黑體" pitchFamily="34" charset="-120"/>
                <a:ea typeface="微軟正黑體" pitchFamily="34" charset="-120"/>
              </a:rPr>
              <a:t>志願選填試探</a:t>
            </a:r>
            <a:endParaRPr lang="en-US" altLang="zh-TW" sz="2400" dirty="0">
              <a:ln w="12700">
                <a:solidFill>
                  <a:prstClr val="white"/>
                </a:solidFill>
                <a:prstDash val="solid"/>
              </a:ln>
              <a:solidFill>
                <a:srgbClr val="FFFF00"/>
              </a:solidFill>
              <a:effectLst>
                <a:outerShdw blurRad="41275" dist="20320" dir="1800000" algn="tl" rotWithShape="0">
                  <a:srgbClr val="000000">
                    <a:alpha val="40000"/>
                  </a:srgbClr>
                </a:outerShdw>
              </a:effectLst>
              <a:latin typeface="微軟正黑體" pitchFamily="34" charset="-120"/>
              <a:ea typeface="微軟正黑體" pitchFamily="34" charset="-120"/>
            </a:endParaRPr>
          </a:p>
          <a:p>
            <a:pPr algn="ctr" eaLnBrk="0" hangingPunct="0"/>
            <a:r>
              <a:rPr lang="zh-TW" altLang="en-US" sz="2400" dirty="0">
                <a:ln w="12700">
                  <a:solidFill>
                    <a:prstClr val="white"/>
                  </a:solidFill>
                  <a:prstDash val="solid"/>
                </a:ln>
                <a:solidFill>
                  <a:srgbClr val="FFFF00"/>
                </a:solidFill>
                <a:effectLst>
                  <a:outerShdw blurRad="41275" dist="20320" dir="1800000" algn="tl" rotWithShape="0">
                    <a:srgbClr val="000000">
                      <a:alpha val="40000"/>
                    </a:srgbClr>
                  </a:outerShdw>
                </a:effectLst>
                <a:latin typeface="微軟正黑體" pitchFamily="34" charset="-120"/>
                <a:ea typeface="微軟正黑體" pitchFamily="34" charset="-120"/>
              </a:rPr>
              <a:t>與輔導系統</a:t>
            </a:r>
          </a:p>
        </p:txBody>
      </p:sp>
      <p:sp>
        <p:nvSpPr>
          <p:cNvPr id="35" name="Oval 41"/>
          <p:cNvSpPr>
            <a:spLocks noChangeArrowheads="1"/>
          </p:cNvSpPr>
          <p:nvPr/>
        </p:nvSpPr>
        <p:spPr bwMode="auto">
          <a:xfrm>
            <a:off x="4271183" y="3544932"/>
            <a:ext cx="2274740" cy="2271608"/>
          </a:xfrm>
          <a:prstGeom prst="ellipse">
            <a:avLst/>
          </a:prstGeom>
          <a:noFill/>
          <a:ln w="38100">
            <a:solidFill>
              <a:schemeClr val="bg1"/>
            </a:solidFill>
            <a:round/>
            <a:headEnd/>
            <a:tailEnd/>
          </a:ln>
          <a:effectLst>
            <a:outerShdw dist="35921"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zh-TW" altLang="en-US">
              <a:solidFill>
                <a:prstClr val="black"/>
              </a:solidFill>
            </a:endParaRPr>
          </a:p>
        </p:txBody>
      </p:sp>
      <p:cxnSp>
        <p:nvCxnSpPr>
          <p:cNvPr id="5" name="肘形接點 4"/>
          <p:cNvCxnSpPr>
            <a:endCxn id="35" idx="0"/>
          </p:cNvCxnSpPr>
          <p:nvPr/>
        </p:nvCxnSpPr>
        <p:spPr bwMode="auto">
          <a:xfrm rot="10800000" flipV="1">
            <a:off x="5408554" y="3065390"/>
            <a:ext cx="1217045" cy="479542"/>
          </a:xfrm>
          <a:prstGeom prst="bentConnector2">
            <a:avLst/>
          </a:prstGeom>
          <a:solidFill>
            <a:schemeClr val="accent1"/>
          </a:solidFill>
          <a:ln w="57150" cap="flat" cmpd="sng" algn="ctr">
            <a:solidFill>
              <a:schemeClr val="bg1">
                <a:lumMod val="95000"/>
              </a:schemeClr>
            </a:solidFill>
            <a:prstDash val="solid"/>
            <a:round/>
            <a:headEnd type="none" w="med" len="med"/>
            <a:tailEnd type="arrow"/>
          </a:ln>
          <a:effectLst>
            <a:prstShdw prst="shdw17" dist="17961" dir="2700000">
              <a:schemeClr val="tx1">
                <a:gamma/>
                <a:shade val="60000"/>
                <a:invGamma/>
              </a:schemeClr>
            </a:prstShdw>
          </a:effectLst>
        </p:spPr>
      </p:cxnSp>
      <p:cxnSp>
        <p:nvCxnSpPr>
          <p:cNvPr id="46" name="肘形接點 45"/>
          <p:cNvCxnSpPr/>
          <p:nvPr/>
        </p:nvCxnSpPr>
        <p:spPr bwMode="auto">
          <a:xfrm rot="16200000" flipH="1">
            <a:off x="2933231" y="2654329"/>
            <a:ext cx="253763" cy="2735747"/>
          </a:xfrm>
          <a:prstGeom prst="bentConnector2">
            <a:avLst/>
          </a:prstGeom>
          <a:solidFill>
            <a:schemeClr val="accent1"/>
          </a:solidFill>
          <a:ln w="57150" cap="flat" cmpd="sng" algn="ctr">
            <a:solidFill>
              <a:schemeClr val="bg1">
                <a:lumMod val="95000"/>
              </a:schemeClr>
            </a:solidFill>
            <a:prstDash val="solid"/>
            <a:round/>
            <a:headEnd type="none" w="med" len="med"/>
            <a:tailEnd type="arrow"/>
          </a:ln>
          <a:effectLst>
            <a:prstShdw prst="shdw17" dist="17961" dir="2700000">
              <a:schemeClr val="tx1">
                <a:gamma/>
                <a:shade val="60000"/>
                <a:invGamma/>
              </a:schemeClr>
            </a:prstShdw>
          </a:effectLst>
        </p:spPr>
      </p:cxnSp>
      <p:pic>
        <p:nvPicPr>
          <p:cNvPr id="12" name="圖片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306" y="4437112"/>
            <a:ext cx="2273779" cy="2183484"/>
          </a:xfrm>
          <a:prstGeom prst="rect">
            <a:avLst/>
          </a:prstGeom>
        </p:spPr>
      </p:pic>
      <p:sp>
        <p:nvSpPr>
          <p:cNvPr id="14" name="圓角矩形 13"/>
          <p:cNvSpPr/>
          <p:nvPr/>
        </p:nvSpPr>
        <p:spPr bwMode="auto">
          <a:xfrm>
            <a:off x="2591780" y="6164939"/>
            <a:ext cx="1980220" cy="40011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13" name="矩形 12"/>
          <p:cNvSpPr/>
          <p:nvPr/>
        </p:nvSpPr>
        <p:spPr>
          <a:xfrm>
            <a:off x="2339752" y="6164939"/>
            <a:ext cx="2490944" cy="400110"/>
          </a:xfrm>
          <a:prstGeom prst="rect">
            <a:avLst/>
          </a:prstGeom>
          <a:ln>
            <a:noFill/>
          </a:ln>
        </p:spPr>
        <p:txBody>
          <a:bodyPr wrap="square">
            <a:spAutoFit/>
          </a:bodyPr>
          <a:lstStyle/>
          <a:p>
            <a:pPr algn="ctr" eaLnBrk="0" hangingPunct="0"/>
            <a:r>
              <a:rPr lang="zh-TW" altLang="en-US" sz="2000" dirty="0">
                <a:ln w="18415" cmpd="sng">
                  <a:noFill/>
                  <a:prstDash val="solid"/>
                </a:ln>
                <a:solidFill>
                  <a:srgbClr val="C00000"/>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親</a:t>
            </a:r>
            <a:r>
              <a:rPr lang="zh-TW" altLang="en-US" sz="2000" dirty="0" smtClean="0">
                <a:ln w="18415" cmpd="sng">
                  <a:noFill/>
                  <a:prstDash val="solid"/>
                </a:ln>
                <a:solidFill>
                  <a:srgbClr val="C00000"/>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、師、生討論</a:t>
            </a:r>
            <a:endParaRPr lang="zh-TW" altLang="en-US" sz="2000" dirty="0">
              <a:ln w="18415" cmpd="sng">
                <a:noFill/>
                <a:prstDash val="solid"/>
              </a:ln>
              <a:solidFill>
                <a:srgbClr val="C00000"/>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cxnSp>
        <p:nvCxnSpPr>
          <p:cNvPr id="47" name="肘形接點 46"/>
          <p:cNvCxnSpPr>
            <a:stCxn id="14" idx="3"/>
            <a:endCxn id="35" idx="4"/>
          </p:cNvCxnSpPr>
          <p:nvPr/>
        </p:nvCxnSpPr>
        <p:spPr bwMode="auto">
          <a:xfrm flipV="1">
            <a:off x="4572000" y="5816540"/>
            <a:ext cx="836553" cy="548454"/>
          </a:xfrm>
          <a:prstGeom prst="bentConnector2">
            <a:avLst/>
          </a:prstGeom>
          <a:solidFill>
            <a:schemeClr val="accent1"/>
          </a:solidFill>
          <a:ln w="57150" cap="flat" cmpd="sng" algn="ctr">
            <a:solidFill>
              <a:schemeClr val="bg1">
                <a:lumMod val="95000"/>
              </a:schemeClr>
            </a:solidFill>
            <a:prstDash val="solid"/>
            <a:round/>
            <a:headEnd type="none" w="med" len="med"/>
            <a:tailEnd type="arrow"/>
          </a:ln>
          <a:effectLst>
            <a:prstShdw prst="shdw17" dist="17961" dir="2700000">
              <a:schemeClr val="tx1">
                <a:gamma/>
                <a:shade val="60000"/>
                <a:invGamma/>
              </a:schemeClr>
            </a:prstShdw>
          </a:effectLst>
        </p:spPr>
      </p:cxnSp>
      <p:cxnSp>
        <p:nvCxnSpPr>
          <p:cNvPr id="48" name="肘形接點 47"/>
          <p:cNvCxnSpPr>
            <a:stCxn id="35" idx="2"/>
          </p:cNvCxnSpPr>
          <p:nvPr/>
        </p:nvCxnSpPr>
        <p:spPr bwMode="auto">
          <a:xfrm rot="10800000" flipV="1">
            <a:off x="2771803" y="4680735"/>
            <a:ext cx="1499381" cy="980513"/>
          </a:xfrm>
          <a:prstGeom prst="bentConnector3">
            <a:avLst>
              <a:gd name="adj1" fmla="val 50000"/>
            </a:avLst>
          </a:prstGeom>
          <a:solidFill>
            <a:schemeClr val="accent1"/>
          </a:solidFill>
          <a:ln w="57150" cap="flat" cmpd="sng" algn="ctr">
            <a:solidFill>
              <a:schemeClr val="bg1">
                <a:lumMod val="95000"/>
              </a:schemeClr>
            </a:solidFill>
            <a:prstDash val="solid"/>
            <a:round/>
            <a:headEnd type="none" w="med" len="med"/>
            <a:tailEnd type="arrow"/>
          </a:ln>
          <a:effectLst>
            <a:prstShdw prst="shdw17" dist="17961" dir="2700000">
              <a:schemeClr val="tx1">
                <a:gamma/>
                <a:shade val="60000"/>
                <a:invGamma/>
              </a:schemeClr>
            </a:prstShdw>
          </a:effectLst>
        </p:spPr>
      </p:cxnSp>
      <p:sp>
        <p:nvSpPr>
          <p:cNvPr id="54" name="圓角矩形 53"/>
          <p:cNvSpPr/>
          <p:nvPr/>
        </p:nvSpPr>
        <p:spPr bwMode="auto">
          <a:xfrm>
            <a:off x="6660232" y="5229200"/>
            <a:ext cx="1872208" cy="1135794"/>
          </a:xfrm>
          <a:prstGeom prst="roundRect">
            <a:avLst/>
          </a:prstGeom>
          <a:solidFill>
            <a:srgbClr val="0066FF"/>
          </a:solidFill>
          <a:ln>
            <a:solidFill>
              <a:schemeClr val="bg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1" lang="zh-TW" altLang="en-US" sz="2000" b="1" dirty="0" smtClean="0">
                <a:solidFill>
                  <a:prstClr val="white"/>
                </a:solidFill>
                <a:latin typeface="微軟正黑體" panose="020B0604030504040204" pitchFamily="34" charset="-120"/>
                <a:ea typeface="微軟正黑體" panose="020B0604030504040204" pitchFamily="34" charset="-120"/>
              </a:rPr>
              <a:t>高中職五專</a:t>
            </a:r>
            <a:endParaRPr kumimoji="1" lang="en-US" altLang="zh-TW" sz="2000" b="1" dirty="0" smtClean="0">
              <a:solidFill>
                <a:prstClr val="white"/>
              </a:solidFill>
              <a:latin typeface="微軟正黑體" panose="020B0604030504040204" pitchFamily="34" charset="-120"/>
              <a:ea typeface="微軟正黑體" panose="020B0604030504040204" pitchFamily="34" charset="-120"/>
            </a:endParaRPr>
          </a:p>
          <a:p>
            <a:pPr algn="ctr" fontAlgn="base">
              <a:spcBef>
                <a:spcPct val="0"/>
              </a:spcBef>
              <a:spcAft>
                <a:spcPct val="0"/>
              </a:spcAft>
            </a:pPr>
            <a:r>
              <a:rPr kumimoji="1" lang="zh-TW" altLang="en-US" sz="2000" b="1" dirty="0" smtClean="0">
                <a:solidFill>
                  <a:prstClr val="white"/>
                </a:solidFill>
                <a:latin typeface="微軟正黑體" panose="020B0604030504040204" pitchFamily="34" charset="-120"/>
                <a:ea typeface="微軟正黑體" panose="020B0604030504040204" pitchFamily="34" charset="-120"/>
              </a:rPr>
              <a:t>群科與學校</a:t>
            </a:r>
            <a:endParaRPr kumimoji="1" lang="en-US" altLang="zh-TW" sz="2000" b="1" dirty="0" smtClean="0">
              <a:solidFill>
                <a:prstClr val="white"/>
              </a:solidFill>
              <a:latin typeface="微軟正黑體" panose="020B0604030504040204" pitchFamily="34" charset="-120"/>
              <a:ea typeface="微軟正黑體" panose="020B0604030504040204" pitchFamily="34" charset="-120"/>
            </a:endParaRPr>
          </a:p>
          <a:p>
            <a:pPr algn="ctr" fontAlgn="base">
              <a:spcBef>
                <a:spcPct val="0"/>
              </a:spcBef>
              <a:spcAft>
                <a:spcPct val="0"/>
              </a:spcAft>
            </a:pPr>
            <a:r>
              <a:rPr kumimoji="1" lang="zh-TW" altLang="en-US" sz="2000" b="1" dirty="0" smtClean="0">
                <a:solidFill>
                  <a:prstClr val="white"/>
                </a:solidFill>
                <a:latin typeface="微軟正黑體" panose="020B0604030504040204" pitchFamily="34" charset="-120"/>
                <a:ea typeface="微軟正黑體" panose="020B0604030504040204" pitchFamily="34" charset="-120"/>
              </a:rPr>
              <a:t>課程資訊</a:t>
            </a:r>
          </a:p>
        </p:txBody>
      </p:sp>
      <p:sp>
        <p:nvSpPr>
          <p:cNvPr id="55" name="Freeform 824"/>
          <p:cNvSpPr>
            <a:spLocks/>
          </p:cNvSpPr>
          <p:nvPr/>
        </p:nvSpPr>
        <p:spPr bwMode="auto">
          <a:xfrm rot="10800000" flipH="1" flipV="1">
            <a:off x="5796135" y="5157192"/>
            <a:ext cx="1046685" cy="971569"/>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sp>
        <p:nvSpPr>
          <p:cNvPr id="56" name="矩形 55"/>
          <p:cNvSpPr/>
          <p:nvPr/>
        </p:nvSpPr>
        <p:spPr>
          <a:xfrm>
            <a:off x="5887371" y="5589240"/>
            <a:ext cx="844869" cy="338554"/>
          </a:xfrm>
          <a:prstGeom prst="rect">
            <a:avLst/>
          </a:prstGeom>
          <a:ln>
            <a:noFill/>
          </a:ln>
        </p:spPr>
        <p:txBody>
          <a:bodyPr wrap="square">
            <a:spAutoFit/>
          </a:bodyPr>
          <a:lstStyle/>
          <a:p>
            <a:pPr algn="ctr" eaLnBrk="0" hangingPunct="0"/>
            <a:r>
              <a:rPr lang="zh-TW" altLang="en-US" sz="16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連結</a:t>
            </a:r>
            <a:endParaRPr lang="zh-TW" altLang="en-US" sz="1600" b="1" dirty="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58" name="矩形 57"/>
          <p:cNvSpPr/>
          <p:nvPr/>
        </p:nvSpPr>
        <p:spPr>
          <a:xfrm>
            <a:off x="2823062" y="5713511"/>
            <a:ext cx="1460906" cy="307777"/>
          </a:xfrm>
          <a:prstGeom prst="rect">
            <a:avLst/>
          </a:prstGeom>
          <a:ln>
            <a:noFill/>
          </a:ln>
        </p:spPr>
        <p:txBody>
          <a:bodyPr wrap="square">
            <a:spAutoFit/>
          </a:bodyPr>
          <a:lstStyle/>
          <a:p>
            <a:pPr algn="ctr" eaLnBrk="0" hangingPunct="0"/>
            <a:r>
              <a:rPr lang="zh-TW" altLang="en-US"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輸出輔導資訊</a:t>
            </a:r>
            <a:endParaRPr lang="zh-TW" altLang="en-US" sz="1400" b="1" dirty="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59" name="矩形 58"/>
          <p:cNvSpPr/>
          <p:nvPr/>
        </p:nvSpPr>
        <p:spPr>
          <a:xfrm>
            <a:off x="4695270" y="6411160"/>
            <a:ext cx="1460906" cy="307777"/>
          </a:xfrm>
          <a:prstGeom prst="rect">
            <a:avLst/>
          </a:prstGeom>
          <a:ln>
            <a:noFill/>
          </a:ln>
        </p:spPr>
        <p:txBody>
          <a:bodyPr wrap="square">
            <a:spAutoFit/>
          </a:bodyPr>
          <a:lstStyle/>
          <a:p>
            <a:pPr algn="ctr" eaLnBrk="0" hangingPunct="0"/>
            <a:r>
              <a:rPr lang="zh-TW" altLang="en-US"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選填志願</a:t>
            </a:r>
            <a:endParaRPr lang="zh-TW" altLang="en-US" sz="1400" b="1" dirty="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61" name="矩形 60"/>
          <p:cNvSpPr/>
          <p:nvPr/>
        </p:nvSpPr>
        <p:spPr>
          <a:xfrm>
            <a:off x="4211960" y="2708920"/>
            <a:ext cx="1460906" cy="523220"/>
          </a:xfrm>
          <a:prstGeom prst="rect">
            <a:avLst/>
          </a:prstGeom>
          <a:ln>
            <a:noFill/>
          </a:ln>
        </p:spPr>
        <p:txBody>
          <a:bodyPr wrap="square">
            <a:spAutoFit/>
          </a:bodyPr>
          <a:lstStyle/>
          <a:p>
            <a:pPr algn="ctr" eaLnBrk="0" hangingPunct="0"/>
            <a:r>
              <a:rPr lang="zh-TW" altLang="en-US"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轉出免試入學</a:t>
            </a:r>
            <a:endParaRPr lang="en-US" altLang="zh-TW"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algn="ctr" eaLnBrk="0" hangingPunct="0"/>
            <a:r>
              <a:rPr lang="zh-TW" altLang="en-US" sz="1400" b="1" dirty="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招生名額</a:t>
            </a:r>
          </a:p>
        </p:txBody>
      </p:sp>
      <p:sp>
        <p:nvSpPr>
          <p:cNvPr id="24" name="Oval 40"/>
          <p:cNvSpPr>
            <a:spLocks noChangeArrowheads="1"/>
          </p:cNvSpPr>
          <p:nvPr/>
        </p:nvSpPr>
        <p:spPr bwMode="auto">
          <a:xfrm>
            <a:off x="6568787" y="1900486"/>
            <a:ext cx="2107669" cy="2104578"/>
          </a:xfrm>
          <a:prstGeom prst="ellipse">
            <a:avLst/>
          </a:prstGeom>
          <a:gradFill flip="none" rotWithShape="1">
            <a:gsLst>
              <a:gs pos="0">
                <a:srgbClr val="990033">
                  <a:shade val="30000"/>
                  <a:satMod val="115000"/>
                </a:srgbClr>
              </a:gs>
              <a:gs pos="50000">
                <a:srgbClr val="990033">
                  <a:shade val="67500"/>
                  <a:satMod val="115000"/>
                </a:srgbClr>
              </a:gs>
              <a:gs pos="100000">
                <a:srgbClr val="990033">
                  <a:shade val="100000"/>
                  <a:satMod val="115000"/>
                </a:srgbClr>
              </a:gs>
            </a:gsLst>
            <a:lin ang="16200000" scaled="1"/>
            <a:tileRect/>
          </a:gradFill>
          <a:ln>
            <a:noFill/>
          </a:ln>
          <a:effectLst/>
          <a:extLst/>
        </p:spPr>
        <p:txBody>
          <a:bodyPr wrap="none" anchor="ctr"/>
          <a:lstStyle/>
          <a:p>
            <a:pPr algn="ctr" eaLnBrk="0" hangingPunct="0"/>
            <a:r>
              <a:rPr lang="zh-TW" altLang="en-US" sz="1600" dirty="0" smtClean="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itchFamily="34" charset="-120"/>
                <a:ea typeface="微軟正黑體" pitchFamily="34" charset="-120"/>
              </a:rPr>
              <a:t>各入學管道</a:t>
            </a:r>
            <a:endParaRPr lang="en-US" altLang="zh-TW" sz="1600" dirty="0" smtClean="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itchFamily="34" charset="-120"/>
              <a:ea typeface="微軟正黑體" pitchFamily="34" charset="-120"/>
            </a:endParaRPr>
          </a:p>
          <a:p>
            <a:pPr algn="ctr" eaLnBrk="0" hangingPunct="0"/>
            <a:r>
              <a:rPr lang="zh-TW" altLang="en-US" sz="1600" dirty="0" smtClean="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itchFamily="34" charset="-120"/>
                <a:ea typeface="微軟正黑體" pitchFamily="34" charset="-120"/>
              </a:rPr>
              <a:t>招生名額管理系統</a:t>
            </a:r>
            <a:endParaRPr lang="zh-TW" altLang="en-US" sz="1600" dirty="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itchFamily="34" charset="-120"/>
              <a:ea typeface="微軟正黑體" pitchFamily="34" charset="-120"/>
            </a:endParaRPr>
          </a:p>
        </p:txBody>
      </p:sp>
      <p:sp>
        <p:nvSpPr>
          <p:cNvPr id="25" name="Oval 41"/>
          <p:cNvSpPr>
            <a:spLocks noChangeArrowheads="1"/>
          </p:cNvSpPr>
          <p:nvPr/>
        </p:nvSpPr>
        <p:spPr bwMode="auto">
          <a:xfrm>
            <a:off x="6625598" y="1954873"/>
            <a:ext cx="2014570" cy="2011795"/>
          </a:xfrm>
          <a:prstGeom prst="ellipse">
            <a:avLst/>
          </a:prstGeom>
          <a:noFill/>
          <a:ln w="38100">
            <a:solidFill>
              <a:schemeClr val="bg1"/>
            </a:solidFill>
            <a:round/>
            <a:headEnd/>
            <a:tailEnd/>
          </a:ln>
          <a:effectLst>
            <a:outerShdw dist="35921"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zh-TW" altLang="en-US">
              <a:solidFill>
                <a:prstClr val="black"/>
              </a:solidFill>
            </a:endParaRPr>
          </a:p>
        </p:txBody>
      </p:sp>
      <p:sp>
        <p:nvSpPr>
          <p:cNvPr id="68" name="圓角矩形 67"/>
          <p:cNvSpPr/>
          <p:nvPr/>
        </p:nvSpPr>
        <p:spPr bwMode="auto">
          <a:xfrm>
            <a:off x="548541" y="2352451"/>
            <a:ext cx="2218770" cy="860525"/>
          </a:xfrm>
          <a:prstGeom prst="roundRect">
            <a:avLst/>
          </a:prstGeom>
          <a:solidFill>
            <a:srgbClr val="0066FF"/>
          </a:solidFill>
          <a:ln>
            <a:solidFill>
              <a:schemeClr val="bg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r>
              <a:rPr lang="zh-TW" altLang="en-US" sz="2000" dirty="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anose="020B0604030504040204" pitchFamily="34" charset="-120"/>
                <a:ea typeface="微軟正黑體" panose="020B0604030504040204" pitchFamily="34" charset="-120"/>
              </a:rPr>
              <a:t>國中教育會考</a:t>
            </a:r>
            <a:endParaRPr lang="en-US" altLang="zh-TW" sz="2000" dirty="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anose="020B0604030504040204" pitchFamily="34" charset="-120"/>
              <a:ea typeface="微軟正黑體" panose="020B0604030504040204" pitchFamily="34" charset="-120"/>
            </a:endParaRPr>
          </a:p>
          <a:p>
            <a:pPr algn="ctr" eaLnBrk="0" hangingPunct="0"/>
            <a:r>
              <a:rPr lang="zh-TW" altLang="en-US" sz="2000" dirty="0">
                <a:ln w="12700">
                  <a:solidFill>
                    <a:prstClr val="white"/>
                  </a:solidFill>
                  <a:prstDash val="solid"/>
                </a:ln>
                <a:solidFill>
                  <a:srgbClr val="EEECE1">
                    <a:tint val="85000"/>
                    <a:satMod val="155000"/>
                  </a:srgbClr>
                </a:solidFill>
                <a:effectLst>
                  <a:outerShdw blurRad="41275" dist="20320" dir="1800000" algn="tl" rotWithShape="0">
                    <a:srgbClr val="000000">
                      <a:alpha val="40000"/>
                    </a:srgbClr>
                  </a:outerShdw>
                </a:effectLst>
                <a:latin typeface="微軟正黑體" panose="020B0604030504040204" pitchFamily="34" charset="-120"/>
                <a:ea typeface="微軟正黑體" panose="020B0604030504040204" pitchFamily="34" charset="-120"/>
              </a:rPr>
              <a:t>報名系統</a:t>
            </a:r>
          </a:p>
          <a:p>
            <a:pPr fontAlgn="base">
              <a:spcBef>
                <a:spcPct val="0"/>
              </a:spcBef>
              <a:spcAft>
                <a:spcPct val="0"/>
              </a:spcAft>
            </a:pPr>
            <a:endParaRPr kumimoji="1" lang="zh-TW" altLang="en-US" sz="3200" dirty="0" smtClean="0">
              <a:solidFill>
                <a:prstClr val="black"/>
              </a:solidFill>
            </a:endParaRPr>
          </a:p>
        </p:txBody>
      </p:sp>
      <p:sp>
        <p:nvSpPr>
          <p:cNvPr id="57" name="矩形 56"/>
          <p:cNvSpPr/>
          <p:nvPr/>
        </p:nvSpPr>
        <p:spPr>
          <a:xfrm>
            <a:off x="961786" y="3265820"/>
            <a:ext cx="1460906" cy="523220"/>
          </a:xfrm>
          <a:prstGeom prst="rect">
            <a:avLst/>
          </a:prstGeom>
          <a:ln>
            <a:noFill/>
          </a:ln>
        </p:spPr>
        <p:txBody>
          <a:bodyPr wrap="square">
            <a:spAutoFit/>
          </a:bodyPr>
          <a:lstStyle/>
          <a:p>
            <a:pPr algn="ctr" eaLnBrk="0" hangingPunct="0"/>
            <a:r>
              <a:rPr lang="zh-TW" altLang="en-US"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轉出超額比序</a:t>
            </a:r>
            <a:endParaRPr lang="en-US" altLang="zh-TW"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a:p>
            <a:pPr algn="ctr" eaLnBrk="0" hangingPunct="0"/>
            <a:r>
              <a:rPr lang="zh-TW" altLang="en-US" sz="1400" b="1" dirty="0" smtClean="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項目積分</a:t>
            </a:r>
            <a:endParaRPr lang="zh-TW" altLang="en-US" sz="1400" b="1" dirty="0">
              <a:ln w="18415" cmpd="sng">
                <a:noFill/>
                <a:prstDash val="solid"/>
              </a:ln>
              <a:solidFill>
                <a:prstClr val="white"/>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89253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投影片編號版面配置區 5"/>
          <p:cNvSpPr>
            <a:spLocks noGrp="1"/>
          </p:cNvSpPr>
          <p:nvPr>
            <p:ph type="sldNum" sz="quarter" idx="12"/>
          </p:nvPr>
        </p:nvSpPr>
        <p:spPr bwMode="auto">
          <a:xfrm>
            <a:off x="6057900" y="6592888"/>
            <a:ext cx="1600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fld id="{D475A8D5-6CE2-42D7-B4A1-A29EE130E32D}" type="slidenum">
              <a:rPr lang="zh-TW" altLang="en-US" sz="1400" b="1">
                <a:solidFill>
                  <a:srgbClr val="000000"/>
                </a:solidFill>
                <a:latin typeface="Arial" pitchFamily="34" charset="0"/>
                <a:ea typeface="新細明體" pitchFamily="18" charset="-120"/>
              </a:rPr>
              <a:pPr>
                <a:spcBef>
                  <a:spcPct val="0"/>
                </a:spcBef>
                <a:buFontTx/>
                <a:buNone/>
              </a:pPr>
              <a:t>110</a:t>
            </a:fld>
            <a:endParaRPr lang="zh-TW" altLang="en-US" sz="1200" b="1">
              <a:solidFill>
                <a:srgbClr val="000000"/>
              </a:solidFill>
              <a:latin typeface="Arial" pitchFamily="34" charset="0"/>
              <a:ea typeface="新細明體" pitchFamily="18" charset="-120"/>
            </a:endParaRPr>
          </a:p>
        </p:txBody>
      </p:sp>
      <p:sp>
        <p:nvSpPr>
          <p:cNvPr id="2" name="標題 1"/>
          <p:cNvSpPr>
            <a:spLocks noGrp="1"/>
          </p:cNvSpPr>
          <p:nvPr>
            <p:ph type="title"/>
          </p:nvPr>
        </p:nvSpPr>
        <p:spPr>
          <a:xfrm>
            <a:off x="1601788" y="476250"/>
            <a:ext cx="5829300" cy="720725"/>
          </a:xfrm>
        </p:spPr>
        <p:txBody>
          <a:bodyPr rtlCol="0">
            <a:normAutofit/>
          </a:bodyPr>
          <a:lstStyle/>
          <a:p>
            <a:pPr algn="ctr" eaLnBrk="1" fontAlgn="auto" hangingPunct="1">
              <a:spcAft>
                <a:spcPts val="0"/>
              </a:spcAft>
              <a:defRPr/>
            </a:pPr>
            <a:r>
              <a:rPr lang="zh-TW" altLang="en-US" dirty="0">
                <a:solidFill>
                  <a:srgbClr val="003399"/>
                </a:solidFill>
                <a:latin typeface="標楷體" pitchFamily="65" charset="-120"/>
                <a:ea typeface="標楷體" pitchFamily="65" charset="-120"/>
              </a:rPr>
              <a:t>附</a:t>
            </a:r>
            <a:r>
              <a:rPr lang="zh-TW" altLang="en-US" dirty="0" smtClean="0">
                <a:solidFill>
                  <a:srgbClr val="003399"/>
                </a:solidFill>
                <a:latin typeface="標楷體" pitchFamily="65" charset="-120"/>
                <a:ea typeface="標楷體" pitchFamily="65" charset="-120"/>
              </a:rPr>
              <a:t>、宣導結果評估</a:t>
            </a:r>
            <a:endParaRPr lang="zh-TW" altLang="en-US" dirty="0">
              <a:solidFill>
                <a:srgbClr val="003399"/>
              </a:solidFill>
              <a:latin typeface="標楷體" pitchFamily="65" charset="-120"/>
              <a:ea typeface="標楷體" pitchFamily="65" charset="-120"/>
            </a:endParaRPr>
          </a:p>
        </p:txBody>
      </p:sp>
      <p:pic>
        <p:nvPicPr>
          <p:cNvPr id="370692" name="圖片 7"/>
          <p:cNvPicPr>
            <a:picLocks noChangeAspect="1"/>
          </p:cNvPicPr>
          <p:nvPr/>
        </p:nvPicPr>
        <p:blipFill>
          <a:blip r:embed="rId2" cstate="print">
            <a:extLst>
              <a:ext uri="{28A0092B-C50C-407E-A947-70E740481C1C}">
                <a14:useLocalDpi xmlns:a14="http://schemas.microsoft.com/office/drawing/2010/main" val="0"/>
              </a:ext>
            </a:extLst>
          </a:blip>
          <a:srcRect r="10141"/>
          <a:stretch>
            <a:fillRect/>
          </a:stretch>
        </p:blipFill>
        <p:spPr bwMode="auto">
          <a:xfrm>
            <a:off x="944563" y="1784350"/>
            <a:ext cx="7888287"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9550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投影片編號版面配置區 5"/>
          <p:cNvSpPr>
            <a:spLocks noGrp="1"/>
          </p:cNvSpPr>
          <p:nvPr>
            <p:ph type="sldNum" sz="quarter" idx="12"/>
          </p:nvPr>
        </p:nvSpPr>
        <p:spPr bwMode="auto">
          <a:xfrm>
            <a:off x="6057900" y="6592888"/>
            <a:ext cx="1600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fld id="{C2929168-4A62-4516-B184-FE94CCDA5F6D}" type="slidenum">
              <a:rPr lang="zh-TW" altLang="en-US" sz="1400" b="1">
                <a:solidFill>
                  <a:srgbClr val="000000"/>
                </a:solidFill>
                <a:latin typeface="Arial" pitchFamily="34" charset="0"/>
                <a:ea typeface="新細明體" pitchFamily="18" charset="-120"/>
              </a:rPr>
              <a:pPr>
                <a:spcBef>
                  <a:spcPct val="0"/>
                </a:spcBef>
                <a:buFontTx/>
                <a:buNone/>
              </a:pPr>
              <a:t>111</a:t>
            </a:fld>
            <a:endParaRPr lang="zh-TW" altLang="en-US" sz="1200" b="1" dirty="0">
              <a:solidFill>
                <a:srgbClr val="000000"/>
              </a:solidFill>
              <a:latin typeface="Arial" pitchFamily="34" charset="0"/>
              <a:ea typeface="新細明體" pitchFamily="18" charset="-120"/>
            </a:endParaRPr>
          </a:p>
        </p:txBody>
      </p:sp>
      <p:sp>
        <p:nvSpPr>
          <p:cNvPr id="2" name="標題 1"/>
          <p:cNvSpPr>
            <a:spLocks noGrp="1"/>
          </p:cNvSpPr>
          <p:nvPr>
            <p:ph type="title"/>
          </p:nvPr>
        </p:nvSpPr>
        <p:spPr>
          <a:xfrm>
            <a:off x="1601788" y="476250"/>
            <a:ext cx="5829300" cy="720725"/>
          </a:xfrm>
        </p:spPr>
        <p:txBody>
          <a:bodyPr rtlCol="0">
            <a:normAutofit/>
          </a:bodyPr>
          <a:lstStyle/>
          <a:p>
            <a:pPr algn="ctr" eaLnBrk="1" fontAlgn="auto" hangingPunct="1">
              <a:spcAft>
                <a:spcPts val="0"/>
              </a:spcAft>
              <a:defRPr/>
            </a:pPr>
            <a:r>
              <a:rPr lang="zh-TW" altLang="en-US" dirty="0">
                <a:solidFill>
                  <a:srgbClr val="003399"/>
                </a:solidFill>
                <a:latin typeface="標楷體" pitchFamily="65" charset="-120"/>
                <a:ea typeface="標楷體" pitchFamily="65" charset="-120"/>
              </a:rPr>
              <a:t>附</a:t>
            </a:r>
            <a:r>
              <a:rPr lang="zh-TW" altLang="en-US" dirty="0" smtClean="0">
                <a:solidFill>
                  <a:srgbClr val="003399"/>
                </a:solidFill>
                <a:latin typeface="標楷體" pitchFamily="65" charset="-120"/>
                <a:ea typeface="標楷體" pitchFamily="65" charset="-120"/>
              </a:rPr>
              <a:t>、宣導結果評估</a:t>
            </a:r>
            <a:endParaRPr lang="zh-TW" altLang="en-US" dirty="0">
              <a:solidFill>
                <a:srgbClr val="003399"/>
              </a:solidFill>
              <a:latin typeface="標楷體" pitchFamily="65" charset="-120"/>
              <a:ea typeface="標楷體" pitchFamily="65" charset="-120"/>
            </a:endParaRPr>
          </a:p>
        </p:txBody>
      </p:sp>
      <p:pic>
        <p:nvPicPr>
          <p:cNvPr id="371716" name="圖片 2"/>
          <p:cNvPicPr>
            <a:picLocks noChangeAspect="1"/>
          </p:cNvPicPr>
          <p:nvPr/>
        </p:nvPicPr>
        <p:blipFill>
          <a:blip r:embed="rId2" cstate="print">
            <a:extLst>
              <a:ext uri="{28A0092B-C50C-407E-A947-70E740481C1C}">
                <a14:useLocalDpi xmlns:a14="http://schemas.microsoft.com/office/drawing/2010/main" val="0"/>
              </a:ext>
            </a:extLst>
          </a:blip>
          <a:srcRect r="7678"/>
          <a:stretch>
            <a:fillRect/>
          </a:stretch>
        </p:blipFill>
        <p:spPr bwMode="auto">
          <a:xfrm>
            <a:off x="1096963" y="1652588"/>
            <a:ext cx="742632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60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8434" name="標題 1"/>
          <p:cNvSpPr>
            <a:spLocks noGrp="1"/>
          </p:cNvSpPr>
          <p:nvPr>
            <p:ph type="title"/>
          </p:nvPr>
        </p:nvSpPr>
        <p:spPr>
          <a:xfrm>
            <a:off x="1872296" y="620768"/>
            <a:ext cx="5364000" cy="648000"/>
          </a:xfrm>
        </p:spPr>
        <p:txBody>
          <a:bodyPr>
            <a:normAutofit/>
          </a:bodyPr>
          <a:lstStyle/>
          <a:p>
            <a:pPr>
              <a:spcBef>
                <a:spcPct val="20000"/>
              </a:spcBef>
            </a:pPr>
            <a:r>
              <a:rPr kumimoji="1" lang="zh-TW" altLang="en-US" sz="3600" b="1" kern="1200" dirty="0" smtClean="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志願</a:t>
            </a:r>
            <a:r>
              <a:rPr kumimoji="1" lang="zh-TW" altLang="en-US" sz="3600" b="1" kern="1200"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選填試探與輔導系統</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1363254"/>
            <a:ext cx="8424936" cy="52340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文字方塊 12"/>
          <p:cNvSpPr txBox="1"/>
          <p:nvPr/>
        </p:nvSpPr>
        <p:spPr>
          <a:xfrm>
            <a:off x="827784" y="4118883"/>
            <a:ext cx="1800000" cy="180000"/>
          </a:xfrm>
          <a:prstGeom prst="rect">
            <a:avLst/>
          </a:prstGeom>
          <a:solidFill>
            <a:srgbClr val="FF9933"/>
          </a:solidFill>
        </p:spPr>
        <p:txBody>
          <a:bodyPr wrap="square" rtlCol="0">
            <a:spAutoFit/>
          </a:bodyPr>
          <a:lstStyle/>
          <a:p>
            <a:pPr>
              <a:lnSpc>
                <a:spcPts val="1200"/>
              </a:lnSpc>
            </a:pPr>
            <a:r>
              <a:rPr lang="zh-TW" altLang="en-US" sz="1400" b="1" dirty="0" smtClean="0">
                <a:solidFill>
                  <a:srgbClr val="4F81BD">
                    <a:lumMod val="50000"/>
                  </a:srgbClr>
                </a:solidFill>
                <a:latin typeface="標楷體" panose="03000509000000000000" pitchFamily="65" charset="-120"/>
                <a:ea typeface="標楷體" panose="03000509000000000000" pitchFamily="65" charset="-120"/>
              </a:rPr>
              <a:t>生涯領航儀表</a:t>
            </a:r>
            <a:r>
              <a:rPr lang="zh-TW" altLang="en-US" sz="1400" b="1" dirty="0">
                <a:solidFill>
                  <a:srgbClr val="4F81BD">
                    <a:lumMod val="50000"/>
                  </a:srgbClr>
                </a:solidFill>
                <a:latin typeface="標楷體" panose="03000509000000000000" pitchFamily="65" charset="-120"/>
                <a:ea typeface="標楷體" panose="03000509000000000000" pitchFamily="65" charset="-120"/>
              </a:rPr>
              <a:t>板</a:t>
            </a:r>
          </a:p>
        </p:txBody>
      </p:sp>
    </p:spTree>
    <p:extLst>
      <p:ext uri="{BB962C8B-B14F-4D97-AF65-F5344CB8AC3E}">
        <p14:creationId xmlns:p14="http://schemas.microsoft.com/office/powerpoint/2010/main" val="317294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692696"/>
            <a:ext cx="9144000"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6" name="內容版面配置區 2"/>
          <p:cNvSpPr>
            <a:spLocks noGrp="1"/>
          </p:cNvSpPr>
          <p:nvPr>
            <p:ph idx="1"/>
          </p:nvPr>
        </p:nvSpPr>
        <p:spPr>
          <a:xfrm>
            <a:off x="789508" y="1021159"/>
            <a:ext cx="7454900" cy="1255713"/>
          </a:xfrm>
        </p:spPr>
        <p:txBody>
          <a:bodyPr>
            <a:normAutofit/>
          </a:bodyPr>
          <a:lstStyle/>
          <a:p>
            <a:pPr marL="0" indent="0" algn="ctr">
              <a:lnSpc>
                <a:spcPct val="110000"/>
              </a:lnSpc>
              <a:spcBef>
                <a:spcPts val="600"/>
              </a:spcBef>
              <a:buFontTx/>
              <a:buNone/>
              <a:defRPr/>
            </a:pPr>
            <a:r>
              <a:rPr lang="zh-TW" altLang="en-US" sz="4400" b="1" dirty="0" smtClean="0">
                <a:solidFill>
                  <a:srgbClr val="FFFF99"/>
                </a:solidFill>
                <a:latin typeface="Adobe 繁黑體 Std B" pitchFamily="34" charset="-120"/>
                <a:ea typeface="Adobe 繁黑體 Std B" pitchFamily="34" charset="-120"/>
              </a:rPr>
              <a:t>參、</a:t>
            </a:r>
            <a:r>
              <a:rPr lang="zh-TW" altLang="en-US" sz="4400" b="1" dirty="0">
                <a:solidFill>
                  <a:srgbClr val="FFFF99"/>
                </a:solidFill>
                <a:latin typeface="Adobe 繁黑體 Std B" pitchFamily="34" charset="-120"/>
                <a:ea typeface="Adobe 繁黑體 Std B" pitchFamily="34" charset="-120"/>
              </a:rPr>
              <a:t>適性輔導服務體系</a:t>
            </a:r>
            <a:endParaRPr lang="zh-TW" altLang="en-US" sz="44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7" name="直線接點 6"/>
          <p:cNvCxnSpPr/>
          <p:nvPr/>
        </p:nvCxnSpPr>
        <p:spPr>
          <a:xfrm>
            <a:off x="0" y="191683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0" y="83671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909968" y="44624"/>
            <a:ext cx="2287806" cy="400110"/>
          </a:xfrm>
          <a:prstGeom prst="rect">
            <a:avLst/>
          </a:prstGeom>
        </p:spPr>
        <p:txBody>
          <a:bodyPr wrap="non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適性輔導服務體系</a:t>
            </a:r>
          </a:p>
        </p:txBody>
      </p:sp>
      <p:sp>
        <p:nvSpPr>
          <p:cNvPr id="17" name="圓角矩形 16"/>
          <p:cNvSpPr/>
          <p:nvPr/>
        </p:nvSpPr>
        <p:spPr>
          <a:xfrm>
            <a:off x="323528" y="2204864"/>
            <a:ext cx="8496944" cy="433132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8" name="AutoShape 817"/>
          <p:cNvSpPr>
            <a:spLocks noChangeArrowheads="1"/>
          </p:cNvSpPr>
          <p:nvPr/>
        </p:nvSpPr>
        <p:spPr bwMode="auto">
          <a:xfrm>
            <a:off x="638175" y="5226769"/>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19" name="AutoShape 818"/>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0" name="AutoShape 819"/>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1" name="AutoShape 805"/>
          <p:cNvSpPr>
            <a:spLocks noChangeArrowheads="1"/>
          </p:cNvSpPr>
          <p:nvPr/>
        </p:nvSpPr>
        <p:spPr bwMode="auto">
          <a:xfrm>
            <a:off x="1703387" y="522835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2" name="AutoShape 806"/>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3" name="AutoShape 807"/>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4" name="AutoShape 814"/>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25" name="AutoShape 815"/>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26" name="Rectangle 808"/>
          <p:cNvSpPr>
            <a:spLocks noChangeArrowheads="1"/>
          </p:cNvSpPr>
          <p:nvPr/>
        </p:nvSpPr>
        <p:spPr bwMode="auto">
          <a:xfrm>
            <a:off x="2148116" y="5975175"/>
            <a:ext cx="1415772" cy="4616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27" name="WordArt 821"/>
          <p:cNvSpPr>
            <a:spLocks noChangeArrowheads="1" noChangeShapeType="1" noTextEdit="1"/>
          </p:cNvSpPr>
          <p:nvPr/>
        </p:nvSpPr>
        <p:spPr bwMode="auto">
          <a:xfrm>
            <a:off x="906462" y="60205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smtClean="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28" name="WordArt 822"/>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smtClean="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29" name="WordArt 823"/>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smtClean="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30" name="Freeform 824"/>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1" name="Rectangle 808"/>
          <p:cNvSpPr>
            <a:spLocks noChangeArrowheads="1"/>
          </p:cNvSpPr>
          <p:nvPr/>
        </p:nvSpPr>
        <p:spPr bwMode="auto">
          <a:xfrm>
            <a:off x="3084220" y="4653136"/>
            <a:ext cx="1415772" cy="4616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smtClean="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2" name="Rectangle 808"/>
          <p:cNvSpPr>
            <a:spLocks noChangeArrowheads="1"/>
          </p:cNvSpPr>
          <p:nvPr/>
        </p:nvSpPr>
        <p:spPr bwMode="auto">
          <a:xfrm>
            <a:off x="3995936" y="3284984"/>
            <a:ext cx="2282364" cy="646331"/>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pPr>
                <a:defRPr/>
              </a:pPr>
              <a:t>13</a:t>
            </a:fld>
            <a:endParaRPr lang="zh-TW" altLang="en-US" dirty="0">
              <a:solidFill>
                <a:prstClr val="black">
                  <a:tint val="7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4" name="Rectangle 808"/>
          <p:cNvSpPr>
            <a:spLocks noChangeArrowheads="1"/>
          </p:cNvSpPr>
          <p:nvPr/>
        </p:nvSpPr>
        <p:spPr bwMode="auto">
          <a:xfrm>
            <a:off x="4648651" y="5969867"/>
            <a:ext cx="1723549" cy="4616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5" name="Rectangle 808"/>
          <p:cNvSpPr>
            <a:spLocks noChangeArrowheads="1"/>
          </p:cNvSpPr>
          <p:nvPr/>
        </p:nvSpPr>
        <p:spPr bwMode="auto">
          <a:xfrm>
            <a:off x="5080699" y="5271591"/>
            <a:ext cx="1723549" cy="4616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6" name="Rectangle 808"/>
          <p:cNvSpPr>
            <a:spLocks noChangeArrowheads="1"/>
          </p:cNvSpPr>
          <p:nvPr/>
        </p:nvSpPr>
        <p:spPr bwMode="auto">
          <a:xfrm>
            <a:off x="5840268" y="4653136"/>
            <a:ext cx="1107996" cy="4616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7" name="Freeform 824"/>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sp>
        <p:nvSpPr>
          <p:cNvPr id="38" name="橢圓形圖說文字 37"/>
          <p:cNvSpPr/>
          <p:nvPr/>
        </p:nvSpPr>
        <p:spPr bwMode="auto">
          <a:xfrm rot="801420">
            <a:off x="6893914" y="5230245"/>
            <a:ext cx="1979612" cy="1008062"/>
          </a:xfrm>
          <a:prstGeom prst="wedgeEllipseCallout">
            <a:avLst>
              <a:gd name="adj1" fmla="val -57325"/>
              <a:gd name="adj2" fmla="val -56814"/>
            </a:avLst>
          </a:prstGeom>
          <a:solidFill>
            <a:schemeClr val="tx2">
              <a:lumMod val="40000"/>
              <a:lumOff val="6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nSpc>
                <a:spcPts val="5000"/>
              </a:lnSpc>
              <a:defRPr/>
            </a:pPr>
            <a:r>
              <a:rPr lang="en-US" altLang="zh-TW" sz="4800" b="1" dirty="0">
                <a:solidFill>
                  <a:srgbClr val="FF0000"/>
                </a:solidFill>
              </a:rPr>
              <a:t>Now</a:t>
            </a:r>
          </a:p>
        </p:txBody>
      </p:sp>
    </p:spTree>
    <p:extLst>
      <p:ext uri="{BB962C8B-B14F-4D97-AF65-F5344CB8AC3E}">
        <p14:creationId xmlns:p14="http://schemas.microsoft.com/office/powerpoint/2010/main" val="2222932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6"/>
          <p:cNvSpPr>
            <a:spLocks noChangeArrowheads="1"/>
          </p:cNvSpPr>
          <p:nvPr/>
        </p:nvSpPr>
        <p:spPr bwMode="auto">
          <a:xfrm>
            <a:off x="16939" y="476672"/>
            <a:ext cx="9072000" cy="720000"/>
          </a:xfrm>
          <a:prstGeom prst="rect">
            <a:avLst/>
          </a:prstGeom>
          <a:solidFill>
            <a:srgbClr val="800080"/>
          </a:solidFill>
          <a:ln w="25400" algn="ctr">
            <a:noFill/>
            <a:round/>
            <a:headEnd/>
            <a:tailEnd/>
          </a:ln>
        </p:spPr>
        <p:txBody>
          <a:bodyPr anchor="ctr"/>
          <a:lstStyle/>
          <a:p>
            <a:pPr marL="165100" indent="-165100" algn="ctr"/>
            <a:r>
              <a:rPr lang="zh-TW" altLang="en-US" sz="3600" b="1" dirty="0">
                <a:solidFill>
                  <a:prstClr val="white"/>
                </a:solidFill>
                <a:latin typeface="華康華綜體 Std W5"/>
                <a:ea typeface="華康華綜體 Std W5"/>
                <a:cs typeface="華康華綜體 Std W5"/>
              </a:rPr>
              <a:t>適性輔導在臺北</a:t>
            </a:r>
            <a:r>
              <a:rPr lang="en-US" altLang="zh-TW" sz="3200" b="1" dirty="0">
                <a:solidFill>
                  <a:prstClr val="white"/>
                </a:solidFill>
                <a:latin typeface="華康華綜體 Std W5"/>
                <a:ea typeface="華康華綜體 Std W5"/>
                <a:cs typeface="華康華綜體 Std W5"/>
              </a:rPr>
              <a:t>--</a:t>
            </a:r>
            <a:r>
              <a:rPr lang="zh-TW" altLang="en-US" sz="3200" b="1" dirty="0">
                <a:solidFill>
                  <a:prstClr val="white"/>
                </a:solidFill>
                <a:latin typeface="華康華綜體 Std W5"/>
                <a:ea typeface="華康華綜體 Std W5"/>
                <a:cs typeface="華康華綜體 Std W5"/>
              </a:rPr>
              <a:t>生涯領航儀表</a:t>
            </a:r>
            <a:r>
              <a:rPr lang="zh-TW" altLang="en-US" sz="3200" b="1" dirty="0" smtClean="0">
                <a:solidFill>
                  <a:prstClr val="white"/>
                </a:solidFill>
                <a:latin typeface="華康華綜體 Std W5"/>
                <a:ea typeface="華康華綜體 Std W5"/>
                <a:cs typeface="華康華綜體 Std W5"/>
              </a:rPr>
              <a:t>板</a:t>
            </a:r>
            <a:endParaRPr lang="zh-TW" altLang="en-US" sz="3200" b="1" dirty="0">
              <a:solidFill>
                <a:prstClr val="white"/>
              </a:solidFill>
              <a:latin typeface="華康華綜體 Std W5"/>
              <a:ea typeface="華康華綜體 Std W5"/>
              <a:cs typeface="華康華綜體 Std W5"/>
            </a:endParaRPr>
          </a:p>
        </p:txBody>
      </p:sp>
      <p:pic>
        <p:nvPicPr>
          <p:cNvPr id="7" name="圖片 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160" r="5790"/>
          <a:stretch/>
        </p:blipFill>
        <p:spPr bwMode="auto">
          <a:xfrm>
            <a:off x="160138" y="1497529"/>
            <a:ext cx="5954233" cy="4019703"/>
          </a:xfrm>
          <a:prstGeom prst="rect">
            <a:avLst/>
          </a:prstGeom>
          <a:noFill/>
          <a:ln w="57150">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srcRect/>
          <a:stretch>
            <a:fillRect/>
          </a:stretch>
        </p:blipFill>
        <p:spPr bwMode="auto">
          <a:xfrm>
            <a:off x="3707134" y="2925465"/>
            <a:ext cx="5113338" cy="3671887"/>
          </a:xfrm>
          <a:prstGeom prst="rect">
            <a:avLst/>
          </a:prstGeom>
          <a:noFill/>
          <a:ln w="57150">
            <a:solidFill>
              <a:srgbClr val="FF0000"/>
            </a:solidFill>
            <a:miter lim="800000"/>
            <a:headEnd/>
            <a:tailEnd/>
          </a:ln>
        </p:spPr>
      </p:pic>
    </p:spTree>
    <p:extLst>
      <p:ext uri="{BB962C8B-B14F-4D97-AF65-F5344CB8AC3E}">
        <p14:creationId xmlns:p14="http://schemas.microsoft.com/office/powerpoint/2010/main" val="1431502927"/>
      </p:ext>
    </p:extLst>
  </p:cSld>
  <p:clrMapOvr>
    <a:masterClrMapping/>
  </p:clrMapOvr>
  <p:transition advTm="9844"/>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0034" y="6072206"/>
            <a:ext cx="8208912" cy="523220"/>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n-US" altLang="zh-TW" sz="2800" dirty="0">
                <a:solidFill>
                  <a:prstClr val="white"/>
                </a:solidFill>
                <a:latin typeface="Adobe 黑体 Std R" pitchFamily="34" charset="-128"/>
                <a:ea typeface="Adobe 黑体 Std R" pitchFamily="34" charset="-128"/>
              </a:rPr>
              <a:t>9</a:t>
            </a:r>
            <a:r>
              <a:rPr lang="zh-TW" altLang="en-US" sz="2800" dirty="0">
                <a:solidFill>
                  <a:prstClr val="white"/>
                </a:solidFill>
                <a:latin typeface="Adobe 黑体 Std R" pitchFamily="34" charset="-128"/>
                <a:ea typeface="Adobe 黑体 Std R" pitchFamily="34" charset="-128"/>
              </a:rPr>
              <a:t>年級時，將學生學習歷程統整成更完整可用的資訊</a:t>
            </a:r>
          </a:p>
        </p:txBody>
      </p:sp>
      <p:grpSp>
        <p:nvGrpSpPr>
          <p:cNvPr id="2" name="群組 1"/>
          <p:cNvGrpSpPr/>
          <p:nvPr/>
        </p:nvGrpSpPr>
        <p:grpSpPr>
          <a:xfrm>
            <a:off x="506690" y="1340769"/>
            <a:ext cx="8097758" cy="4552032"/>
            <a:chOff x="611188" y="1484313"/>
            <a:chExt cx="7848600" cy="4408487"/>
          </a:xfrm>
        </p:grpSpPr>
        <p:pic>
          <p:nvPicPr>
            <p:cNvPr id="16179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725" y="1484313"/>
              <a:ext cx="7667625" cy="11430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180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188" y="2708275"/>
              <a:ext cx="7848600" cy="318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矩形 6"/>
          <p:cNvSpPr>
            <a:spLocks noChangeArrowheads="1"/>
          </p:cNvSpPr>
          <p:nvPr/>
        </p:nvSpPr>
        <p:spPr bwMode="auto">
          <a:xfrm>
            <a:off x="16939" y="476672"/>
            <a:ext cx="9072000" cy="720000"/>
          </a:xfrm>
          <a:prstGeom prst="rect">
            <a:avLst/>
          </a:prstGeom>
          <a:solidFill>
            <a:srgbClr val="800080"/>
          </a:solidFill>
          <a:ln w="25400" algn="ctr">
            <a:noFill/>
            <a:round/>
            <a:headEnd/>
            <a:tailEnd/>
          </a:ln>
        </p:spPr>
        <p:txBody>
          <a:bodyPr anchor="ctr"/>
          <a:lstStyle/>
          <a:p>
            <a:pPr marL="165100" indent="-165100" algn="ctr"/>
            <a:r>
              <a:rPr lang="zh-TW" altLang="en-US" sz="3200" b="1" dirty="0">
                <a:solidFill>
                  <a:prstClr val="white"/>
                </a:solidFill>
                <a:latin typeface="微軟正黑體" pitchFamily="34" charset="-120"/>
              </a:rPr>
              <a:t>學生端</a:t>
            </a:r>
            <a:r>
              <a:rPr lang="en-US" altLang="zh-TW" sz="3200" b="1" dirty="0">
                <a:solidFill>
                  <a:prstClr val="white"/>
                </a:solidFill>
                <a:latin typeface="微軟正黑體" pitchFamily="34" charset="-120"/>
              </a:rPr>
              <a:t>-</a:t>
            </a:r>
            <a:r>
              <a:rPr lang="zh-TW" altLang="en-US" sz="3200" b="1" dirty="0" smtClean="0">
                <a:solidFill>
                  <a:prstClr val="white"/>
                </a:solidFill>
                <a:latin typeface="微軟正黑體" pitchFamily="34" charset="-120"/>
              </a:rPr>
              <a:t>生涯</a:t>
            </a:r>
            <a:r>
              <a:rPr lang="zh-TW" altLang="en-US" sz="3200" b="1" dirty="0">
                <a:solidFill>
                  <a:prstClr val="white"/>
                </a:solidFill>
                <a:latin typeface="微軟正黑體" pitchFamily="34" charset="-120"/>
              </a:rPr>
              <a:t>統整面面觀</a:t>
            </a:r>
            <a:r>
              <a:rPr lang="en-US" altLang="zh-TW" sz="3200" b="1" dirty="0">
                <a:solidFill>
                  <a:prstClr val="white"/>
                </a:solidFill>
                <a:latin typeface="微軟正黑體" pitchFamily="34" charset="-120"/>
              </a:rPr>
              <a:t>(104.3)</a:t>
            </a:r>
            <a:endParaRPr lang="zh-TW" altLang="zh-TW" sz="3200" b="1" dirty="0">
              <a:solidFill>
                <a:prstClr val="white"/>
              </a:solidFill>
              <a:latin typeface="微軟正黑體" pitchFamily="34" charset="-120"/>
            </a:endParaRPr>
          </a:p>
        </p:txBody>
      </p:sp>
    </p:spTree>
    <p:extLst>
      <p:ext uri="{BB962C8B-B14F-4D97-AF65-F5344CB8AC3E}">
        <p14:creationId xmlns:p14="http://schemas.microsoft.com/office/powerpoint/2010/main" val="3108411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1"/>
          <p:cNvSpPr>
            <a:spLocks noGrp="1"/>
          </p:cNvSpPr>
          <p:nvPr>
            <p:ph sz="quarter" idx="4294967295"/>
          </p:nvPr>
        </p:nvSpPr>
        <p:spPr>
          <a:xfrm>
            <a:off x="714375" y="1500188"/>
            <a:ext cx="7772400" cy="4572000"/>
          </a:xfrm>
        </p:spPr>
        <p:txBody>
          <a:bodyPr/>
          <a:lstStyle/>
          <a:p>
            <a:endParaRPr lang="zh-TW" altLang="en-US" smtClean="0"/>
          </a:p>
        </p:txBody>
      </p:sp>
      <p:sp>
        <p:nvSpPr>
          <p:cNvPr id="8" name="矩形 7"/>
          <p:cNvSpPr/>
          <p:nvPr/>
        </p:nvSpPr>
        <p:spPr>
          <a:xfrm>
            <a:off x="467544" y="5805264"/>
            <a:ext cx="8208912" cy="954107"/>
          </a:xfrm>
          <a:prstGeom prst="rect">
            <a:avLst/>
          </a:prstGeom>
          <a:ln/>
        </p:spPr>
        <p:style>
          <a:lnRef idx="0">
            <a:schemeClr val="accent6"/>
          </a:lnRef>
          <a:fillRef idx="3">
            <a:schemeClr val="accent6"/>
          </a:fillRef>
          <a:effectRef idx="3">
            <a:schemeClr val="accent6"/>
          </a:effectRef>
          <a:fontRef idx="minor">
            <a:schemeClr val="lt1"/>
          </a:fontRef>
        </p:style>
        <p:txBody>
          <a:bodyPr anchor="ctr">
            <a:spAutoFit/>
          </a:bodyPr>
          <a:lstStyle/>
          <a:p>
            <a:pPr algn="ctr">
              <a:defRPr/>
            </a:pPr>
            <a:r>
              <a:rPr lang="zh-TW" altLang="en-US" sz="2800" dirty="0">
                <a:solidFill>
                  <a:prstClr val="white"/>
                </a:solidFill>
                <a:latin typeface="Adobe 黑体 Std R" pitchFamily="34" charset="-128"/>
                <a:ea typeface="Adobe 黑体 Std R" pitchFamily="34" charset="-128"/>
              </a:rPr>
              <a:t>依據電腦的輔助，家長、老師指導</a:t>
            </a:r>
            <a:endParaRPr lang="en-US" altLang="zh-TW" sz="2800" dirty="0">
              <a:solidFill>
                <a:prstClr val="white"/>
              </a:solidFill>
              <a:latin typeface="Adobe 黑体 Std R" pitchFamily="34" charset="-128"/>
              <a:ea typeface="Adobe 黑体 Std R" pitchFamily="34" charset="-128"/>
            </a:endParaRPr>
          </a:p>
          <a:p>
            <a:pPr algn="ctr">
              <a:defRPr/>
            </a:pPr>
            <a:r>
              <a:rPr lang="zh-TW" altLang="en-US" sz="2800" dirty="0">
                <a:solidFill>
                  <a:prstClr val="white"/>
                </a:solidFill>
                <a:latin typeface="Adobe 黑体 Std R" pitchFamily="34" charset="-128"/>
                <a:ea typeface="Adobe 黑体 Std R" pitchFamily="34" charset="-128"/>
              </a:rPr>
              <a:t>做出適合自己的生涯規劃</a:t>
            </a:r>
          </a:p>
        </p:txBody>
      </p:sp>
      <p:pic>
        <p:nvPicPr>
          <p:cNvPr id="16282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1196752"/>
            <a:ext cx="8043863" cy="43926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6"/>
          <p:cNvSpPr>
            <a:spLocks noChangeArrowheads="1"/>
          </p:cNvSpPr>
          <p:nvPr/>
        </p:nvSpPr>
        <p:spPr bwMode="auto">
          <a:xfrm>
            <a:off x="36512" y="332655"/>
            <a:ext cx="9072000" cy="720000"/>
          </a:xfrm>
          <a:prstGeom prst="rect">
            <a:avLst/>
          </a:prstGeom>
          <a:solidFill>
            <a:srgbClr val="800080"/>
          </a:solidFill>
          <a:ln w="25400" algn="ctr">
            <a:noFill/>
            <a:round/>
            <a:headEnd/>
            <a:tailEnd/>
          </a:ln>
        </p:spPr>
        <p:txBody>
          <a:bodyPr anchor="ctr"/>
          <a:lstStyle/>
          <a:p>
            <a:pPr marL="165100" indent="-165100" algn="ctr"/>
            <a:r>
              <a:rPr lang="zh-TW" altLang="en-US" sz="3200" b="1" dirty="0">
                <a:solidFill>
                  <a:prstClr val="white"/>
                </a:solidFill>
                <a:latin typeface="微軟正黑體" pitchFamily="34" charset="-120"/>
              </a:rPr>
              <a:t>學生端</a:t>
            </a:r>
            <a:r>
              <a:rPr lang="en-US" altLang="zh-TW" sz="3200" b="1" dirty="0">
                <a:solidFill>
                  <a:prstClr val="white"/>
                </a:solidFill>
                <a:latin typeface="微軟正黑體" pitchFamily="34" charset="-120"/>
              </a:rPr>
              <a:t>-</a:t>
            </a:r>
            <a:r>
              <a:rPr lang="zh-TW" altLang="en-US" sz="3200" b="1" dirty="0">
                <a:solidFill>
                  <a:prstClr val="white"/>
                </a:solidFill>
                <a:latin typeface="微軟正黑體" pitchFamily="34" charset="-120"/>
              </a:rPr>
              <a:t>生涯發展統整與規劃 </a:t>
            </a:r>
            <a:r>
              <a:rPr lang="en-US" altLang="zh-TW" sz="2800" b="1" dirty="0">
                <a:solidFill>
                  <a:prstClr val="white"/>
                </a:solidFill>
                <a:latin typeface="微軟正黑體" pitchFamily="34" charset="-120"/>
              </a:rPr>
              <a:t>(104.5)</a:t>
            </a:r>
            <a:endParaRPr lang="zh-TW" altLang="zh-TW" sz="32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13841065"/>
      </p:ext>
    </p:extLst>
  </p:cSld>
  <p:clrMapOvr>
    <a:masterClrMapping/>
  </p:clrMapOvr>
  <p:transition spd="slow" advTm="6556"/>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圓角矩形 7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nvGrpSpPr>
          <p:cNvPr id="2" name="群組 13"/>
          <p:cNvGrpSpPr/>
          <p:nvPr/>
        </p:nvGrpSpPr>
        <p:grpSpPr>
          <a:xfrm>
            <a:off x="467544" y="1124744"/>
            <a:ext cx="8208912" cy="5472608"/>
            <a:chOff x="468313" y="1460500"/>
            <a:chExt cx="8223250" cy="5186363"/>
          </a:xfrm>
        </p:grpSpPr>
        <p:grpSp>
          <p:nvGrpSpPr>
            <p:cNvPr id="3" name="群組 49"/>
            <p:cNvGrpSpPr>
              <a:grpSpLocks/>
            </p:cNvGrpSpPr>
            <p:nvPr/>
          </p:nvGrpSpPr>
          <p:grpSpPr bwMode="auto">
            <a:xfrm>
              <a:off x="468313" y="1460500"/>
              <a:ext cx="8223250" cy="5186363"/>
              <a:chOff x="33757" y="487870"/>
              <a:chExt cx="9002739" cy="5920028"/>
            </a:xfrm>
          </p:grpSpPr>
          <p:pic>
            <p:nvPicPr>
              <p:cNvPr id="20" name="Picture 2" descr="04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4612" y="3953801"/>
                <a:ext cx="3763592" cy="188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bwMode="auto">
              <a:xfrm>
                <a:off x="35494" y="5904143"/>
                <a:ext cx="4464872" cy="503755"/>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000" dirty="0">
                    <a:solidFill>
                      <a:prstClr val="black"/>
                    </a:solidFill>
                    <a:latin typeface="標楷體" pitchFamily="65" charset="-120"/>
                    <a:ea typeface="標楷體" pitchFamily="65" charset="-120"/>
                  </a:rPr>
                  <a:t>進高中</a:t>
                </a:r>
              </a:p>
            </p:txBody>
          </p:sp>
          <p:sp>
            <p:nvSpPr>
              <p:cNvPr id="22" name="矩形 21"/>
              <p:cNvSpPr/>
              <p:nvPr/>
            </p:nvSpPr>
            <p:spPr bwMode="auto">
              <a:xfrm>
                <a:off x="4500367" y="5904143"/>
                <a:ext cx="4536129" cy="503755"/>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000" dirty="0">
                    <a:solidFill>
                      <a:prstClr val="black"/>
                    </a:solidFill>
                    <a:latin typeface="標楷體" pitchFamily="65" charset="-120"/>
                    <a:ea typeface="標楷體" pitchFamily="65" charset="-120"/>
                  </a:rPr>
                  <a:t>選技職</a:t>
                </a:r>
              </a:p>
            </p:txBody>
          </p:sp>
          <p:sp>
            <p:nvSpPr>
              <p:cNvPr id="23" name="向上箭號 2"/>
              <p:cNvSpPr/>
              <p:nvPr/>
            </p:nvSpPr>
            <p:spPr bwMode="auto">
              <a:xfrm>
                <a:off x="3363728" y="1484508"/>
                <a:ext cx="2271540" cy="4392454"/>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endParaRPr lang="en-US" altLang="zh-TW" sz="1200" dirty="0">
                  <a:solidFill>
                    <a:prstClr val="black"/>
                  </a:solidFill>
                  <a:latin typeface="標楷體" pitchFamily="65" charset="-120"/>
                  <a:ea typeface="標楷體" pitchFamily="65" charset="-120"/>
                </a:endParaRPr>
              </a:p>
              <a:p>
                <a:pPr algn="ctr">
                  <a:defRPr/>
                </a:pPr>
                <a:endParaRPr lang="en-US" altLang="zh-TW" sz="1200" dirty="0">
                  <a:solidFill>
                    <a:prstClr val="black"/>
                  </a:solidFill>
                  <a:latin typeface="標楷體" pitchFamily="65" charset="-120"/>
                  <a:ea typeface="標楷體" pitchFamily="65" charset="-120"/>
                </a:endParaRPr>
              </a:p>
              <a:p>
                <a:pPr algn="ctr">
                  <a:defRPr/>
                </a:pPr>
                <a:endParaRPr lang="en-US" altLang="zh-TW" sz="1200" dirty="0">
                  <a:solidFill>
                    <a:prstClr val="black"/>
                  </a:solidFill>
                  <a:latin typeface="標楷體" pitchFamily="65" charset="-120"/>
                  <a:ea typeface="標楷體" pitchFamily="65" charset="-120"/>
                </a:endParaRPr>
              </a:p>
              <a:p>
                <a:pPr algn="ctr">
                  <a:defRPr/>
                </a:pPr>
                <a:endParaRPr lang="en-US" altLang="zh-TW" sz="1200" dirty="0">
                  <a:solidFill>
                    <a:prstClr val="black"/>
                  </a:solidFill>
                  <a:latin typeface="標楷體" pitchFamily="65" charset="-120"/>
                  <a:ea typeface="標楷體" pitchFamily="65" charset="-120"/>
                </a:endParaRPr>
              </a:p>
              <a:p>
                <a:pPr algn="ctr">
                  <a:defRPr/>
                </a:pPr>
                <a:r>
                  <a:rPr lang="zh-TW" altLang="en-US" sz="1200" dirty="0">
                    <a:solidFill>
                      <a:prstClr val="black"/>
                    </a:solidFill>
                    <a:latin typeface="標楷體" pitchFamily="65" charset="-120"/>
                    <a:ea typeface="標楷體" pitchFamily="65" charset="-120"/>
                  </a:rPr>
                  <a:t>（博士班）</a:t>
                </a:r>
                <a:endParaRPr lang="en-US" altLang="zh-TW" sz="1200" dirty="0">
                  <a:solidFill>
                    <a:prstClr val="black"/>
                  </a:solidFill>
                  <a:latin typeface="標楷體" pitchFamily="65" charset="-120"/>
                  <a:ea typeface="標楷體" pitchFamily="65" charset="-120"/>
                </a:endParaRPr>
              </a:p>
              <a:p>
                <a:pPr algn="ctr">
                  <a:defRPr/>
                </a:pPr>
                <a:r>
                  <a:rPr lang="zh-TW" altLang="en-US" sz="1200" dirty="0">
                    <a:solidFill>
                      <a:prstClr val="black"/>
                    </a:solidFill>
                    <a:latin typeface="標楷體" pitchFamily="65" charset="-120"/>
                    <a:ea typeface="標楷體" pitchFamily="65" charset="-120"/>
                  </a:rPr>
                  <a:t>（碩士班）</a:t>
                </a:r>
                <a:endParaRPr lang="en-US" altLang="zh-TW" sz="1200" dirty="0">
                  <a:solidFill>
                    <a:prstClr val="black"/>
                  </a:solidFill>
                  <a:latin typeface="標楷體" pitchFamily="65" charset="-120"/>
                  <a:ea typeface="標楷體" pitchFamily="65" charset="-120"/>
                </a:endParaRPr>
              </a:p>
              <a:p>
                <a:pPr algn="ctr">
                  <a:defRPr/>
                </a:pPr>
                <a:endParaRPr lang="en-US" altLang="zh-TW" sz="1200" dirty="0">
                  <a:solidFill>
                    <a:prstClr val="black"/>
                  </a:solidFill>
                  <a:latin typeface="標楷體" pitchFamily="65" charset="-120"/>
                  <a:ea typeface="標楷體" pitchFamily="65" charset="-120"/>
                </a:endParaRPr>
              </a:p>
              <a:p>
                <a:pPr algn="ctr">
                  <a:defRPr/>
                </a:pPr>
                <a:r>
                  <a:rPr lang="zh-TW" altLang="en-US" sz="1200" dirty="0">
                    <a:solidFill>
                      <a:prstClr val="black"/>
                    </a:solidFill>
                    <a:latin typeface="標楷體" pitchFamily="65" charset="-120"/>
                    <a:ea typeface="標楷體" pitchFamily="65" charset="-120"/>
                  </a:rPr>
                  <a:t>科技大學</a:t>
                </a:r>
                <a:endParaRPr lang="en-US" altLang="zh-TW" sz="1200" dirty="0">
                  <a:solidFill>
                    <a:prstClr val="black"/>
                  </a:solidFill>
                  <a:latin typeface="標楷體" pitchFamily="65" charset="-120"/>
                  <a:ea typeface="標楷體" pitchFamily="65" charset="-120"/>
                </a:endParaRPr>
              </a:p>
              <a:p>
                <a:pPr algn="ctr">
                  <a:defRPr/>
                </a:pPr>
                <a:r>
                  <a:rPr lang="zh-TW" altLang="en-US" sz="1200" dirty="0">
                    <a:solidFill>
                      <a:prstClr val="black"/>
                    </a:solidFill>
                    <a:latin typeface="標楷體" pitchFamily="65" charset="-120"/>
                    <a:ea typeface="標楷體" pitchFamily="65" charset="-120"/>
                  </a:rPr>
                  <a:t>技術學院</a:t>
                </a:r>
                <a:endParaRPr lang="en-US" altLang="zh-TW" sz="1200" dirty="0">
                  <a:solidFill>
                    <a:prstClr val="black"/>
                  </a:solidFill>
                  <a:latin typeface="標楷體" pitchFamily="65" charset="-120"/>
                  <a:ea typeface="標楷體" pitchFamily="65" charset="-120"/>
                </a:endParaRPr>
              </a:p>
              <a:p>
                <a:pPr algn="ctr">
                  <a:defRPr/>
                </a:pPr>
                <a:r>
                  <a:rPr lang="zh-TW" altLang="en-US" sz="1200" dirty="0">
                    <a:solidFill>
                      <a:prstClr val="black"/>
                    </a:solidFill>
                    <a:latin typeface="標楷體" pitchFamily="65" charset="-120"/>
                    <a:ea typeface="標楷體" pitchFamily="65" charset="-120"/>
                  </a:rPr>
                  <a:t>一般大學</a:t>
                </a:r>
                <a:endParaRPr lang="en-US" altLang="zh-TW" sz="1200" dirty="0">
                  <a:solidFill>
                    <a:prstClr val="black"/>
                  </a:solidFill>
                  <a:latin typeface="標楷體" pitchFamily="65" charset="-120"/>
                  <a:ea typeface="標楷體" pitchFamily="65" charset="-120"/>
                </a:endParaRPr>
              </a:p>
              <a:p>
                <a:pPr algn="ctr">
                  <a:defRPr/>
                </a:pPr>
                <a:endParaRPr lang="zh-TW" altLang="en-US" sz="1400" dirty="0">
                  <a:solidFill>
                    <a:prstClr val="black"/>
                  </a:solidFill>
                </a:endParaRPr>
              </a:p>
            </p:txBody>
          </p:sp>
          <p:sp>
            <p:nvSpPr>
              <p:cNvPr id="24"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endParaRPr lang="en-US" altLang="zh-TW" sz="16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一般大學</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科技大學</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技術學院</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軍警學校</a:t>
                </a:r>
                <a:endParaRPr lang="en-US" altLang="zh-TW" sz="1200" dirty="0">
                  <a:solidFill>
                    <a:prstClr val="black"/>
                  </a:solidFill>
                  <a:latin typeface="標楷體" pitchFamily="65" charset="-120"/>
                  <a:ea typeface="標楷體" pitchFamily="65" charset="-120"/>
                </a:endParaRPr>
              </a:p>
              <a:p>
                <a:endParaRPr lang="zh-TW" altLang="en-US" sz="1600" dirty="0">
                  <a:solidFill>
                    <a:prstClr val="black"/>
                  </a:solidFill>
                  <a:latin typeface="標楷體" pitchFamily="65" charset="-120"/>
                  <a:ea typeface="標楷體" pitchFamily="65" charset="-120"/>
                </a:endParaRPr>
              </a:p>
            </p:txBody>
          </p:sp>
          <p:sp>
            <p:nvSpPr>
              <p:cNvPr id="25"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科技大學</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技術學院</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二專</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一般大學</a:t>
                </a:r>
                <a:endParaRPr lang="en-US" altLang="zh-TW" sz="1200" dirty="0">
                  <a:solidFill>
                    <a:prstClr val="black"/>
                  </a:solidFill>
                  <a:latin typeface="標楷體" pitchFamily="65" charset="-120"/>
                  <a:ea typeface="標楷體" pitchFamily="65" charset="-120"/>
                </a:endParaRPr>
              </a:p>
              <a:p>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軍警校院</a:t>
                </a:r>
              </a:p>
            </p:txBody>
          </p:sp>
          <p:sp>
            <p:nvSpPr>
              <p:cNvPr id="26" name="矩形 25"/>
              <p:cNvSpPr/>
              <p:nvPr/>
            </p:nvSpPr>
            <p:spPr bwMode="auto">
              <a:xfrm>
                <a:off x="1403286" y="4365696"/>
                <a:ext cx="1225276" cy="1511265"/>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普通高中</a:t>
                </a:r>
                <a:endParaRPr lang="en-US" altLang="zh-TW" sz="1200" dirty="0">
                  <a:solidFill>
                    <a:prstClr val="black"/>
                  </a:solidFill>
                  <a:latin typeface="標楷體" pitchFamily="65" charset="-120"/>
                  <a:ea typeface="標楷體" pitchFamily="65" charset="-120"/>
                </a:endParaRPr>
              </a:p>
              <a:p>
                <a:pPr algn="ctr">
                  <a:defRPr/>
                </a:pPr>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綜合高中</a:t>
                </a:r>
                <a:endParaRPr lang="en-US" altLang="zh-TW" sz="1200" dirty="0">
                  <a:solidFill>
                    <a:prstClr val="black"/>
                  </a:solidFill>
                  <a:latin typeface="標楷體" pitchFamily="65" charset="-120"/>
                  <a:ea typeface="標楷體" pitchFamily="65" charset="-120"/>
                </a:endParaRPr>
              </a:p>
              <a:p>
                <a:pPr algn="ctr">
                  <a:defRPr/>
                </a:pPr>
                <a:r>
                  <a:rPr lang="zh-TW" altLang="en-US" sz="1200" dirty="0">
                    <a:solidFill>
                      <a:prstClr val="black"/>
                    </a:solidFill>
                    <a:latin typeface="標楷體" pitchFamily="65" charset="-120"/>
                    <a:ea typeface="標楷體" pitchFamily="65" charset="-120"/>
                  </a:rPr>
                  <a:t>（學術學程）</a:t>
                </a:r>
                <a:endParaRPr lang="en-US" altLang="zh-TW" sz="1200" dirty="0">
                  <a:solidFill>
                    <a:prstClr val="black"/>
                  </a:solidFill>
                  <a:latin typeface="標楷體" pitchFamily="65" charset="-120"/>
                  <a:ea typeface="標楷體" pitchFamily="65" charset="-120"/>
                </a:endParaRPr>
              </a:p>
              <a:p>
                <a:pPr algn="ctr">
                  <a:defRPr/>
                </a:pPr>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單科高中</a:t>
                </a:r>
                <a:endParaRPr lang="en-US" altLang="zh-TW" sz="1200" dirty="0">
                  <a:solidFill>
                    <a:prstClr val="black"/>
                  </a:solidFill>
                  <a:latin typeface="標楷體" pitchFamily="65" charset="-120"/>
                  <a:ea typeface="標楷體" pitchFamily="65" charset="-120"/>
                </a:endParaRPr>
              </a:p>
              <a:p>
                <a:pPr algn="ctr">
                  <a:defRPr/>
                </a:pPr>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實驗高中</a:t>
                </a:r>
                <a:endParaRPr lang="en-US" altLang="zh-TW" sz="1200" dirty="0">
                  <a:solidFill>
                    <a:prstClr val="black"/>
                  </a:solidFill>
                  <a:latin typeface="標楷體" pitchFamily="65" charset="-120"/>
                  <a:ea typeface="標楷體" pitchFamily="65" charset="-120"/>
                </a:endParaRPr>
              </a:p>
              <a:p>
                <a:pPr>
                  <a:defRPr/>
                </a:pPr>
                <a:endParaRPr lang="zh-TW" altLang="en-US" sz="1600" dirty="0">
                  <a:solidFill>
                    <a:prstClr val="black"/>
                  </a:solidFill>
                  <a:latin typeface="標楷體" pitchFamily="65" charset="-120"/>
                  <a:ea typeface="標楷體" pitchFamily="65" charset="-120"/>
                </a:endParaRPr>
              </a:p>
            </p:txBody>
          </p:sp>
          <p:sp>
            <p:nvSpPr>
              <p:cNvPr id="27" name="矩形 26"/>
              <p:cNvSpPr/>
              <p:nvPr/>
            </p:nvSpPr>
            <p:spPr bwMode="auto">
              <a:xfrm>
                <a:off x="179747" y="5230054"/>
                <a:ext cx="1223538" cy="646908"/>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國中畢業</a:t>
                </a:r>
                <a:endParaRPr lang="en-US" altLang="zh-TW" sz="1200" dirty="0">
                  <a:solidFill>
                    <a:prstClr val="black"/>
                  </a:solidFill>
                  <a:latin typeface="標楷體" pitchFamily="65" charset="-120"/>
                  <a:ea typeface="標楷體" pitchFamily="65" charset="-120"/>
                </a:endParaRPr>
              </a:p>
            </p:txBody>
          </p:sp>
          <p:sp>
            <p:nvSpPr>
              <p:cNvPr id="28" name="矩形 27"/>
              <p:cNvSpPr/>
              <p:nvPr/>
            </p:nvSpPr>
            <p:spPr bwMode="auto">
              <a:xfrm>
                <a:off x="6443429" y="4365696"/>
                <a:ext cx="1225276" cy="1511265"/>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defRPr/>
                </a:pPr>
                <a:r>
                  <a:rPr lang="en-US" altLang="zh-TW" sz="1100" dirty="0">
                    <a:solidFill>
                      <a:prstClr val="black"/>
                    </a:solidFill>
                    <a:latin typeface="標楷體" pitchFamily="65" charset="-120"/>
                    <a:ea typeface="標楷體" pitchFamily="65" charset="-120"/>
                  </a:rPr>
                  <a:t>-</a:t>
                </a:r>
                <a:r>
                  <a:rPr lang="zh-TW" altLang="en-US" sz="1100" dirty="0">
                    <a:solidFill>
                      <a:prstClr val="black"/>
                    </a:solidFill>
                    <a:latin typeface="標楷體" pitchFamily="65" charset="-120"/>
                    <a:ea typeface="標楷體" pitchFamily="65" charset="-120"/>
                  </a:rPr>
                  <a:t>高職</a:t>
                </a:r>
                <a:endParaRPr lang="en-US" altLang="zh-TW" sz="1100" dirty="0">
                  <a:solidFill>
                    <a:prstClr val="black"/>
                  </a:solidFill>
                  <a:latin typeface="標楷體" pitchFamily="65" charset="-120"/>
                  <a:ea typeface="標楷體" pitchFamily="65" charset="-120"/>
                </a:endParaRPr>
              </a:p>
              <a:p>
                <a:pPr>
                  <a:defRPr/>
                </a:pPr>
                <a:r>
                  <a:rPr lang="en-US" altLang="zh-TW" sz="1100" dirty="0">
                    <a:solidFill>
                      <a:prstClr val="black"/>
                    </a:solidFill>
                    <a:latin typeface="標楷體" pitchFamily="65" charset="-120"/>
                    <a:ea typeface="標楷體" pitchFamily="65" charset="-120"/>
                  </a:rPr>
                  <a:t>-</a:t>
                </a:r>
                <a:r>
                  <a:rPr lang="zh-TW" altLang="en-US" sz="1100" dirty="0">
                    <a:solidFill>
                      <a:prstClr val="black"/>
                    </a:solidFill>
                    <a:latin typeface="標楷體" pitchFamily="65" charset="-120"/>
                    <a:ea typeface="標楷體" pitchFamily="65" charset="-120"/>
                  </a:rPr>
                  <a:t>五專</a:t>
                </a:r>
                <a:endParaRPr lang="en-US" altLang="zh-TW" sz="1100" dirty="0">
                  <a:solidFill>
                    <a:prstClr val="black"/>
                  </a:solidFill>
                  <a:latin typeface="標楷體" pitchFamily="65" charset="-120"/>
                  <a:ea typeface="標楷體" pitchFamily="65" charset="-120"/>
                </a:endParaRPr>
              </a:p>
              <a:p>
                <a:pPr>
                  <a:defRPr/>
                </a:pPr>
                <a:r>
                  <a:rPr lang="en-US" altLang="zh-TW" sz="1100" dirty="0">
                    <a:solidFill>
                      <a:prstClr val="black"/>
                    </a:solidFill>
                    <a:latin typeface="標楷體" pitchFamily="65" charset="-120"/>
                    <a:ea typeface="標楷體" pitchFamily="65" charset="-120"/>
                  </a:rPr>
                  <a:t>-</a:t>
                </a:r>
                <a:r>
                  <a:rPr lang="zh-TW" altLang="en-US" sz="1100" dirty="0">
                    <a:solidFill>
                      <a:prstClr val="black"/>
                    </a:solidFill>
                    <a:latin typeface="標楷體" pitchFamily="65" charset="-120"/>
                    <a:ea typeface="標楷體" pitchFamily="65" charset="-120"/>
                  </a:rPr>
                  <a:t>綜合高中</a:t>
                </a:r>
                <a:endParaRPr lang="en-US" altLang="zh-TW" sz="1100" dirty="0">
                  <a:solidFill>
                    <a:prstClr val="black"/>
                  </a:solidFill>
                  <a:latin typeface="標楷體" pitchFamily="65" charset="-120"/>
                  <a:ea typeface="標楷體" pitchFamily="65" charset="-120"/>
                </a:endParaRPr>
              </a:p>
              <a:p>
                <a:pPr>
                  <a:defRPr/>
                </a:pPr>
                <a:r>
                  <a:rPr lang="zh-TW" altLang="en-US" sz="1100" dirty="0">
                    <a:solidFill>
                      <a:prstClr val="black"/>
                    </a:solidFill>
                    <a:latin typeface="標楷體" pitchFamily="65" charset="-120"/>
                    <a:ea typeface="標楷體" pitchFamily="65" charset="-120"/>
                  </a:rPr>
                  <a:t>（專門學程）</a:t>
                </a:r>
                <a:endParaRPr lang="en-US" altLang="zh-TW" sz="1100" dirty="0">
                  <a:solidFill>
                    <a:prstClr val="black"/>
                  </a:solidFill>
                  <a:latin typeface="標楷體" pitchFamily="65" charset="-120"/>
                  <a:ea typeface="標楷體" pitchFamily="65" charset="-120"/>
                </a:endParaRPr>
              </a:p>
              <a:p>
                <a:pPr>
                  <a:defRPr/>
                </a:pPr>
                <a:r>
                  <a:rPr lang="en-US" altLang="zh-TW" sz="1100" dirty="0">
                    <a:solidFill>
                      <a:prstClr val="black"/>
                    </a:solidFill>
                    <a:latin typeface="標楷體" pitchFamily="65" charset="-120"/>
                    <a:ea typeface="標楷體" pitchFamily="65" charset="-120"/>
                  </a:rPr>
                  <a:t>-</a:t>
                </a:r>
                <a:r>
                  <a:rPr lang="zh-TW" altLang="en-US" sz="1100" dirty="0">
                    <a:solidFill>
                      <a:prstClr val="black"/>
                    </a:solidFill>
                    <a:latin typeface="標楷體" pitchFamily="65" charset="-120"/>
                    <a:ea typeface="標楷體" pitchFamily="65" charset="-120"/>
                  </a:rPr>
                  <a:t>實用技能學程</a:t>
                </a:r>
                <a:endParaRPr lang="en-US" altLang="zh-TW" sz="1100" dirty="0">
                  <a:solidFill>
                    <a:prstClr val="black"/>
                  </a:solidFill>
                  <a:latin typeface="標楷體" pitchFamily="65" charset="-120"/>
                  <a:ea typeface="標楷體" pitchFamily="65" charset="-120"/>
                </a:endParaRPr>
              </a:p>
              <a:p>
                <a:pPr>
                  <a:defRPr/>
                </a:pPr>
                <a:r>
                  <a:rPr lang="en-US" altLang="zh-TW" sz="1100" dirty="0">
                    <a:solidFill>
                      <a:prstClr val="black"/>
                    </a:solidFill>
                    <a:latin typeface="標楷體" pitchFamily="65" charset="-120"/>
                    <a:ea typeface="標楷體" pitchFamily="65" charset="-120"/>
                  </a:rPr>
                  <a:t>-</a:t>
                </a:r>
                <a:r>
                  <a:rPr lang="zh-TW" altLang="en-US" sz="1100" dirty="0">
                    <a:solidFill>
                      <a:prstClr val="black"/>
                    </a:solidFill>
                    <a:latin typeface="標楷體" pitchFamily="65" charset="-120"/>
                    <a:ea typeface="標楷體" pitchFamily="65" charset="-120"/>
                  </a:rPr>
                  <a:t>建教合作班</a:t>
                </a:r>
              </a:p>
            </p:txBody>
          </p:sp>
          <p:sp>
            <p:nvSpPr>
              <p:cNvPr id="29" name="矩形 28"/>
              <p:cNvSpPr/>
              <p:nvPr/>
            </p:nvSpPr>
            <p:spPr bwMode="auto">
              <a:xfrm>
                <a:off x="7668705" y="5230054"/>
                <a:ext cx="1223538" cy="646908"/>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200" dirty="0">
                    <a:solidFill>
                      <a:prstClr val="black"/>
                    </a:solidFill>
                    <a:latin typeface="標楷體" pitchFamily="65" charset="-120"/>
                    <a:ea typeface="標楷體" pitchFamily="65" charset="-120"/>
                  </a:rPr>
                  <a:t>-</a:t>
                </a:r>
                <a:r>
                  <a:rPr lang="zh-TW" altLang="en-US" sz="1200" dirty="0">
                    <a:solidFill>
                      <a:prstClr val="black"/>
                    </a:solidFill>
                    <a:latin typeface="標楷體" pitchFamily="65" charset="-120"/>
                    <a:ea typeface="標楷體" pitchFamily="65" charset="-120"/>
                  </a:rPr>
                  <a:t>國中畢業</a:t>
                </a:r>
                <a:endParaRPr lang="en-US" altLang="zh-TW" sz="1200" dirty="0">
                  <a:solidFill>
                    <a:prstClr val="black"/>
                  </a:solidFill>
                  <a:latin typeface="標楷體" pitchFamily="65" charset="-120"/>
                  <a:ea typeface="標楷體" pitchFamily="65" charset="-120"/>
                </a:endParaRPr>
              </a:p>
            </p:txBody>
          </p:sp>
          <p:sp>
            <p:nvSpPr>
              <p:cNvPr id="30" name="矩形 13"/>
              <p:cNvSpPr>
                <a:spLocks noChangeArrowheads="1"/>
              </p:cNvSpPr>
              <p:nvPr/>
            </p:nvSpPr>
            <p:spPr bwMode="auto">
              <a:xfrm>
                <a:off x="179512" y="4351711"/>
                <a:ext cx="864096" cy="504056"/>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2000">
                    <a:solidFill>
                      <a:prstClr val="black"/>
                    </a:solidFill>
                    <a:latin typeface="標楷體" pitchFamily="65" charset="-120"/>
                    <a:ea typeface="標楷體" pitchFamily="65" charset="-120"/>
                  </a:rPr>
                  <a:t>國中</a:t>
                </a:r>
              </a:p>
            </p:txBody>
          </p:sp>
          <p:grpSp>
            <p:nvGrpSpPr>
              <p:cNvPr id="4" name="群組 16"/>
              <p:cNvGrpSpPr>
                <a:grpSpLocks/>
              </p:cNvGrpSpPr>
              <p:nvPr/>
            </p:nvGrpSpPr>
            <p:grpSpPr bwMode="auto">
              <a:xfrm>
                <a:off x="33757" y="3476427"/>
                <a:ext cx="3780085" cy="2438008"/>
                <a:chOff x="33757" y="3476427"/>
                <a:chExt cx="3780085" cy="2438008"/>
              </a:xfrm>
            </p:grpSpPr>
            <p:sp>
              <p:nvSpPr>
                <p:cNvPr id="53" name="矩形 15"/>
                <p:cNvSpPr>
                  <a:spLocks noChangeArrowheads="1"/>
                </p:cNvSpPr>
                <p:nvPr/>
              </p:nvSpPr>
              <p:spPr bwMode="auto">
                <a:xfrm>
                  <a:off x="34925" y="5131784"/>
                  <a:ext cx="140004" cy="782651"/>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4" name="矩形 18"/>
                <p:cNvSpPr>
                  <a:spLocks noChangeArrowheads="1"/>
                </p:cNvSpPr>
                <p:nvPr/>
              </p:nvSpPr>
              <p:spPr bwMode="auto">
                <a:xfrm>
                  <a:off x="33757" y="5096788"/>
                  <a:ext cx="1256184" cy="130906"/>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5" name="矩形 19"/>
                <p:cNvSpPr>
                  <a:spLocks noChangeArrowheads="1"/>
                </p:cNvSpPr>
                <p:nvPr/>
              </p:nvSpPr>
              <p:spPr bwMode="auto">
                <a:xfrm>
                  <a:off x="1291680" y="4273320"/>
                  <a:ext cx="111968" cy="922568"/>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6" name="矩形 20"/>
                <p:cNvSpPr>
                  <a:spLocks noChangeArrowheads="1"/>
                </p:cNvSpPr>
                <p:nvPr/>
              </p:nvSpPr>
              <p:spPr bwMode="auto">
                <a:xfrm>
                  <a:off x="1291680" y="4250258"/>
                  <a:ext cx="1205086" cy="101453"/>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7" name="矩形 21"/>
                <p:cNvSpPr>
                  <a:spLocks noChangeArrowheads="1"/>
                </p:cNvSpPr>
                <p:nvPr/>
              </p:nvSpPr>
              <p:spPr bwMode="auto">
                <a:xfrm>
                  <a:off x="2496766" y="3490913"/>
                  <a:ext cx="127372" cy="862012"/>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8" name="矩形 22"/>
                <p:cNvSpPr>
                  <a:spLocks noChangeArrowheads="1"/>
                </p:cNvSpPr>
                <p:nvPr/>
              </p:nvSpPr>
              <p:spPr bwMode="auto">
                <a:xfrm>
                  <a:off x="2490788" y="3476427"/>
                  <a:ext cx="1323054" cy="96589"/>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grpSp>
          <p:grpSp>
            <p:nvGrpSpPr>
              <p:cNvPr id="5" name="群組 24"/>
              <p:cNvGrpSpPr>
                <a:grpSpLocks/>
              </p:cNvGrpSpPr>
              <p:nvPr/>
            </p:nvGrpSpPr>
            <p:grpSpPr bwMode="auto">
              <a:xfrm flipH="1">
                <a:off x="5184067" y="3476427"/>
                <a:ext cx="3812043" cy="2438008"/>
                <a:chOff x="33757" y="3476427"/>
                <a:chExt cx="3780085" cy="2438008"/>
              </a:xfrm>
            </p:grpSpPr>
            <p:sp>
              <p:nvSpPr>
                <p:cNvPr id="47" name="矩形 25"/>
                <p:cNvSpPr>
                  <a:spLocks noChangeArrowheads="1"/>
                </p:cNvSpPr>
                <p:nvPr/>
              </p:nvSpPr>
              <p:spPr bwMode="auto">
                <a:xfrm>
                  <a:off x="34925" y="5131784"/>
                  <a:ext cx="140004" cy="782651"/>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48" name="矩形 26"/>
                <p:cNvSpPr>
                  <a:spLocks noChangeArrowheads="1"/>
                </p:cNvSpPr>
                <p:nvPr/>
              </p:nvSpPr>
              <p:spPr bwMode="auto">
                <a:xfrm>
                  <a:off x="33757" y="5096788"/>
                  <a:ext cx="1256184" cy="130906"/>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49" name="矩形 27"/>
                <p:cNvSpPr>
                  <a:spLocks noChangeArrowheads="1"/>
                </p:cNvSpPr>
                <p:nvPr/>
              </p:nvSpPr>
              <p:spPr bwMode="auto">
                <a:xfrm>
                  <a:off x="1291680" y="4273320"/>
                  <a:ext cx="111968" cy="922568"/>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0" name="矩形 28"/>
                <p:cNvSpPr>
                  <a:spLocks noChangeArrowheads="1"/>
                </p:cNvSpPr>
                <p:nvPr/>
              </p:nvSpPr>
              <p:spPr bwMode="auto">
                <a:xfrm>
                  <a:off x="1291680" y="4250258"/>
                  <a:ext cx="1205086" cy="101453"/>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1" name="矩形 29"/>
                <p:cNvSpPr>
                  <a:spLocks noChangeArrowheads="1"/>
                </p:cNvSpPr>
                <p:nvPr/>
              </p:nvSpPr>
              <p:spPr bwMode="auto">
                <a:xfrm>
                  <a:off x="2496766" y="3490913"/>
                  <a:ext cx="127372" cy="862012"/>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52" name="矩形 30"/>
                <p:cNvSpPr>
                  <a:spLocks noChangeArrowheads="1"/>
                </p:cNvSpPr>
                <p:nvPr/>
              </p:nvSpPr>
              <p:spPr bwMode="auto">
                <a:xfrm>
                  <a:off x="2490788" y="3476427"/>
                  <a:ext cx="1323054" cy="96589"/>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grpSp>
          <p:sp>
            <p:nvSpPr>
              <p:cNvPr id="33"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34"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35"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36"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zh-TW" altLang="en-US">
                  <a:solidFill>
                    <a:prstClr val="black"/>
                  </a:solidFill>
                </a:endParaRPr>
              </a:p>
            </p:txBody>
          </p:sp>
          <p:sp>
            <p:nvSpPr>
              <p:cNvPr id="37" name="矩形 35"/>
              <p:cNvSpPr>
                <a:spLocks noChangeArrowheads="1"/>
              </p:cNvSpPr>
              <p:nvPr/>
            </p:nvSpPr>
            <p:spPr bwMode="auto">
              <a:xfrm>
                <a:off x="1331639" y="3429000"/>
                <a:ext cx="864096" cy="504056"/>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2000" dirty="0">
                    <a:solidFill>
                      <a:prstClr val="black"/>
                    </a:solidFill>
                    <a:latin typeface="標楷體" pitchFamily="65" charset="-120"/>
                    <a:ea typeface="標楷體" pitchFamily="65" charset="-120"/>
                  </a:rPr>
                  <a:t>高中</a:t>
                </a:r>
              </a:p>
            </p:txBody>
          </p:sp>
          <p:sp>
            <p:nvSpPr>
              <p:cNvPr id="38" name="矩形 36"/>
              <p:cNvSpPr>
                <a:spLocks noChangeArrowheads="1"/>
              </p:cNvSpPr>
              <p:nvPr/>
            </p:nvSpPr>
            <p:spPr bwMode="auto">
              <a:xfrm>
                <a:off x="2509910" y="2759945"/>
                <a:ext cx="864096" cy="504056"/>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2000">
                    <a:solidFill>
                      <a:prstClr val="black"/>
                    </a:solidFill>
                    <a:latin typeface="標楷體" pitchFamily="65" charset="-120"/>
                    <a:ea typeface="標楷體" pitchFamily="65" charset="-120"/>
                  </a:rPr>
                  <a:t>大學</a:t>
                </a:r>
              </a:p>
            </p:txBody>
          </p:sp>
          <p:sp>
            <p:nvSpPr>
              <p:cNvPr id="39" name="矩形 37"/>
              <p:cNvSpPr>
                <a:spLocks noChangeArrowheads="1"/>
              </p:cNvSpPr>
              <p:nvPr/>
            </p:nvSpPr>
            <p:spPr bwMode="auto">
              <a:xfrm>
                <a:off x="7956376" y="4365104"/>
                <a:ext cx="864096" cy="504056"/>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2000">
                    <a:solidFill>
                      <a:prstClr val="black"/>
                    </a:solidFill>
                    <a:latin typeface="標楷體" pitchFamily="65" charset="-120"/>
                    <a:ea typeface="標楷體" pitchFamily="65" charset="-120"/>
                  </a:rPr>
                  <a:t>國中</a:t>
                </a:r>
              </a:p>
            </p:txBody>
          </p:sp>
          <p:sp>
            <p:nvSpPr>
              <p:cNvPr id="40" name="矩形 38"/>
              <p:cNvSpPr>
                <a:spLocks noChangeArrowheads="1"/>
              </p:cNvSpPr>
              <p:nvPr/>
            </p:nvSpPr>
            <p:spPr bwMode="auto">
              <a:xfrm>
                <a:off x="6804248" y="3442392"/>
                <a:ext cx="864096" cy="634679"/>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1600" dirty="0">
                    <a:solidFill>
                      <a:prstClr val="black"/>
                    </a:solidFill>
                    <a:latin typeface="標楷體" pitchFamily="65" charset="-120"/>
                    <a:ea typeface="標楷體" pitchFamily="65" charset="-120"/>
                  </a:rPr>
                  <a:t>高職</a:t>
                </a:r>
                <a:r>
                  <a:rPr lang="en-US" altLang="zh-TW" sz="1600" dirty="0">
                    <a:solidFill>
                      <a:prstClr val="black"/>
                    </a:solidFill>
                    <a:latin typeface="標楷體" pitchFamily="65" charset="-120"/>
                    <a:ea typeface="標楷體" pitchFamily="65" charset="-120"/>
                  </a:rPr>
                  <a:t>/</a:t>
                </a:r>
                <a:r>
                  <a:rPr lang="zh-TW" altLang="en-US" sz="1600" dirty="0">
                    <a:solidFill>
                      <a:prstClr val="black"/>
                    </a:solidFill>
                    <a:latin typeface="標楷體" pitchFamily="65" charset="-120"/>
                    <a:ea typeface="標楷體" pitchFamily="65" charset="-120"/>
                  </a:rPr>
                  <a:t>五專</a:t>
                </a:r>
              </a:p>
            </p:txBody>
          </p:sp>
          <p:sp>
            <p:nvSpPr>
              <p:cNvPr id="41" name="矩形 39"/>
              <p:cNvSpPr>
                <a:spLocks noChangeArrowheads="1"/>
              </p:cNvSpPr>
              <p:nvPr/>
            </p:nvSpPr>
            <p:spPr bwMode="auto">
              <a:xfrm>
                <a:off x="5652120" y="2773338"/>
                <a:ext cx="864096" cy="655662"/>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1600" dirty="0">
                    <a:solidFill>
                      <a:prstClr val="black"/>
                    </a:solidFill>
                    <a:latin typeface="標楷體" pitchFamily="65" charset="-120"/>
                    <a:ea typeface="標楷體" pitchFamily="65" charset="-120"/>
                  </a:rPr>
                  <a:t>大學</a:t>
                </a:r>
                <a:r>
                  <a:rPr lang="en-US" altLang="zh-TW" sz="1600" dirty="0">
                    <a:solidFill>
                      <a:prstClr val="black"/>
                    </a:solidFill>
                    <a:latin typeface="標楷體" pitchFamily="65" charset="-120"/>
                    <a:ea typeface="標楷體" pitchFamily="65" charset="-120"/>
                  </a:rPr>
                  <a:t>/</a:t>
                </a:r>
                <a:r>
                  <a:rPr lang="zh-TW" altLang="en-US" sz="1600" dirty="0">
                    <a:solidFill>
                      <a:prstClr val="black"/>
                    </a:solidFill>
                    <a:latin typeface="標楷體" pitchFamily="65" charset="-120"/>
                    <a:ea typeface="標楷體" pitchFamily="65" charset="-120"/>
                  </a:rPr>
                  <a:t>二專</a:t>
                </a:r>
              </a:p>
            </p:txBody>
          </p:sp>
          <p:sp>
            <p:nvSpPr>
              <p:cNvPr id="42" name="矩形 40"/>
              <p:cNvSpPr>
                <a:spLocks noChangeArrowheads="1"/>
              </p:cNvSpPr>
              <p:nvPr/>
            </p:nvSpPr>
            <p:spPr bwMode="auto">
              <a:xfrm>
                <a:off x="3904889" y="844662"/>
                <a:ext cx="1190206" cy="504056"/>
              </a:xfrm>
              <a:prstGeom prst="rect">
                <a:avLst/>
              </a:prstGeom>
              <a:solidFill>
                <a:srgbClr val="CC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zh-TW" altLang="en-US" sz="2000">
                    <a:solidFill>
                      <a:prstClr val="black"/>
                    </a:solidFill>
                    <a:latin typeface="標楷體" pitchFamily="65" charset="-120"/>
                    <a:ea typeface="標楷體" pitchFamily="65" charset="-120"/>
                  </a:rPr>
                  <a:t>研究所</a:t>
                </a:r>
              </a:p>
            </p:txBody>
          </p:sp>
          <p:grpSp>
            <p:nvGrpSpPr>
              <p:cNvPr id="6" name="群組 41"/>
              <p:cNvGrpSpPr>
                <a:grpSpLocks/>
              </p:cNvGrpSpPr>
              <p:nvPr/>
            </p:nvGrpSpPr>
            <p:grpSpPr bwMode="auto">
              <a:xfrm rot="-1116729">
                <a:off x="233223" y="487870"/>
                <a:ext cx="8505043" cy="4119887"/>
                <a:chOff x="-1097941" y="1152808"/>
                <a:chExt cx="6198322" cy="4200461"/>
              </a:xfrm>
            </p:grpSpPr>
            <p:sp>
              <p:nvSpPr>
                <p:cNvPr id="44" name="圖案 43"/>
                <p:cNvSpPr/>
                <p:nvPr/>
              </p:nvSpPr>
              <p:spPr>
                <a:xfrm rot="474396">
                  <a:off x="-1098054" y="1151714"/>
                  <a:ext cx="2472421" cy="228536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手繪多邊形 44"/>
                <p:cNvSpPr/>
                <p:nvPr/>
              </p:nvSpPr>
              <p:spPr>
                <a:xfrm>
                  <a:off x="-512991" y="1270696"/>
                  <a:ext cx="1652924" cy="650323"/>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a:lnSpc>
                      <a:spcPct val="90000"/>
                    </a:lnSpc>
                    <a:spcAft>
                      <a:spcPct val="35000"/>
                    </a:spcAft>
                    <a:defRPr/>
                  </a:pPr>
                  <a:endParaRPr lang="zh-TW" altLang="en-US" sz="3600" dirty="0">
                    <a:solidFill>
                      <a:prstClr val="black">
                        <a:hueOff val="0"/>
                        <a:satOff val="0"/>
                        <a:lumOff val="0"/>
                        <a:alphaOff val="0"/>
                      </a:prstClr>
                    </a:solidFill>
                  </a:endParaRPr>
                </a:p>
              </p:txBody>
            </p:sp>
            <p:sp>
              <p:nvSpPr>
                <p:cNvPr id="46" name="圖案 45"/>
                <p:cNvSpPr/>
                <p:nvPr/>
              </p:nvSpPr>
              <p:spPr>
                <a:xfrm rot="1561976" flipH="1">
                  <a:off x="2652350" y="2910244"/>
                  <a:ext cx="2447088" cy="2442405"/>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16" name="向右箭號 15"/>
            <p:cNvSpPr/>
            <p:nvPr/>
          </p:nvSpPr>
          <p:spPr bwMode="auto">
            <a:xfrm>
              <a:off x="469900" y="6246813"/>
              <a:ext cx="523875" cy="360362"/>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a:defRPr/>
              </a:pPr>
              <a:endParaRPr lang="zh-TW" altLang="en-US">
                <a:solidFill>
                  <a:prstClr val="black"/>
                </a:solidFill>
              </a:endParaRPr>
            </a:p>
          </p:txBody>
        </p:sp>
        <p:sp>
          <p:nvSpPr>
            <p:cNvPr id="17" name="向右箭號 16"/>
            <p:cNvSpPr/>
            <p:nvPr/>
          </p:nvSpPr>
          <p:spPr bwMode="auto">
            <a:xfrm flipH="1">
              <a:off x="8223250" y="6257925"/>
              <a:ext cx="468313" cy="358775"/>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a:defRPr/>
              </a:pPr>
              <a:endParaRPr lang="zh-TW" altLang="en-US">
                <a:solidFill>
                  <a:prstClr val="black"/>
                </a:solidFill>
              </a:endParaRPr>
            </a:p>
          </p:txBody>
        </p:sp>
        <p:sp>
          <p:nvSpPr>
            <p:cNvPr id="18"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a:defRPr/>
              </a:pPr>
              <a:endParaRPr lang="zh-TW" altLang="en-US">
                <a:solidFill>
                  <a:prstClr val="black"/>
                </a:solidFill>
              </a:endParaRPr>
            </a:p>
          </p:txBody>
        </p:sp>
        <p:sp>
          <p:nvSpPr>
            <p:cNvPr id="19"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a:defRPr/>
              </a:pPr>
              <a:endParaRPr lang="zh-TW" altLang="en-US">
                <a:solidFill>
                  <a:prstClr val="black"/>
                </a:solidFill>
              </a:endParaRPr>
            </a:p>
          </p:txBody>
        </p:sp>
      </p:grpSp>
      <p:sp>
        <p:nvSpPr>
          <p:cNvPr id="104" name="橢圓形圖說文字 103"/>
          <p:cNvSpPr/>
          <p:nvPr/>
        </p:nvSpPr>
        <p:spPr bwMode="auto">
          <a:xfrm>
            <a:off x="6732488" y="1223697"/>
            <a:ext cx="2232000" cy="1286559"/>
          </a:xfrm>
          <a:prstGeom prst="wedgeEllipseCallout">
            <a:avLst>
              <a:gd name="adj1" fmla="val 13342"/>
              <a:gd name="adj2" fmla="val 69231"/>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wrap="square" lIns="18000" tIns="18000" rIns="18000" bIns="18000" anchor="ctr">
            <a:spAutoFit/>
          </a:bodyPr>
          <a:lstStyle/>
          <a:p>
            <a:pPr algn="ctr">
              <a:lnSpc>
                <a:spcPts val="3600"/>
              </a:lnSpc>
              <a:defRPr/>
            </a:pPr>
            <a:r>
              <a:rPr lang="zh-TW" altLang="en-US" sz="24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升學志願如何決擇？</a:t>
            </a:r>
            <a:endParaRPr lang="zh-TW" altLang="en-US" sz="2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05" name="圖片 10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1293" y="2780928"/>
            <a:ext cx="1625203" cy="186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矩形 6"/>
          <p:cNvSpPr>
            <a:spLocks noChangeArrowheads="1"/>
          </p:cNvSpPr>
          <p:nvPr/>
        </p:nvSpPr>
        <p:spPr bwMode="auto">
          <a:xfrm>
            <a:off x="0" y="476672"/>
            <a:ext cx="9144000" cy="648171"/>
          </a:xfrm>
          <a:prstGeom prst="rect">
            <a:avLst/>
          </a:prstGeom>
          <a:solidFill>
            <a:srgbClr val="800080"/>
          </a:solidFill>
          <a:ln w="25400" algn="ctr">
            <a:noFill/>
            <a:round/>
            <a:headEnd/>
            <a:tailEnd/>
          </a:ln>
        </p:spPr>
        <p:txBody>
          <a:bodyPr anchor="ctr"/>
          <a:lstStyle/>
          <a:p>
            <a:pPr marL="165100" indent="-165100" algn="ctr"/>
            <a:r>
              <a:rPr lang="zh-TW" altLang="en-US" sz="2800" b="1" dirty="0">
                <a:solidFill>
                  <a:prstClr val="white"/>
                </a:solidFill>
                <a:latin typeface="微軟正黑體" panose="020B0604030504040204" pitchFamily="34" charset="-120"/>
                <a:ea typeface="微軟正黑體" panose="020B0604030504040204" pitchFamily="34" charset="-120"/>
                <a:sym typeface="Wingdings" pitchFamily="2" charset="2"/>
              </a:rPr>
              <a:t>國中</a:t>
            </a:r>
            <a:r>
              <a:rPr lang="zh-TW" altLang="en-US" sz="2800" b="1" dirty="0" smtClean="0">
                <a:solidFill>
                  <a:prstClr val="white"/>
                </a:solidFill>
                <a:latin typeface="微軟正黑體" panose="020B0604030504040204" pitchFamily="34" charset="-120"/>
                <a:ea typeface="微軟正黑體" panose="020B0604030504040204" pitchFamily="34" charset="-120"/>
                <a:sym typeface="Wingdings" pitchFamily="2" charset="2"/>
              </a:rPr>
              <a:t>學生畢業</a:t>
            </a:r>
            <a:r>
              <a:rPr lang="zh-TW" altLang="en-US" sz="2800" b="1" dirty="0">
                <a:solidFill>
                  <a:prstClr val="white"/>
                </a:solidFill>
                <a:latin typeface="微軟正黑體" panose="020B0604030504040204" pitchFamily="34" charset="-120"/>
                <a:ea typeface="微軟正黑體" panose="020B0604030504040204" pitchFamily="34" charset="-120"/>
                <a:sym typeface="Wingdings" pitchFamily="2" charset="2"/>
              </a:rPr>
              <a:t>學生升學進路</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9392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1000"/>
                                        <p:tgtEl>
                                          <p:spTgt spid="104"/>
                                        </p:tgtEl>
                                      </p:cBhvr>
                                    </p:animEffect>
                                    <p:anim calcmode="lin" valueType="num">
                                      <p:cBhvr>
                                        <p:cTn id="12" dur="1000" fill="hold"/>
                                        <p:tgtEl>
                                          <p:spTgt spid="104"/>
                                        </p:tgtEl>
                                        <p:attrNameLst>
                                          <p:attrName>ppt_x</p:attrName>
                                        </p:attrNameLst>
                                      </p:cBhvr>
                                      <p:tavLst>
                                        <p:tav tm="0">
                                          <p:val>
                                            <p:strVal val="#ppt_x"/>
                                          </p:val>
                                        </p:tav>
                                        <p:tav tm="100000">
                                          <p:val>
                                            <p:strVal val="#ppt_x"/>
                                          </p:val>
                                        </p:tav>
                                      </p:tavLst>
                                    </p:anim>
                                    <p:anim calcmode="lin" valueType="num">
                                      <p:cBhvr>
                                        <p:cTn id="13"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hape 615"/>
          <p:cNvSpPr>
            <a:spLocks noGrp="1"/>
          </p:cNvSpPr>
          <p:nvPr>
            <p:ph type="body" idx="4294967295"/>
          </p:nvPr>
        </p:nvSpPr>
        <p:spPr>
          <a:xfrm>
            <a:off x="1190625" y="609600"/>
            <a:ext cx="7953375" cy="5422900"/>
          </a:xfrm>
        </p:spPr>
        <p:txBody>
          <a:bodyPr lIns="91425" tIns="45700" rIns="91425" bIns="45700"/>
          <a:lstStyle/>
          <a:p>
            <a:pPr eaLnBrk="1" hangingPunct="1">
              <a:lnSpc>
                <a:spcPct val="80000"/>
              </a:lnSpc>
              <a:spcBef>
                <a:spcPct val="0"/>
              </a:spcBef>
              <a:buClr>
                <a:srgbClr val="0000FF"/>
              </a:buClr>
              <a:buSzPct val="25000"/>
              <a:buFontTx/>
              <a:buNone/>
            </a:pPr>
            <a:r>
              <a:rPr lang="zh-TW" altLang="zh-TW" sz="3400" smtClean="0">
                <a:solidFill>
                  <a:srgbClr val="6600CC"/>
                </a:solidFill>
                <a:cs typeface="Arial" pitchFamily="34" charset="0"/>
                <a:sym typeface="Arial" pitchFamily="34" charset="0"/>
              </a:rPr>
              <a:t>    </a:t>
            </a:r>
          </a:p>
          <a:p>
            <a:pPr eaLnBrk="1" hangingPunct="1">
              <a:lnSpc>
                <a:spcPct val="80000"/>
              </a:lnSpc>
              <a:spcBef>
                <a:spcPts val="575"/>
              </a:spcBef>
              <a:buClr>
                <a:srgbClr val="000000"/>
              </a:buClr>
              <a:buSzPct val="25000"/>
              <a:buFontTx/>
              <a:buNone/>
            </a:pPr>
            <a:r>
              <a:rPr lang="zh-TW" altLang="zh-TW" sz="2900" smtClean="0">
                <a:solidFill>
                  <a:srgbClr val="000000"/>
                </a:solidFill>
                <a:cs typeface="Arial" pitchFamily="34" charset="0"/>
                <a:sym typeface="Arial" pitchFamily="34" charset="0"/>
              </a:rPr>
              <a:t>  </a:t>
            </a:r>
          </a:p>
          <a:p>
            <a:pPr eaLnBrk="1" hangingPunct="1">
              <a:buFontTx/>
              <a:buBlip>
                <a:blip r:embed="rId3"/>
              </a:buBlip>
            </a:pPr>
            <a:endParaRPr lang="zh-TW" altLang="zh-TW" smtClean="0">
              <a:latin typeface="標楷體" pitchFamily="65" charset="-120"/>
              <a:ea typeface="標楷體" pitchFamily="65" charset="-120"/>
            </a:endParaRPr>
          </a:p>
        </p:txBody>
      </p:sp>
      <p:sp>
        <p:nvSpPr>
          <p:cNvPr id="26627" name="Shape 617"/>
          <p:cNvSpPr>
            <a:spLocks noChangeArrowheads="1"/>
          </p:cNvSpPr>
          <p:nvPr/>
        </p:nvSpPr>
        <p:spPr bwMode="auto">
          <a:xfrm>
            <a:off x="1385888" y="1614488"/>
            <a:ext cx="6624637" cy="5089525"/>
          </a:xfrm>
          <a:prstGeom prst="rect">
            <a:avLst/>
          </a:prstGeom>
          <a:blipFill dpi="0" rotWithShape="1">
            <a:blip r:embed="rId4"/>
            <a:srcRect/>
            <a:stretch>
              <a:fillRect/>
            </a:stretch>
          </a:blipFill>
          <a:ln w="9525">
            <a:noFill/>
            <a:miter lim="800000"/>
            <a:headEnd/>
            <a:tailEnd/>
          </a:ln>
        </p:spPr>
        <p:txBody>
          <a:bodyPr/>
          <a:lstStyle/>
          <a:p>
            <a:endParaRPr lang="zh-TW" altLang="zh-TW">
              <a:solidFill>
                <a:prstClr val="black"/>
              </a:solidFill>
              <a:latin typeface="微軟正黑體" pitchFamily="34" charset="-120"/>
              <a:ea typeface="微軟正黑體" pitchFamily="34" charset="-120"/>
            </a:endParaRPr>
          </a:p>
        </p:txBody>
      </p:sp>
      <p:sp>
        <p:nvSpPr>
          <p:cNvPr id="619" name="Shape 619"/>
          <p:cNvSpPr txBox="1">
            <a:spLocks noChangeArrowheads="1"/>
          </p:cNvSpPr>
          <p:nvPr/>
        </p:nvSpPr>
        <p:spPr bwMode="auto">
          <a:xfrm>
            <a:off x="1104900" y="852488"/>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a:solidFill>
                  <a:srgbClr val="000000"/>
                </a:solidFill>
                <a:latin typeface="微軟正黑體" pitchFamily="34" charset="-120"/>
                <a:ea typeface="微軟正黑體" pitchFamily="34" charset="-120"/>
                <a:cs typeface="Arial" pitchFamily="34" charset="0"/>
                <a:sym typeface="Arial" pitchFamily="34" charset="0"/>
              </a:rPr>
              <a:t>個人特質的</a:t>
            </a:r>
          </a:p>
          <a:p>
            <a:pPr algn="ctr">
              <a:buSzPct val="25000"/>
            </a:pPr>
            <a:r>
              <a:rPr lang="zh-TW" altLang="zh-TW" sz="2200">
                <a:solidFill>
                  <a:srgbClr val="000000"/>
                </a:solidFill>
                <a:latin typeface="微軟正黑體" pitchFamily="34" charset="-120"/>
                <a:ea typeface="微軟正黑體" pitchFamily="34" charset="-120"/>
                <a:cs typeface="Arial" pitchFamily="34" charset="0"/>
                <a:sym typeface="Arial" pitchFamily="34" charset="0"/>
              </a:rPr>
              <a:t>澄清與了解</a:t>
            </a:r>
          </a:p>
        </p:txBody>
      </p:sp>
      <p:sp>
        <p:nvSpPr>
          <p:cNvPr id="620" name="Shape 620"/>
          <p:cNvSpPr txBox="1">
            <a:spLocks noChangeArrowheads="1"/>
          </p:cNvSpPr>
          <p:nvPr/>
        </p:nvSpPr>
        <p:spPr bwMode="auto">
          <a:xfrm>
            <a:off x="7345363" y="298926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a:solidFill>
                  <a:srgbClr val="000000"/>
                </a:solidFill>
                <a:latin typeface="微軟正黑體" pitchFamily="34" charset="-120"/>
                <a:ea typeface="微軟正黑體" pitchFamily="34" charset="-120"/>
                <a:cs typeface="Arial" pitchFamily="34" charset="0"/>
                <a:sym typeface="Arial" pitchFamily="34" charset="0"/>
              </a:rPr>
              <a:t>教育與職業</a:t>
            </a:r>
          </a:p>
          <a:p>
            <a:pPr algn="ctr">
              <a:buSzPct val="25000"/>
            </a:pPr>
            <a:r>
              <a:rPr lang="zh-TW" altLang="zh-TW" sz="2200">
                <a:solidFill>
                  <a:srgbClr val="000000"/>
                </a:solidFill>
                <a:latin typeface="微軟正黑體" pitchFamily="34" charset="-120"/>
                <a:ea typeface="微軟正黑體" pitchFamily="34" charset="-120"/>
                <a:cs typeface="Arial" pitchFamily="34" charset="0"/>
                <a:sym typeface="Arial" pitchFamily="34" charset="0"/>
              </a:rPr>
              <a:t>資料的提供</a:t>
            </a:r>
          </a:p>
        </p:txBody>
      </p:sp>
      <p:sp>
        <p:nvSpPr>
          <p:cNvPr id="621" name="Shape 621"/>
          <p:cNvSpPr txBox="1">
            <a:spLocks noChangeArrowheads="1"/>
          </p:cNvSpPr>
          <p:nvPr/>
        </p:nvSpPr>
        <p:spPr bwMode="auto">
          <a:xfrm>
            <a:off x="295275" y="3397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2" name="頁尾版面配置區 1"/>
          <p:cNvSpPr txBox="1">
            <a:spLocks noGrp="1"/>
          </p:cNvSpPr>
          <p:nvPr/>
        </p:nvSpPr>
        <p:spPr>
          <a:xfrm>
            <a:off x="3124200" y="6356350"/>
            <a:ext cx="2895600" cy="365125"/>
          </a:xfrm>
          <a:prstGeom prst="rect">
            <a:avLst/>
          </a:prstGeom>
          <a:noFill/>
        </p:spPr>
        <p:txBody>
          <a:bodyPr anchor="ctr"/>
          <a:lstStyle/>
          <a:p>
            <a:pPr algn="ctr">
              <a:defRPr/>
            </a:pPr>
            <a:endParaRPr lang="zh-TW" altLang="en-US" sz="1200">
              <a:solidFill>
                <a:prstClr val="black">
                  <a:tint val="75000"/>
                </a:prstClr>
              </a:solidFill>
              <a:latin typeface="微軟正黑體" pitchFamily="34" charset="-120"/>
              <a:ea typeface="微軟正黑體" pitchFamily="34" charset="-120"/>
            </a:endParaRPr>
          </a:p>
        </p:txBody>
      </p:sp>
      <p:sp>
        <p:nvSpPr>
          <p:cNvPr id="3" name="投影片編號版面配置區 2"/>
          <p:cNvSpPr txBox="1">
            <a:spLocks noGrp="1"/>
          </p:cNvSpPr>
          <p:nvPr/>
        </p:nvSpPr>
        <p:spPr>
          <a:xfrm>
            <a:off x="6553200" y="6356350"/>
            <a:ext cx="2133600" cy="365125"/>
          </a:xfrm>
          <a:prstGeom prst="rect">
            <a:avLst/>
          </a:prstGeom>
          <a:noFill/>
        </p:spPr>
        <p:txBody>
          <a:bodyPr anchor="ctr"/>
          <a:lstStyle/>
          <a:p>
            <a:pPr algn="r">
              <a:defRPr/>
            </a:pPr>
            <a:fld id="{328FC8C0-B8E6-46CF-913C-393225751172}" type="slidenum">
              <a:rPr lang="zh-TW" altLang="en-US" sz="1200">
                <a:solidFill>
                  <a:prstClr val="black">
                    <a:tint val="75000"/>
                  </a:prstClr>
                </a:solidFill>
                <a:latin typeface="微軟正黑體" pitchFamily="34" charset="-120"/>
                <a:ea typeface="微軟正黑體" pitchFamily="34" charset="-120"/>
              </a:rPr>
              <a:pPr algn="r">
                <a:defRPr/>
              </a:pPr>
              <a:t>18</a:t>
            </a:fld>
            <a:endParaRPr lang="zh-TW" altLang="en-US" sz="1200">
              <a:solidFill>
                <a:prstClr val="black">
                  <a:tint val="75000"/>
                </a:prstClr>
              </a:solidFill>
              <a:latin typeface="微軟正黑體" pitchFamily="34" charset="-120"/>
              <a:ea typeface="微軟正黑體" pitchFamily="34" charset="-120"/>
            </a:endParaRPr>
          </a:p>
        </p:txBody>
      </p:sp>
      <p:sp>
        <p:nvSpPr>
          <p:cNvPr id="12" name="文字方塊 7"/>
          <p:cNvSpPr txBox="1">
            <a:spLocks noChangeArrowheads="1"/>
          </p:cNvSpPr>
          <p:nvPr/>
        </p:nvSpPr>
        <p:spPr bwMode="auto">
          <a:xfrm>
            <a:off x="755650" y="1703388"/>
            <a:ext cx="3486150" cy="1323975"/>
          </a:xfrm>
          <a:prstGeom prst="rect">
            <a:avLst/>
          </a:prstGeom>
          <a:noFill/>
          <a:ln w="9525">
            <a:noFill/>
            <a:miter lim="800000"/>
            <a:headEnd/>
            <a:tailEnd/>
          </a:ln>
        </p:spPr>
        <p:txBody>
          <a:bodyPr>
            <a:spAutoFit/>
          </a:bodyPr>
          <a:lstStyle/>
          <a:p>
            <a:r>
              <a:rPr lang="en-US" altLang="zh-TW" sz="2000" b="1">
                <a:solidFill>
                  <a:srgbClr val="002060"/>
                </a:solidFill>
                <a:latin typeface="微軟正黑體" pitchFamily="34" charset="-120"/>
                <a:ea typeface="微軟正黑體" pitchFamily="34" charset="-120"/>
              </a:rPr>
              <a:t>1.</a:t>
            </a:r>
            <a:r>
              <a:rPr lang="zh-TW" altLang="en-US" sz="2000" b="1">
                <a:solidFill>
                  <a:srgbClr val="002060"/>
                </a:solidFill>
                <a:latin typeface="微軟正黑體" pitchFamily="34" charset="-120"/>
                <a:ea typeface="微軟正黑體" pitchFamily="34" charset="-120"/>
              </a:rPr>
              <a:t>興趣（喜不喜歡做）</a:t>
            </a:r>
          </a:p>
          <a:p>
            <a:r>
              <a:rPr lang="en-US" altLang="zh-TW" sz="2000" b="1">
                <a:solidFill>
                  <a:srgbClr val="00B050"/>
                </a:solidFill>
                <a:latin typeface="微軟正黑體" pitchFamily="34" charset="-120"/>
                <a:ea typeface="微軟正黑體" pitchFamily="34" charset="-120"/>
              </a:rPr>
              <a:t>2.</a:t>
            </a:r>
            <a:r>
              <a:rPr lang="zh-TW" altLang="en-US" sz="2000" b="1">
                <a:solidFill>
                  <a:srgbClr val="00B050"/>
                </a:solidFill>
                <a:latin typeface="微軟正黑體" pitchFamily="34" charset="-120"/>
                <a:ea typeface="微軟正黑體" pitchFamily="34" charset="-120"/>
              </a:rPr>
              <a:t>能力 </a:t>
            </a:r>
            <a:r>
              <a:rPr lang="en-US" altLang="zh-TW" sz="2000" b="1">
                <a:solidFill>
                  <a:srgbClr val="00B050"/>
                </a:solidFill>
                <a:latin typeface="微軟正黑體" pitchFamily="34" charset="-120"/>
                <a:ea typeface="微軟正黑體" pitchFamily="34" charset="-120"/>
              </a:rPr>
              <a:t>(</a:t>
            </a:r>
            <a:r>
              <a:rPr lang="zh-TW" altLang="en-US" sz="2000" b="1">
                <a:solidFill>
                  <a:srgbClr val="00B050"/>
                </a:solidFill>
                <a:latin typeface="微軟正黑體" pitchFamily="34" charset="-120"/>
                <a:ea typeface="微軟正黑體" pitchFamily="34" charset="-120"/>
              </a:rPr>
              <a:t>能不能做</a:t>
            </a:r>
            <a:r>
              <a:rPr lang="en-US" altLang="zh-TW" sz="2000" b="1">
                <a:solidFill>
                  <a:srgbClr val="00B050"/>
                </a:solidFill>
                <a:latin typeface="微軟正黑體" pitchFamily="34" charset="-120"/>
                <a:ea typeface="微軟正黑體" pitchFamily="34" charset="-120"/>
              </a:rPr>
              <a:t>)</a:t>
            </a:r>
          </a:p>
          <a:p>
            <a:r>
              <a:rPr lang="en-US" altLang="zh-TW" sz="2000" b="1">
                <a:solidFill>
                  <a:srgbClr val="376092"/>
                </a:solidFill>
                <a:latin typeface="微軟正黑體" pitchFamily="34" charset="-120"/>
                <a:ea typeface="微軟正黑體" pitchFamily="34" charset="-120"/>
              </a:rPr>
              <a:t>3.</a:t>
            </a:r>
            <a:r>
              <a:rPr lang="zh-TW" altLang="en-US" sz="2000" b="1">
                <a:solidFill>
                  <a:srgbClr val="376092"/>
                </a:solidFill>
                <a:latin typeface="微軟正黑體" pitchFamily="34" charset="-120"/>
                <a:ea typeface="微軟正黑體" pitchFamily="34" charset="-120"/>
              </a:rPr>
              <a:t>人格特質 </a:t>
            </a:r>
            <a:r>
              <a:rPr lang="en-US" altLang="zh-TW" sz="2000" b="1">
                <a:solidFill>
                  <a:srgbClr val="376092"/>
                </a:solidFill>
                <a:latin typeface="微軟正黑體" pitchFamily="34" charset="-120"/>
                <a:ea typeface="微軟正黑體" pitchFamily="34" charset="-120"/>
              </a:rPr>
              <a:t>(</a:t>
            </a:r>
            <a:r>
              <a:rPr lang="zh-TW" altLang="en-US" sz="2000" b="1">
                <a:solidFill>
                  <a:srgbClr val="376092"/>
                </a:solidFill>
                <a:latin typeface="微軟正黑體" pitchFamily="34" charset="-120"/>
                <a:ea typeface="微軟正黑體" pitchFamily="34" charset="-120"/>
              </a:rPr>
              <a:t>適不適合做）</a:t>
            </a:r>
          </a:p>
          <a:p>
            <a:r>
              <a:rPr lang="en-US" altLang="zh-TW" sz="2000" b="1">
                <a:solidFill>
                  <a:srgbClr val="C00000"/>
                </a:solidFill>
                <a:latin typeface="微軟正黑體" pitchFamily="34" charset="-120"/>
                <a:ea typeface="微軟正黑體" pitchFamily="34" charset="-120"/>
              </a:rPr>
              <a:t>4.</a:t>
            </a:r>
            <a:r>
              <a:rPr lang="zh-TW" altLang="en-US" sz="2000" b="1">
                <a:solidFill>
                  <a:srgbClr val="C00000"/>
                </a:solidFill>
                <a:latin typeface="微軟正黑體" pitchFamily="34" charset="-120"/>
                <a:ea typeface="微軟正黑體" pitchFamily="34" charset="-120"/>
              </a:rPr>
              <a:t>價值觀 </a:t>
            </a:r>
            <a:r>
              <a:rPr lang="en-US" altLang="zh-TW" sz="2000" b="1">
                <a:solidFill>
                  <a:srgbClr val="C00000"/>
                </a:solidFill>
                <a:latin typeface="微軟正黑體" pitchFamily="34" charset="-120"/>
                <a:ea typeface="微軟正黑體" pitchFamily="34" charset="-120"/>
              </a:rPr>
              <a:t>(</a:t>
            </a:r>
            <a:r>
              <a:rPr lang="zh-TW" altLang="en-US" sz="2000" b="1">
                <a:solidFill>
                  <a:srgbClr val="C00000"/>
                </a:solidFill>
                <a:latin typeface="微軟正黑體" pitchFamily="34" charset="-120"/>
                <a:ea typeface="微軟正黑體" pitchFamily="34" charset="-120"/>
              </a:rPr>
              <a:t>願不願意做</a:t>
            </a:r>
            <a:r>
              <a:rPr lang="zh-TW" altLang="en-US" sz="2000">
                <a:solidFill>
                  <a:prstClr val="black"/>
                </a:solidFill>
                <a:latin typeface="微軟正黑體" pitchFamily="34" charset="-120"/>
                <a:ea typeface="微軟正黑體" pitchFamily="34" charset="-120"/>
              </a:rPr>
              <a:t> </a:t>
            </a:r>
            <a:r>
              <a:rPr lang="en-US" altLang="zh-TW" sz="2000" b="1">
                <a:solidFill>
                  <a:srgbClr val="C00000"/>
                </a:solidFill>
                <a:latin typeface="微軟正黑體" pitchFamily="34" charset="-120"/>
                <a:ea typeface="微軟正黑體" pitchFamily="34" charset="-120"/>
              </a:rPr>
              <a:t>)</a:t>
            </a:r>
          </a:p>
        </p:txBody>
      </p:sp>
      <p:sp>
        <p:nvSpPr>
          <p:cNvPr id="14" name="文字方塊 11"/>
          <p:cNvSpPr txBox="1">
            <a:spLocks noChangeArrowheads="1"/>
          </p:cNvSpPr>
          <p:nvPr/>
        </p:nvSpPr>
        <p:spPr bwMode="auto">
          <a:xfrm>
            <a:off x="0" y="4316413"/>
            <a:ext cx="1511300" cy="2247900"/>
          </a:xfrm>
          <a:prstGeom prst="rect">
            <a:avLst/>
          </a:prstGeom>
          <a:noFill/>
          <a:ln w="9525">
            <a:noFill/>
            <a:miter lim="800000"/>
            <a:headEnd/>
            <a:tailEnd/>
          </a:ln>
        </p:spPr>
        <p:txBody>
          <a:bodyPr>
            <a:spAutoFit/>
          </a:bodyPr>
          <a:lstStyle/>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機緣</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家庭因素</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社會潮流</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家人期望</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同儕團體</a:t>
            </a: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地緣關係</a:t>
            </a:r>
          </a:p>
          <a:p>
            <a:pPr algn="ctr">
              <a:buFontTx/>
              <a:buChar char="•"/>
            </a:pPr>
            <a:r>
              <a:rPr lang="zh-TW" altLang="en-US" sz="2000" b="1">
                <a:solidFill>
                  <a:prstClr val="black"/>
                </a:solidFill>
                <a:latin typeface="微軟正黑體" pitchFamily="34" charset="-120"/>
                <a:ea typeface="微軟正黑體" pitchFamily="34" charset="-120"/>
              </a:rPr>
              <a:t>阻力助力</a:t>
            </a:r>
          </a:p>
        </p:txBody>
      </p:sp>
      <p:sp>
        <p:nvSpPr>
          <p:cNvPr id="15" name="文字方塊 15"/>
          <p:cNvSpPr txBox="1">
            <a:spLocks noChangeArrowheads="1"/>
          </p:cNvSpPr>
          <p:nvPr/>
        </p:nvSpPr>
        <p:spPr bwMode="auto">
          <a:xfrm>
            <a:off x="7167563" y="3751263"/>
            <a:ext cx="1976437" cy="1323975"/>
          </a:xfrm>
          <a:prstGeom prst="rect">
            <a:avLst/>
          </a:prstGeom>
          <a:noFill/>
          <a:ln w="9525">
            <a:noFill/>
            <a:miter lim="800000"/>
            <a:headEnd/>
            <a:tailEnd/>
          </a:ln>
        </p:spPr>
        <p:txBody>
          <a:bodyPr>
            <a:spAutoFit/>
          </a:bodyPr>
          <a:lstStyle/>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科系類別</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職業類別</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學校類別</a:t>
            </a:r>
          </a:p>
          <a:p>
            <a:pPr algn="ctr"/>
            <a:r>
              <a:rPr lang="en-US" altLang="zh-TW" sz="2000" b="1">
                <a:solidFill>
                  <a:prstClr val="black"/>
                </a:solidFill>
                <a:latin typeface="微軟正黑體" pitchFamily="34" charset="-120"/>
                <a:ea typeface="微軟正黑體" pitchFamily="34" charset="-120"/>
              </a:rPr>
              <a:t>‧</a:t>
            </a:r>
            <a:r>
              <a:rPr lang="zh-TW" altLang="en-US" sz="2000" b="1">
                <a:solidFill>
                  <a:prstClr val="black"/>
                </a:solidFill>
                <a:latin typeface="微軟正黑體" pitchFamily="34" charset="-120"/>
                <a:ea typeface="微軟正黑體" pitchFamily="34" charset="-120"/>
              </a:rPr>
              <a:t>升學管道</a:t>
            </a:r>
          </a:p>
        </p:txBody>
      </p:sp>
      <p:sp>
        <p:nvSpPr>
          <p:cNvPr id="16" name="Rectangle 14"/>
          <p:cNvSpPr/>
          <p:nvPr/>
        </p:nvSpPr>
        <p:spPr>
          <a:xfrm>
            <a:off x="3130180" y="316243"/>
            <a:ext cx="3215352" cy="769441"/>
          </a:xfrm>
          <a:prstGeom prst="rect">
            <a:avLst/>
          </a:prstGeom>
          <a:solidFill>
            <a:schemeClr val="tx2">
              <a:lumMod val="75000"/>
            </a:schemeClr>
          </a:solidFill>
          <a:ln>
            <a:noFill/>
          </a:ln>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TW" altLang="en-US" sz="4400" b="1" dirty="0">
                <a:ln w="17780" cmpd="sng">
                  <a:solidFill>
                    <a:srgbClr val="FFFFFF"/>
                  </a:solidFill>
                  <a:prstDash val="solid"/>
                  <a:miter lim="800000"/>
                </a:ln>
                <a:solidFill>
                  <a:prstClr val="white"/>
                </a:solidFill>
                <a:effectLst>
                  <a:outerShdw blurRad="50800" algn="tl" rotWithShape="0">
                    <a:srgbClr val="000000"/>
                  </a:outerShdw>
                </a:effectLst>
                <a:latin typeface="Apple LiGothic Medium"/>
                <a:ea typeface="Apple LiGothic Medium"/>
                <a:cs typeface="Apple LiGothic Medium"/>
              </a:rPr>
              <a:t>生涯金三角</a:t>
            </a:r>
            <a:endParaRPr lang="en-US" altLang="zh-TW" sz="4400" b="1" dirty="0">
              <a:ln w="17780" cmpd="sng">
                <a:solidFill>
                  <a:srgbClr val="FFFFFF"/>
                </a:solidFill>
                <a:prstDash val="solid"/>
                <a:miter lim="800000"/>
              </a:ln>
              <a:solidFill>
                <a:prstClr val="white"/>
              </a:solidFill>
              <a:effectLst>
                <a:outerShdw blurRad="50800" algn="tl" rotWithShape="0">
                  <a:srgbClr val="000000"/>
                </a:outerShdw>
              </a:effectLst>
              <a:latin typeface="Apple LiGothic Medium"/>
              <a:ea typeface="Apple LiGothic Medium"/>
              <a:cs typeface="Apple LiGothic Medium"/>
            </a:endParaRPr>
          </a:p>
        </p:txBody>
      </p:sp>
      <p:sp>
        <p:nvSpPr>
          <p:cNvPr id="17" name="Text Box 18"/>
          <p:cNvSpPr txBox="1">
            <a:spLocks noChangeArrowheads="1"/>
          </p:cNvSpPr>
          <p:nvPr/>
        </p:nvSpPr>
        <p:spPr bwMode="auto">
          <a:xfrm>
            <a:off x="6019800" y="1289050"/>
            <a:ext cx="2871788" cy="1200150"/>
          </a:xfrm>
          <a:prstGeom prst="rect">
            <a:avLst/>
          </a:prstGeom>
          <a:solidFill>
            <a:srgbClr val="800000"/>
          </a:solidFill>
          <a:ln>
            <a:noFill/>
          </a:ln>
          <a:effectLst/>
          <a:extLst/>
        </p:spPr>
        <p:txBody>
          <a:bodyPr>
            <a:spAutoFit/>
          </a:bodyPr>
          <a:lstStyle/>
          <a:p>
            <a:pPr>
              <a:spcBef>
                <a:spcPct val="50000"/>
              </a:spcBef>
              <a:defRPr/>
            </a:pPr>
            <a:r>
              <a:rPr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703286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6"/>
          <p:cNvSpPr>
            <a:spLocks noChangeArrowheads="1"/>
          </p:cNvSpPr>
          <p:nvPr/>
        </p:nvSpPr>
        <p:spPr bwMode="auto">
          <a:xfrm>
            <a:off x="0" y="404664"/>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sym typeface="Wingdings" pitchFamily="2" charset="2"/>
              </a:rPr>
              <a:t>   </a:t>
            </a:r>
            <a:endParaRPr lang="zh-TW" altLang="zh-TW" sz="2800" b="1" dirty="0">
              <a:solidFill>
                <a:prstClr val="white"/>
              </a:solidFill>
              <a:latin typeface="微軟正黑體" pitchFamily="34" charset="-120"/>
              <a:ea typeface="微軟正黑體" pitchFamily="34" charset="-120"/>
            </a:endParaRPr>
          </a:p>
        </p:txBody>
      </p:sp>
      <p:sp>
        <p:nvSpPr>
          <p:cNvPr id="14" name="日期版面配置區 3"/>
          <p:cNvSpPr>
            <a:spLocks noGrp="1"/>
          </p:cNvSpPr>
          <p:nvPr>
            <p:ph type="dt" sz="half" idx="10"/>
          </p:nvPr>
        </p:nvSpPr>
        <p:spPr/>
        <p:txBody>
          <a:bodyPr/>
          <a:lstStyle/>
          <a:p>
            <a:pPr>
              <a:defRPr/>
            </a:pPr>
            <a:fld id="{170CDC1A-F789-4E63-A696-E756A1B08419}" type="datetime1">
              <a:rPr lang="zh-TW" altLang="en-US">
                <a:solidFill>
                  <a:prstClr val="black">
                    <a:tint val="75000"/>
                  </a:prstClr>
                </a:solidFill>
              </a:rPr>
              <a:pPr>
                <a:defRPr/>
              </a:pPr>
              <a:t>2015/3/6</a:t>
            </a:fld>
            <a:endParaRPr lang="zh-TW" altLang="en-US">
              <a:solidFill>
                <a:prstClr val="black">
                  <a:tint val="75000"/>
                </a:prstClr>
              </a:solidFill>
            </a:endParaRPr>
          </a:p>
        </p:txBody>
      </p:sp>
      <p:sp>
        <p:nvSpPr>
          <p:cNvPr id="493571" name="Oval 3"/>
          <p:cNvSpPr>
            <a:spLocks noChangeArrowheads="1"/>
          </p:cNvSpPr>
          <p:nvPr/>
        </p:nvSpPr>
        <p:spPr bwMode="auto">
          <a:xfrm>
            <a:off x="1128414" y="1262261"/>
            <a:ext cx="2039938" cy="1590675"/>
          </a:xfrm>
          <a:prstGeom prst="ellipse">
            <a:avLst/>
          </a:prstGeom>
          <a:gradFill flip="none" rotWithShape="1">
            <a:gsLst>
              <a:gs pos="71000">
                <a:srgbClr val="FF0000"/>
              </a:gs>
              <a:gs pos="64999">
                <a:srgbClr val="F0EBD5"/>
              </a:gs>
              <a:gs pos="100000">
                <a:srgbClr val="D1C39F"/>
              </a:gs>
            </a:gsLst>
            <a:path path="circle">
              <a:fillToRect r="100000" b="100000"/>
            </a:path>
            <a:tileRect l="-100000" t="-100000"/>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興趣</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技藝  醫護 </a:t>
            </a:r>
            <a:endParaRPr lang="en-US" altLang="zh-TW" sz="1600" dirty="0" smtClean="0">
              <a:solidFill>
                <a:prstClr val="black"/>
              </a:solidFill>
              <a:latin typeface="華康中圓體" panose="020F0509000000000000" pitchFamily="49" charset="-120"/>
              <a:ea typeface="華康中圓體" panose="020F0509000000000000" pitchFamily="49" charset="-120"/>
            </a:endParaRPr>
          </a:p>
          <a:p>
            <a:pPr algn="ctr">
              <a:defRPr/>
            </a:pPr>
            <a:r>
              <a:rPr lang="zh-TW" altLang="en-US" sz="1600" dirty="0" smtClean="0">
                <a:solidFill>
                  <a:prstClr val="black"/>
                </a:solidFill>
                <a:latin typeface="華康中圓體" panose="020F0509000000000000" pitchFamily="49" charset="-120"/>
                <a:ea typeface="華康中圓體" panose="020F0509000000000000" pitchFamily="49" charset="-120"/>
              </a:rPr>
              <a:t>法政  </a:t>
            </a:r>
            <a:r>
              <a:rPr lang="zh-TW" altLang="en-US" sz="1600" dirty="0">
                <a:solidFill>
                  <a:prstClr val="black"/>
                </a:solidFill>
                <a:latin typeface="華康中圓體" panose="020F0509000000000000" pitchFamily="49" charset="-120"/>
                <a:ea typeface="華康中圓體" panose="020F0509000000000000" pitchFamily="49" charset="-120"/>
              </a:rPr>
              <a:t>商業 </a:t>
            </a:r>
            <a:endParaRPr lang="en-US" altLang="zh-TW" sz="1600" dirty="0" smtClean="0">
              <a:solidFill>
                <a:prstClr val="black"/>
              </a:solidFill>
              <a:latin typeface="華康中圓體" panose="020F0509000000000000" pitchFamily="49" charset="-120"/>
              <a:ea typeface="華康中圓體" panose="020F0509000000000000" pitchFamily="49" charset="-120"/>
            </a:endParaRPr>
          </a:p>
          <a:p>
            <a:pPr algn="ctr">
              <a:defRPr/>
            </a:pPr>
            <a:r>
              <a:rPr lang="zh-TW" altLang="en-US" sz="1600" dirty="0" smtClean="0">
                <a:solidFill>
                  <a:prstClr val="black"/>
                </a:solidFill>
                <a:latin typeface="華康中圓體" panose="020F0509000000000000" pitchFamily="49" charset="-120"/>
                <a:ea typeface="華康中圓體" panose="020F0509000000000000" pitchFamily="49" charset="-120"/>
              </a:rPr>
              <a:t>文藝  科學</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493572" name="Oval 4"/>
          <p:cNvSpPr>
            <a:spLocks noChangeArrowheads="1"/>
          </p:cNvSpPr>
          <p:nvPr/>
        </p:nvSpPr>
        <p:spPr bwMode="auto">
          <a:xfrm rot="10800000" flipV="1">
            <a:off x="244708" y="2826499"/>
            <a:ext cx="2473325" cy="1584325"/>
          </a:xfrm>
          <a:prstGeom prst="ellipse">
            <a:avLst/>
          </a:prstGeom>
          <a:gradFill flip="none" rotWithShape="1">
            <a:gsLst>
              <a:gs pos="21000">
                <a:srgbClr val="00B050"/>
              </a:gs>
              <a:gs pos="64999">
                <a:srgbClr val="F0EBD5"/>
              </a:gs>
              <a:gs pos="100000">
                <a:srgbClr val="D1C39F"/>
              </a:gs>
            </a:gsLst>
            <a:path path="circle">
              <a:fillToRect l="100000" t="100000"/>
            </a:path>
            <a:tileRect r="-100000" b="-100000"/>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性向</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抽象推理  數理</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空間關係  語文</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機械</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54274" name="Oval 2"/>
          <p:cNvSpPr>
            <a:spLocks noGrp="1" noChangeArrowheads="1"/>
          </p:cNvSpPr>
          <p:nvPr>
            <p:ph idx="1"/>
          </p:nvPr>
        </p:nvSpPr>
        <p:spPr>
          <a:xfrm>
            <a:off x="3240360" y="1124744"/>
            <a:ext cx="2376264" cy="1800225"/>
          </a:xfrm>
          <a:prstGeom prst="ellipse">
            <a:avLst/>
          </a:prstGeom>
          <a:gradFill flip="none" rotWithShape="1">
            <a:gsLst>
              <a:gs pos="24000">
                <a:srgbClr val="E1691F"/>
              </a:gs>
              <a:gs pos="64999">
                <a:srgbClr val="F0EBD5"/>
              </a:gs>
              <a:gs pos="100000">
                <a:srgbClr val="D1C39F"/>
              </a:gs>
            </a:gsLst>
            <a:path path="circle">
              <a:fillToRect l="100000" t="100000"/>
            </a:path>
            <a:tileRect r="-100000" b="-100000"/>
          </a:gradFill>
          <a:ln>
            <a:solidFill>
              <a:srgbClr val="000000"/>
            </a:solidFill>
            <a:round/>
          </a:ln>
          <a:extLst/>
        </p:spPr>
        <p:txBody>
          <a:bodyPr>
            <a:normAutofit fontScale="92500" lnSpcReduction="10000"/>
          </a:bodyPr>
          <a:lstStyle/>
          <a:p>
            <a:pPr marL="0" indent="0" algn="ctr" eaLnBrk="1" hangingPunct="1">
              <a:spcBef>
                <a:spcPct val="0"/>
              </a:spcBef>
              <a:buFontTx/>
              <a:buNone/>
              <a:defRPr/>
            </a:pPr>
            <a:r>
              <a:rPr kumimoji="1" lang="zh-TW" altLang="en-US" sz="2400" b="1" dirty="0" smtClean="0">
                <a:latin typeface="華康中圓體" panose="020F0509000000000000" pitchFamily="49" charset="-120"/>
                <a:ea typeface="華康中圓體" panose="020F0509000000000000" pitchFamily="49" charset="-120"/>
              </a:rPr>
              <a:t>學業成就</a:t>
            </a:r>
            <a:endParaRPr kumimoji="1" lang="en-US" altLang="zh-TW" sz="2400" b="1" dirty="0" smtClean="0">
              <a:latin typeface="華康中圓體" panose="020F0509000000000000" pitchFamily="49" charset="-120"/>
              <a:ea typeface="華康中圓體" panose="020F0509000000000000" pitchFamily="49" charset="-120"/>
            </a:endParaRPr>
          </a:p>
          <a:p>
            <a:pPr marL="0" indent="0" algn="ctr" eaLnBrk="1" hangingPunct="1">
              <a:spcBef>
                <a:spcPct val="0"/>
              </a:spcBef>
              <a:buFontTx/>
              <a:buNone/>
              <a:defRPr/>
            </a:pPr>
            <a:r>
              <a:rPr lang="zh-TW" altLang="en-US" sz="1700" dirty="0" smtClean="0">
                <a:latin typeface="華康中圓體" panose="020F0509000000000000" pitchFamily="49" charset="-120"/>
                <a:ea typeface="華康中圓體" panose="020F0509000000000000" pitchFamily="49" charset="-120"/>
              </a:rPr>
              <a:t>學科成績</a:t>
            </a:r>
            <a:endParaRPr lang="en-US" altLang="zh-TW" sz="1700" dirty="0" smtClean="0">
              <a:latin typeface="華康中圓體" panose="020F0509000000000000" pitchFamily="49" charset="-120"/>
              <a:ea typeface="華康中圓體" panose="020F0509000000000000" pitchFamily="49" charset="-120"/>
            </a:endParaRPr>
          </a:p>
          <a:p>
            <a:pPr marL="0" indent="0" algn="ctr" eaLnBrk="1" hangingPunct="1">
              <a:spcBef>
                <a:spcPct val="0"/>
              </a:spcBef>
              <a:buFontTx/>
              <a:buNone/>
              <a:defRPr/>
            </a:pPr>
            <a:r>
              <a:rPr lang="zh-TW" altLang="en-US" sz="1700" dirty="0" smtClean="0">
                <a:latin typeface="華康中圓體" panose="020F0509000000000000" pitchFamily="49" charset="-120"/>
                <a:ea typeface="華康中圓體" panose="020F0509000000000000" pitchFamily="49" charset="-120"/>
              </a:rPr>
              <a:t>（複習考） </a:t>
            </a:r>
          </a:p>
          <a:p>
            <a:pPr marL="0" indent="0" algn="ctr" eaLnBrk="1" hangingPunct="1">
              <a:spcBef>
                <a:spcPct val="0"/>
              </a:spcBef>
              <a:buFontTx/>
              <a:buNone/>
              <a:defRPr/>
            </a:pPr>
            <a:r>
              <a:rPr lang="zh-TW" altLang="en-US" sz="1700" dirty="0" smtClean="0">
                <a:latin typeface="華康中圓體" panose="020F0509000000000000" pitchFamily="49" charset="-120"/>
                <a:ea typeface="華康中圓體" panose="020F0509000000000000" pitchFamily="49" charset="-120"/>
              </a:rPr>
              <a:t>藝能科成績</a:t>
            </a:r>
          </a:p>
          <a:p>
            <a:pPr marL="0" indent="0" algn="ctr" eaLnBrk="1" hangingPunct="1">
              <a:spcBef>
                <a:spcPct val="0"/>
              </a:spcBef>
              <a:buFontTx/>
              <a:buNone/>
              <a:defRPr/>
            </a:pPr>
            <a:r>
              <a:rPr lang="zh-TW" altLang="en-US" sz="1700" dirty="0" smtClean="0">
                <a:latin typeface="華康中圓體" panose="020F0509000000000000" pitchFamily="49" charset="-120"/>
                <a:ea typeface="華康中圓體" panose="020F0509000000000000" pitchFamily="49" charset="-120"/>
              </a:rPr>
              <a:t>競賽成績</a:t>
            </a:r>
          </a:p>
        </p:txBody>
      </p:sp>
      <p:sp>
        <p:nvSpPr>
          <p:cNvPr id="493573" name="Oval 5"/>
          <p:cNvSpPr>
            <a:spLocks noChangeArrowheads="1"/>
          </p:cNvSpPr>
          <p:nvPr/>
        </p:nvSpPr>
        <p:spPr bwMode="auto">
          <a:xfrm>
            <a:off x="205680" y="4419600"/>
            <a:ext cx="1989138" cy="1584325"/>
          </a:xfrm>
          <a:prstGeom prst="ellipse">
            <a:avLst/>
          </a:prstGeom>
          <a:gradFill>
            <a:gsLst>
              <a:gs pos="0">
                <a:srgbClr val="1608CE"/>
              </a:gs>
              <a:gs pos="64999">
                <a:srgbClr val="F0EBD5"/>
              </a:gs>
              <a:gs pos="100000">
                <a:srgbClr val="D1C39F"/>
              </a:gs>
            </a:gsLst>
            <a:path path="circle">
              <a:fillToRect l="100000" t="100000"/>
            </a:path>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明確意向</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高中 高職</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五專 軍校</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493574" name="Oval 6"/>
          <p:cNvSpPr>
            <a:spLocks noChangeArrowheads="1"/>
          </p:cNvSpPr>
          <p:nvPr/>
        </p:nvSpPr>
        <p:spPr bwMode="auto">
          <a:xfrm>
            <a:off x="2034480" y="5029200"/>
            <a:ext cx="2133600" cy="1371600"/>
          </a:xfrm>
          <a:prstGeom prst="ellipse">
            <a:avLst/>
          </a:prstGeom>
          <a:gradFill>
            <a:gsLst>
              <a:gs pos="82000">
                <a:srgbClr val="E1691F"/>
              </a:gs>
              <a:gs pos="64999">
                <a:srgbClr val="F0EBD5"/>
              </a:gs>
              <a:gs pos="100000">
                <a:srgbClr val="D1C39F"/>
              </a:gs>
            </a:gsLst>
            <a:path path="circle">
              <a:fillToRect r="100000" b="100000"/>
            </a:path>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地緣關係</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距離遠近</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交通狀況</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社區風氣</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493575" name="Oval 7"/>
          <p:cNvSpPr>
            <a:spLocks noChangeArrowheads="1"/>
          </p:cNvSpPr>
          <p:nvPr/>
        </p:nvSpPr>
        <p:spPr bwMode="auto">
          <a:xfrm>
            <a:off x="4198788" y="5085184"/>
            <a:ext cx="1993900" cy="1584325"/>
          </a:xfrm>
          <a:prstGeom prst="ellipse">
            <a:avLst/>
          </a:prstGeom>
          <a:gradFill flip="none" rotWithShape="1">
            <a:gsLst>
              <a:gs pos="82000">
                <a:srgbClr val="7030A0"/>
              </a:gs>
              <a:gs pos="64999">
                <a:srgbClr val="F0EBD5"/>
              </a:gs>
              <a:gs pos="100000">
                <a:srgbClr val="D1C39F"/>
              </a:gs>
            </a:gsLst>
            <a:path path="circle">
              <a:fillToRect r="100000" b="100000"/>
            </a:path>
            <a:tileRect l="-100000" t="-100000"/>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學校特色</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校園 社團</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設備 師資</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環境</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493576" name="Oval 8"/>
          <p:cNvSpPr>
            <a:spLocks noChangeArrowheads="1"/>
          </p:cNvSpPr>
          <p:nvPr/>
        </p:nvSpPr>
        <p:spPr bwMode="auto">
          <a:xfrm>
            <a:off x="6073080" y="4267200"/>
            <a:ext cx="2387600" cy="1944688"/>
          </a:xfrm>
          <a:prstGeom prst="ellipse">
            <a:avLst/>
          </a:prstGeom>
          <a:gradFill flip="none" rotWithShape="1">
            <a:gsLst>
              <a:gs pos="0">
                <a:srgbClr val="1608CE"/>
              </a:gs>
              <a:gs pos="64999">
                <a:srgbClr val="F0EBD5"/>
              </a:gs>
              <a:gs pos="100000">
                <a:srgbClr val="D1C39F"/>
              </a:gs>
            </a:gsLst>
            <a:path path="circle">
              <a:fillToRect l="100000" t="100000"/>
            </a:path>
            <a:tileRect r="-100000" b="-100000"/>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智慧能力</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語文智慧</a:t>
            </a:r>
          </a:p>
          <a:p>
            <a:pPr algn="ctr">
              <a:defRPr/>
            </a:pPr>
            <a:r>
              <a:rPr lang="zh-TW" altLang="en-US" sz="1600" dirty="0" smtClean="0">
                <a:solidFill>
                  <a:prstClr val="black"/>
                </a:solidFill>
                <a:latin typeface="華康中圓體" panose="020F0509000000000000" pitchFamily="49" charset="-120"/>
                <a:ea typeface="華康中圓體" panose="020F0509000000000000" pitchFamily="49" charset="-120"/>
              </a:rPr>
              <a:t>音樂</a:t>
            </a:r>
            <a:r>
              <a:rPr lang="zh-TW" altLang="en-US" sz="1600" dirty="0">
                <a:solidFill>
                  <a:prstClr val="black"/>
                </a:solidFill>
                <a:latin typeface="華康中圓體" panose="020F0509000000000000" pitchFamily="49" charset="-120"/>
                <a:ea typeface="華康中圓體" panose="020F0509000000000000" pitchFamily="49" charset="-120"/>
              </a:rPr>
              <a:t>智慧</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數理智慧 </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體能智慧</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493577" name="Oval 9"/>
          <p:cNvSpPr>
            <a:spLocks noChangeArrowheads="1"/>
          </p:cNvSpPr>
          <p:nvPr/>
        </p:nvSpPr>
        <p:spPr bwMode="auto">
          <a:xfrm>
            <a:off x="6812855" y="2667000"/>
            <a:ext cx="2079625" cy="1584325"/>
          </a:xfrm>
          <a:prstGeom prst="ellipse">
            <a:avLst/>
          </a:prstGeom>
          <a:gradFill flip="none" rotWithShape="1">
            <a:gsLst>
              <a:gs pos="21000">
                <a:srgbClr val="00B050"/>
              </a:gs>
              <a:gs pos="64999">
                <a:srgbClr val="F0EBD5"/>
              </a:gs>
              <a:gs pos="100000">
                <a:srgbClr val="D1C39F"/>
              </a:gs>
            </a:gsLst>
            <a:path path="circle">
              <a:fillToRect l="100000" t="100000"/>
            </a:path>
            <a:tileRect r="-100000" b="-100000"/>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家人期望</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一技之長</a:t>
            </a:r>
          </a:p>
          <a:p>
            <a:pPr algn="ctr">
              <a:defRPr/>
            </a:pPr>
            <a:r>
              <a:rPr lang="zh-TW" altLang="en-US" sz="1600" dirty="0" smtClean="0">
                <a:solidFill>
                  <a:prstClr val="black"/>
                </a:solidFill>
                <a:latin typeface="華康中圓體" panose="020F0509000000000000" pitchFamily="49" charset="-120"/>
                <a:ea typeface="華康中圓體" panose="020F0509000000000000" pitchFamily="49" charset="-120"/>
              </a:rPr>
              <a:t>繼續</a:t>
            </a:r>
            <a:r>
              <a:rPr lang="zh-TW" altLang="en-US" sz="1600" dirty="0">
                <a:solidFill>
                  <a:prstClr val="black"/>
                </a:solidFill>
                <a:latin typeface="華康中圓體" panose="020F0509000000000000" pitchFamily="49" charset="-120"/>
                <a:ea typeface="華康中圓體" panose="020F0509000000000000" pitchFamily="49" charset="-120"/>
              </a:rPr>
              <a:t>深造</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家族傳承</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493578" name="Oval 10"/>
          <p:cNvSpPr>
            <a:spLocks noChangeArrowheads="1"/>
          </p:cNvSpPr>
          <p:nvPr/>
        </p:nvSpPr>
        <p:spPr bwMode="auto">
          <a:xfrm>
            <a:off x="5692080" y="1143000"/>
            <a:ext cx="2448000" cy="1676400"/>
          </a:xfrm>
          <a:prstGeom prst="ellipse">
            <a:avLst/>
          </a:prstGeom>
          <a:gradFill flip="none" rotWithShape="1">
            <a:gsLst>
              <a:gs pos="0">
                <a:srgbClr val="FFFF00"/>
              </a:gs>
              <a:gs pos="64999">
                <a:srgbClr val="F0EBD5"/>
              </a:gs>
              <a:gs pos="100000">
                <a:srgbClr val="D1C39F"/>
              </a:gs>
            </a:gsLst>
            <a:path path="circle">
              <a:fillToRect l="100000" t="100000"/>
            </a:path>
            <a:tileRect r="-100000" b="-100000"/>
          </a:gradFill>
          <a:ln w="9525">
            <a:solidFill>
              <a:srgbClr val="000000"/>
            </a:solidFill>
            <a:round/>
            <a:headEnd/>
            <a:tailEnd/>
          </a:ln>
        </p:spPr>
        <p:txBody>
          <a:bodyPr/>
          <a:lstStyle/>
          <a:p>
            <a:pPr algn="ctr">
              <a:defRPr/>
            </a:pPr>
            <a:r>
              <a:rPr lang="zh-TW" altLang="en-US" sz="2400" b="1" dirty="0">
                <a:solidFill>
                  <a:prstClr val="black"/>
                </a:solidFill>
                <a:latin typeface="華康中圓體" panose="020F0509000000000000" pitchFamily="49" charset="-120"/>
                <a:ea typeface="華康中圓體" panose="020F0509000000000000" pitchFamily="49" charset="-120"/>
              </a:rPr>
              <a:t>價值觀</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有潛力的 熱門的 實用的 興趣的 </a:t>
            </a:r>
          </a:p>
          <a:p>
            <a:pPr algn="ctr">
              <a:defRPr/>
            </a:pPr>
            <a:r>
              <a:rPr lang="zh-TW" altLang="en-US" sz="1600" dirty="0">
                <a:solidFill>
                  <a:prstClr val="black"/>
                </a:solidFill>
                <a:latin typeface="華康中圓體" panose="020F0509000000000000" pitchFamily="49" charset="-120"/>
                <a:ea typeface="華康中圓體" panose="020F0509000000000000" pitchFamily="49" charset="-120"/>
              </a:rPr>
              <a:t>家族認同的</a:t>
            </a:r>
            <a:endParaRPr lang="zh-TW" altLang="en-US" sz="1600" dirty="0">
              <a:solidFill>
                <a:prstClr val="black"/>
              </a:solidFill>
              <a:effectLst>
                <a:outerShdw blurRad="38100" dist="38100" dir="2700000" algn="tl">
                  <a:srgbClr val="C0C0C0"/>
                </a:outerShdw>
              </a:effectLst>
              <a:latin typeface="華康中圓體" panose="020F0509000000000000" pitchFamily="49" charset="-120"/>
              <a:ea typeface="華康中圓體" panose="020F0509000000000000" pitchFamily="49" charset="-120"/>
            </a:endParaRPr>
          </a:p>
        </p:txBody>
      </p:sp>
      <p:sp>
        <p:nvSpPr>
          <p:cNvPr id="185372" name="AutoShape 12"/>
          <p:cNvSpPr>
            <a:spLocks noChangeArrowheads="1"/>
          </p:cNvSpPr>
          <p:nvPr/>
        </p:nvSpPr>
        <p:spPr bwMode="auto">
          <a:xfrm>
            <a:off x="2807593" y="2998192"/>
            <a:ext cx="3667125" cy="21590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FFF99"/>
          </a:solidFill>
          <a:ln w="9525">
            <a:solidFill>
              <a:schemeClr val="tx1"/>
            </a:solidFill>
            <a:miter lim="800000"/>
            <a:headEnd/>
            <a:tailEnd/>
          </a:ln>
        </p:spPr>
        <p:txBody>
          <a:bodyPr wrap="none" anchor="ctr"/>
          <a:lstStyle/>
          <a:p>
            <a:pPr algn="ctr"/>
            <a:r>
              <a:rPr lang="zh-TW" altLang="en-US" sz="2400" b="1" dirty="0">
                <a:solidFill>
                  <a:srgbClr val="000099"/>
                </a:solidFill>
                <a:latin typeface="華康中圓體" panose="020F0509000000000000" pitchFamily="49" charset="-120"/>
                <a:ea typeface="華康中圓體" panose="020F0509000000000000" pitchFamily="49" charset="-120"/>
              </a:rPr>
              <a:t>選校時</a:t>
            </a:r>
          </a:p>
          <a:p>
            <a:pPr algn="ctr"/>
            <a:r>
              <a:rPr lang="zh-TW" altLang="en-US" sz="2400" b="1" dirty="0" smtClean="0">
                <a:solidFill>
                  <a:srgbClr val="000099"/>
                </a:solidFill>
                <a:latin typeface="華康中圓體" panose="020F0509000000000000" pitchFamily="49" charset="-120"/>
                <a:ea typeface="華康中圓體" panose="020F0509000000000000" pitchFamily="49" charset="-120"/>
              </a:rPr>
              <a:t>考慮因素</a:t>
            </a:r>
            <a:endParaRPr lang="zh-TW" altLang="en-US" sz="2400" b="1" dirty="0">
              <a:solidFill>
                <a:srgbClr val="000099"/>
              </a:solidFill>
              <a:latin typeface="華康中圓體" panose="020F0509000000000000" pitchFamily="49" charset="-120"/>
              <a:ea typeface="華康中圓體" panose="020F0509000000000000" pitchFamily="49" charset="-120"/>
            </a:endParaRPr>
          </a:p>
        </p:txBody>
      </p:sp>
      <p:sp>
        <p:nvSpPr>
          <p:cNvPr id="185373" name="矩形 12"/>
          <p:cNvSpPr>
            <a:spLocks noChangeArrowheads="1"/>
          </p:cNvSpPr>
          <p:nvPr/>
        </p:nvSpPr>
        <p:spPr bwMode="auto">
          <a:xfrm>
            <a:off x="2088604" y="344711"/>
            <a:ext cx="5219700" cy="708025"/>
          </a:xfrm>
          <a:prstGeom prst="rect">
            <a:avLst/>
          </a:prstGeom>
          <a:noFill/>
          <a:ln w="9525">
            <a:noFill/>
            <a:miter lim="800000"/>
            <a:headEnd/>
            <a:tailEnd/>
          </a:ln>
        </p:spPr>
        <p:txBody>
          <a:bodyPr>
            <a:spAutoFit/>
          </a:bodyPr>
          <a:lstStyle/>
          <a:p>
            <a:pPr algn="ctr"/>
            <a:r>
              <a:rPr lang="zh-TW" altLang="en-US" sz="4000" dirty="0">
                <a:solidFill>
                  <a:prstClr val="white"/>
                </a:solidFill>
                <a:latin typeface="標楷體" pitchFamily="65" charset="-120"/>
                <a:ea typeface="標楷體" pitchFamily="65" charset="-120"/>
              </a:rPr>
              <a:t>選校選科大掃描</a:t>
            </a:r>
          </a:p>
        </p:txBody>
      </p:sp>
    </p:spTree>
    <p:extLst>
      <p:ext uri="{BB962C8B-B14F-4D97-AF65-F5344CB8AC3E}">
        <p14:creationId xmlns:p14="http://schemas.microsoft.com/office/powerpoint/2010/main" val="2613965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標題 1"/>
          <p:cNvSpPr>
            <a:spLocks noGrp="1"/>
          </p:cNvSpPr>
          <p:nvPr>
            <p:ph type="title"/>
          </p:nvPr>
        </p:nvSpPr>
        <p:spPr>
          <a:xfrm>
            <a:off x="539750" y="692696"/>
            <a:ext cx="8229600" cy="863600"/>
          </a:xfrm>
        </p:spPr>
        <p:txBody>
          <a:bodyPr/>
          <a:lstStyle/>
          <a:p>
            <a:r>
              <a:rPr lang="zh-TW" altLang="en-US" dirty="0" smtClean="0">
                <a:latin typeface="華康中圓體" panose="020F0509000000000000" pitchFamily="49" charset="-120"/>
                <a:ea typeface="華康中圓體" panose="020F0509000000000000" pitchFamily="49" charset="-120"/>
              </a:rPr>
              <a:t>森林運動會</a:t>
            </a:r>
          </a:p>
        </p:txBody>
      </p:sp>
      <p:sp>
        <p:nvSpPr>
          <p:cNvPr id="225283" name="內容版面配置區 2"/>
          <p:cNvSpPr>
            <a:spLocks noGrp="1"/>
          </p:cNvSpPr>
          <p:nvPr>
            <p:ph idx="1"/>
          </p:nvPr>
        </p:nvSpPr>
        <p:spPr>
          <a:xfrm>
            <a:off x="395288" y="1556792"/>
            <a:ext cx="8424862" cy="3455988"/>
          </a:xfrm>
        </p:spPr>
        <p:txBody>
          <a:bodyPr/>
          <a:lstStyle/>
          <a:p>
            <a:pPr>
              <a:buFontTx/>
              <a:buBlip>
                <a:blip r:embed="rId2"/>
              </a:buBlip>
            </a:pPr>
            <a:r>
              <a:rPr lang="zh-TW" altLang="en-US" dirty="0" smtClean="0">
                <a:latin typeface="標楷體" panose="03000509000000000000" pitchFamily="65" charset="-120"/>
                <a:ea typeface="標楷體" panose="03000509000000000000" pitchFamily="65" charset="-120"/>
              </a:rPr>
              <a:t>有一天，森林裡的動物們，想要舉辦運動會，所以聚集在一起討論要比賽哪些項目─跳遠？游泳？跑步？爬樹？飛翔？</a:t>
            </a:r>
            <a:r>
              <a:rPr lang="en-US" altLang="zh-TW" dirty="0" smtClean="0">
                <a:latin typeface="標楷體" panose="03000509000000000000" pitchFamily="65" charset="-120"/>
                <a:ea typeface="標楷體" panose="03000509000000000000" pitchFamily="65" charset="-120"/>
              </a:rPr>
              <a:t>……</a:t>
            </a:r>
          </a:p>
          <a:p>
            <a:pPr>
              <a:buFontTx/>
              <a:buBlip>
                <a:blip r:embed="rId2"/>
              </a:buBlip>
            </a:pPr>
            <a:r>
              <a:rPr lang="zh-TW" altLang="en-US" dirty="0" smtClean="0">
                <a:latin typeface="標楷體" panose="03000509000000000000" pitchFamily="65" charset="-120"/>
                <a:ea typeface="標楷體" panose="03000509000000000000" pitchFamily="65" charset="-120"/>
              </a:rPr>
              <a:t>從這個故事，您想到什麼？</a:t>
            </a:r>
            <a:endParaRPr lang="en-US" altLang="zh-TW" dirty="0" smtClean="0">
              <a:latin typeface="標楷體" panose="03000509000000000000" pitchFamily="65" charset="-120"/>
              <a:ea typeface="標楷體" panose="03000509000000000000" pitchFamily="65" charset="-120"/>
            </a:endParaRPr>
          </a:p>
          <a:p>
            <a:pPr>
              <a:buFontTx/>
              <a:buBlip>
                <a:blip r:embed="rId2"/>
              </a:buBlip>
            </a:pPr>
            <a:r>
              <a:rPr lang="zh-TW" altLang="en-US" dirty="0" smtClean="0">
                <a:latin typeface="標楷體" panose="03000509000000000000" pitchFamily="65" charset="-120"/>
                <a:ea typeface="標楷體" panose="03000509000000000000" pitchFamily="65" charset="-120"/>
              </a:rPr>
              <a:t>每個人都有自己的專長，您知道自己</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孩子</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最擅長的是什麼嗎？</a:t>
            </a:r>
          </a:p>
          <a:p>
            <a:pPr>
              <a:buFontTx/>
              <a:buBlip>
                <a:blip r:embed="rId2"/>
              </a:buBlip>
            </a:pPr>
            <a:endParaRPr lang="en-US" altLang="zh-TW" dirty="0" smtClean="0">
              <a:latin typeface="標楷體" panose="03000509000000000000" pitchFamily="65" charset="-120"/>
              <a:ea typeface="標楷體" panose="03000509000000000000" pitchFamily="65" charset="-120"/>
            </a:endParaRPr>
          </a:p>
        </p:txBody>
      </p:sp>
      <p:sp>
        <p:nvSpPr>
          <p:cNvPr id="4" name="圓角矩形 3"/>
          <p:cNvSpPr/>
          <p:nvPr/>
        </p:nvSpPr>
        <p:spPr>
          <a:xfrm>
            <a:off x="250825" y="5157788"/>
            <a:ext cx="1871663" cy="15113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2" name="圓角矩形 11"/>
          <p:cNvSpPr/>
          <p:nvPr/>
        </p:nvSpPr>
        <p:spPr>
          <a:xfrm>
            <a:off x="6948488" y="5138738"/>
            <a:ext cx="1871662" cy="15113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1" y="5156355"/>
            <a:ext cx="2019782" cy="1512887"/>
          </a:xfrm>
          <a:prstGeom prst="roundRect">
            <a:avLst>
              <a:gd name="adj" fmla="val 17523"/>
            </a:avLst>
          </a:prstGeom>
          <a:solidFill>
            <a:srgbClr val="FFFFFF">
              <a:shade val="85000"/>
            </a:srgbClr>
          </a:solidFill>
          <a:ln w="19050">
            <a:solidFill>
              <a:schemeClr val="accent1">
                <a:lumMod val="75000"/>
              </a:schemeClr>
            </a:solidFill>
          </a:ln>
          <a:effectLst>
            <a:reflection blurRad="12700" stA="38000" endPos="28000" dist="5000" dir="5400000" sy="-100000" algn="bl" rotWithShape="0"/>
          </a:effectLst>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2689" y="5157788"/>
            <a:ext cx="2016000" cy="1511300"/>
          </a:xfrm>
          <a:prstGeom prst="roundRect">
            <a:avLst>
              <a:gd name="adj" fmla="val 19595"/>
            </a:avLst>
          </a:prstGeom>
          <a:solidFill>
            <a:srgbClr val="FFFFFF">
              <a:shade val="85000"/>
            </a:srgbClr>
          </a:solidFill>
          <a:ln w="19050">
            <a:solidFill>
              <a:schemeClr val="accent1">
                <a:lumMod val="75000"/>
              </a:schemeClr>
            </a:solidFill>
          </a:ln>
          <a:effectLst>
            <a:reflection blurRad="12700" stA="38000" endPos="28000" dist="5000" dir="5400000" sy="-100000" algn="bl" rotWithShape="0"/>
          </a:effectLst>
        </p:spPr>
      </p:pic>
      <p:sp>
        <p:nvSpPr>
          <p:cNvPr id="9" name="五邊形 3"/>
          <p:cNvSpPr>
            <a:spLocks noChangeArrowheads="1"/>
          </p:cNvSpPr>
          <p:nvPr/>
        </p:nvSpPr>
        <p:spPr bwMode="auto">
          <a:xfrm flipH="1">
            <a:off x="2233042" y="116434"/>
            <a:ext cx="6875462" cy="576262"/>
          </a:xfrm>
          <a:prstGeom prst="homePlate">
            <a:avLst>
              <a:gd name="adj" fmla="val 49989"/>
            </a:avLst>
          </a:prstGeom>
          <a:solidFill>
            <a:srgbClr val="FFFF99"/>
          </a:solidFill>
          <a:ln w="25400" algn="ctr">
            <a:solidFill>
              <a:srgbClr val="FFC000"/>
            </a:solidFill>
            <a:round/>
            <a:headEnd/>
            <a:tailEnd/>
          </a:ln>
        </p:spPr>
        <p:txBody>
          <a:bodyPr anchor="ctr"/>
          <a:lstStyle/>
          <a:p>
            <a:pPr algn="ctr"/>
            <a:r>
              <a:rPr lang="zh-TW" altLang="en-US" b="1" dirty="0" smtClean="0">
                <a:solidFill>
                  <a:prstClr val="black"/>
                </a:solidFill>
                <a:latin typeface="Cataneo BT" pitchFamily="66" charset="0"/>
                <a:ea typeface="標楷體" pitchFamily="65" charset="-120"/>
              </a:rPr>
              <a:t>國中</a:t>
            </a:r>
            <a:r>
              <a:rPr lang="zh-TW" altLang="en-US" b="1" dirty="0">
                <a:solidFill>
                  <a:prstClr val="black"/>
                </a:solidFill>
                <a:latin typeface="Cataneo BT" pitchFamily="66" charset="0"/>
                <a:ea typeface="標楷體" pitchFamily="65" charset="-120"/>
              </a:rPr>
              <a:t>生為什麼需要適性</a:t>
            </a:r>
            <a:r>
              <a:rPr lang="zh-TW" altLang="en-US" b="1" dirty="0" smtClean="0">
                <a:solidFill>
                  <a:prstClr val="black"/>
                </a:solidFill>
                <a:latin typeface="Cataneo BT" pitchFamily="66" charset="0"/>
                <a:ea typeface="標楷體" pitchFamily="65" charset="-120"/>
              </a:rPr>
              <a:t>輔導</a:t>
            </a:r>
            <a:endParaRPr lang="zh-TW" altLang="en-US" b="1" dirty="0">
              <a:solidFill>
                <a:prstClr val="black"/>
              </a:solidFill>
              <a:latin typeface="Cataneo BT" pitchFamily="66" charset="0"/>
              <a:ea typeface="標楷體" pitchFamily="65" charset="-120"/>
            </a:endParaRPr>
          </a:p>
        </p:txBody>
      </p:sp>
    </p:spTree>
    <p:extLst>
      <p:ext uri="{BB962C8B-B14F-4D97-AF65-F5344CB8AC3E}">
        <p14:creationId xmlns:p14="http://schemas.microsoft.com/office/powerpoint/2010/main" val="46570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92696"/>
            <a:ext cx="9144000"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 name="內容版面配置區 2"/>
          <p:cNvSpPr txBox="1">
            <a:spLocks/>
          </p:cNvSpPr>
          <p:nvPr/>
        </p:nvSpPr>
        <p:spPr bwMode="auto">
          <a:xfrm>
            <a:off x="540448" y="1021159"/>
            <a:ext cx="8064000"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algn="ctr">
              <a:lnSpc>
                <a:spcPct val="110000"/>
              </a:lnSpc>
              <a:spcBef>
                <a:spcPts val="600"/>
              </a:spcBef>
              <a:defRPr/>
            </a:pPr>
            <a:r>
              <a:rPr lang="zh-TW" altLang="en-US" sz="4400" b="1" dirty="0" smtClean="0">
                <a:solidFill>
                  <a:srgbClr val="FFFF99"/>
                </a:solidFill>
                <a:latin typeface="Adobe 繁黑體 Std B" pitchFamily="34" charset="-120"/>
                <a:ea typeface="Adobe 繁黑體 Std B" pitchFamily="34" charset="-120"/>
              </a:rPr>
              <a:t>肆、學生志願選填試探與輔導作業</a:t>
            </a:r>
            <a:endParaRPr lang="zh-TW" altLang="en-US" sz="44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6" name="直線接點 5"/>
          <p:cNvCxnSpPr/>
          <p:nvPr/>
        </p:nvCxnSpPr>
        <p:spPr>
          <a:xfrm>
            <a:off x="0" y="191683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0" y="83671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 name="圖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08920"/>
            <a:ext cx="9144000" cy="3447288"/>
          </a:xfrm>
          <a:prstGeom prst="rect">
            <a:avLst/>
          </a:prstGeom>
          <a:blipFill>
            <a:blip r:embed="rId2" cstate="email">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312717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圓角矩形 29"/>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手繪多邊形 13"/>
          <p:cNvSpPr/>
          <p:nvPr/>
        </p:nvSpPr>
        <p:spPr bwMode="auto">
          <a:xfrm>
            <a:off x="2352496" y="4127576"/>
            <a:ext cx="6525818" cy="118618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提前</a:t>
            </a:r>
            <a:r>
              <a:rPr lang="zh-TW" altLang="en-US" sz="2800" b="1" dirty="0">
                <a:solidFill>
                  <a:prstClr val="black">
                    <a:hueOff val="0"/>
                    <a:satOff val="0"/>
                    <a:lumOff val="0"/>
                    <a:alphaOff val="0"/>
                  </a:prstClr>
                </a:solidFill>
                <a:latin typeface="微軟正黑體" pitchFamily="34" charset="-120"/>
                <a:ea typeface="微軟正黑體" pitchFamily="34" charset="-120"/>
              </a:rPr>
              <a:t>分段</a:t>
            </a:r>
            <a:r>
              <a:rPr lang="zh-TW" altLang="en-US" sz="2800" b="1" dirty="0">
                <a:solidFill>
                  <a:srgbClr val="FF0000"/>
                </a:solidFill>
                <a:latin typeface="微軟正黑體" pitchFamily="34" charset="-120"/>
                <a:ea typeface="微軟正黑體" pitchFamily="34" charset="-120"/>
              </a:rPr>
              <a:t>上傳與檢校</a:t>
            </a:r>
            <a:r>
              <a:rPr lang="zh-TW" altLang="en-US" sz="2800" b="1" dirty="0">
                <a:solidFill>
                  <a:prstClr val="black">
                    <a:hueOff val="0"/>
                    <a:satOff val="0"/>
                    <a:lumOff val="0"/>
                    <a:alphaOff val="0"/>
                  </a:prstClr>
                </a:solidFill>
                <a:latin typeface="微軟正黑體" pitchFamily="34" charset="-120"/>
                <a:ea typeface="微軟正黑體" pitchFamily="34" charset="-120"/>
              </a:rPr>
              <a:t>學生基本資料及</a:t>
            </a:r>
            <a:r>
              <a:rPr lang="zh-TW" altLang="en-US" sz="2800" b="1" dirty="0">
                <a:solidFill>
                  <a:srgbClr val="FF0000"/>
                </a:solidFill>
                <a:latin typeface="微軟正黑體" pitchFamily="34" charset="-120"/>
                <a:ea typeface="微軟正黑體" pitchFamily="34" charset="-120"/>
              </a:rPr>
              <a:t>超額比序</a:t>
            </a:r>
            <a:r>
              <a:rPr lang="zh-TW" altLang="en-US" sz="2800" b="1" dirty="0">
                <a:solidFill>
                  <a:prstClr val="black">
                    <a:hueOff val="0"/>
                    <a:satOff val="0"/>
                    <a:lumOff val="0"/>
                    <a:alphaOff val="0"/>
                  </a:prstClr>
                </a:solidFill>
                <a:latin typeface="微軟正黑體" pitchFamily="34" charset="-120"/>
                <a:ea typeface="微軟正黑體" pitchFamily="34" charset="-120"/>
              </a:rPr>
              <a:t>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2" name="群組 6"/>
          <p:cNvGrpSpPr>
            <a:grpSpLocks/>
          </p:cNvGrpSpPr>
          <p:nvPr/>
        </p:nvGrpSpPr>
        <p:grpSpPr bwMode="auto">
          <a:xfrm>
            <a:off x="2326380" y="1484784"/>
            <a:ext cx="6525818" cy="2490393"/>
            <a:chOff x="3808511" y="1585914"/>
            <a:chExt cx="5335488" cy="1976484"/>
          </a:xfrm>
        </p:grpSpPr>
        <p:sp>
          <p:nvSpPr>
            <p:cNvPr id="8" name="手繪多邊形 7"/>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800" b="1" dirty="0" smtClean="0">
                  <a:solidFill>
                    <a:prstClr val="black">
                      <a:hueOff val="0"/>
                      <a:satOff val="0"/>
                      <a:lumOff val="0"/>
                      <a:alphaOff val="0"/>
                    </a:prstClr>
                  </a:solidFill>
                  <a:latin typeface="微軟正黑體" pitchFamily="34" charset="-120"/>
                  <a:ea typeface="微軟正黑體" pitchFamily="34" charset="-120"/>
                </a:rPr>
                <a:t>透過</a:t>
              </a:r>
              <a:r>
                <a:rPr lang="zh-TW" altLang="en-US" sz="2800" b="1" dirty="0" smtClean="0">
                  <a:solidFill>
                    <a:srgbClr val="FF0000"/>
                  </a:solidFill>
                  <a:latin typeface="微軟正黑體" pitchFamily="34" charset="-120"/>
                  <a:ea typeface="微軟正黑體" pitchFamily="34" charset="-120"/>
                </a:rPr>
                <a:t>二</a:t>
              </a:r>
              <a:r>
                <a:rPr lang="zh-TW" altLang="zh-TW" sz="2800" b="1" dirty="0" smtClean="0">
                  <a:solidFill>
                    <a:srgbClr val="FF0000"/>
                  </a:solidFill>
                  <a:latin typeface="微軟正黑體" pitchFamily="34" charset="-120"/>
                  <a:ea typeface="微軟正黑體" pitchFamily="34" charset="-120"/>
                </a:rPr>
                <a:t>階段</a:t>
              </a:r>
              <a:r>
                <a:rPr lang="zh-TW" altLang="en-US" sz="2800" b="1" dirty="0">
                  <a:solidFill>
                    <a:srgbClr val="FF0000"/>
                  </a:solidFill>
                  <a:latin typeface="微軟正黑體" pitchFamily="34" charset="-120"/>
                  <a:ea typeface="微軟正黑體" pitchFamily="34" charset="-120"/>
                </a:rPr>
                <a:t>志願選填試探作業</a:t>
              </a:r>
              <a:r>
                <a:rPr lang="zh-TW" altLang="en-US" sz="2800" b="1" dirty="0" smtClean="0">
                  <a:solidFill>
                    <a:prstClr val="black"/>
                  </a:solidFill>
                  <a:latin typeface="微軟正黑體" pitchFamily="34" charset="-120"/>
                  <a:ea typeface="微軟正黑體" pitchFamily="34" charset="-120"/>
                </a:rPr>
                <a:t>，</a:t>
              </a:r>
              <a:r>
                <a:rPr lang="zh-TW" altLang="zh-TW" sz="2800" b="1" dirty="0" smtClean="0">
                  <a:solidFill>
                    <a:prstClr val="black"/>
                  </a:solidFill>
                  <a:latin typeface="微軟正黑體" pitchFamily="34" charset="-120"/>
                  <a:ea typeface="微軟正黑體" pitchFamily="34" charset="-120"/>
                </a:rPr>
                <a:t>引導</a:t>
              </a:r>
              <a:r>
                <a:rPr lang="zh-TW" altLang="en-US" sz="2800" b="1" dirty="0">
                  <a:solidFill>
                    <a:prstClr val="black">
                      <a:hueOff val="0"/>
                      <a:satOff val="0"/>
                      <a:lumOff val="0"/>
                      <a:alphaOff val="0"/>
                    </a:prstClr>
                  </a:solidFill>
                  <a:latin typeface="微軟正黑體" pitchFamily="34" charset="-120"/>
                  <a:ea typeface="微軟正黑體" pitchFamily="34" charset="-120"/>
                </a:rPr>
                <a:t>學生</a:t>
              </a:r>
              <a:r>
                <a:rPr lang="zh-TW" altLang="zh-TW" sz="2800" b="1" dirty="0">
                  <a:solidFill>
                    <a:prstClr val="black">
                      <a:hueOff val="0"/>
                      <a:satOff val="0"/>
                      <a:lumOff val="0"/>
                      <a:alphaOff val="0"/>
                    </a:prstClr>
                  </a:solidFill>
                  <a:latin typeface="微軟正黑體" pitchFamily="34" charset="-120"/>
                  <a:ea typeface="微軟正黑體" pitchFamily="34" charset="-120"/>
                </a:rPr>
                <a:t>學習</a:t>
              </a:r>
              <a:r>
                <a:rPr lang="zh-TW" altLang="en-US" sz="2800" b="1" dirty="0">
                  <a:solidFill>
                    <a:prstClr val="black">
                      <a:hueOff val="0"/>
                      <a:satOff val="0"/>
                      <a:lumOff val="0"/>
                      <a:alphaOff val="0"/>
                    </a:prstClr>
                  </a:solidFill>
                  <a:latin typeface="微軟正黑體" pitchFamily="34" charset="-120"/>
                  <a:ea typeface="微軟正黑體" pitchFamily="34" charset="-120"/>
                </a:rPr>
                <a:t>志願</a:t>
              </a:r>
              <a:r>
                <a:rPr lang="zh-TW" altLang="zh-TW" sz="2800" b="1" dirty="0" smtClean="0">
                  <a:solidFill>
                    <a:prstClr val="black">
                      <a:hueOff val="0"/>
                      <a:satOff val="0"/>
                      <a:lumOff val="0"/>
                      <a:alphaOff val="0"/>
                    </a:prstClr>
                  </a:solidFill>
                  <a:latin typeface="微軟正黑體" pitchFamily="34" charset="-120"/>
                  <a:ea typeface="微軟正黑體" pitchFamily="34" charset="-120"/>
                </a:rPr>
                <a:t>抉擇</a:t>
              </a:r>
              <a:endParaRPr lang="zh-TW" altLang="en-US" sz="2800" b="1" dirty="0">
                <a:solidFill>
                  <a:prstClr val="black">
                    <a:hueOff val="0"/>
                    <a:satOff val="0"/>
                    <a:lumOff val="0"/>
                    <a:alphaOff val="0"/>
                  </a:prstClr>
                </a:solidFill>
                <a:latin typeface="微軟正黑體" pitchFamily="34" charset="-120"/>
                <a:ea typeface="微軟正黑體" pitchFamily="34" charset="-120"/>
              </a:endParaRPr>
            </a:p>
          </p:txBody>
        </p:sp>
        <p:sp>
          <p:nvSpPr>
            <p:cNvPr id="9" name="手繪多邊形 8"/>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prstClr val="black">
                      <a:hueOff val="0"/>
                      <a:satOff val="0"/>
                      <a:lumOff val="0"/>
                      <a:alphaOff val="0"/>
                    </a:prstClr>
                  </a:solidFill>
                  <a:latin typeface="微軟正黑體" pitchFamily="34" charset="-120"/>
                  <a:ea typeface="微軟正黑體" pitchFamily="34" charset="-120"/>
                </a:rPr>
                <a:t>檢視</a:t>
              </a:r>
              <a:r>
                <a:rPr lang="zh-TW" altLang="en-US" sz="2800" b="1" dirty="0">
                  <a:solidFill>
                    <a:srgbClr val="FF0000"/>
                  </a:solidFill>
                  <a:latin typeface="微軟正黑體" pitchFamily="34" charset="-120"/>
                  <a:ea typeface="微軟正黑體" pitchFamily="34" charset="-120"/>
                </a:rPr>
                <a:t>現階段超額比序積分</a:t>
              </a:r>
              <a:r>
                <a:rPr lang="zh-TW" altLang="en-US" sz="2800" b="1" dirty="0">
                  <a:solidFill>
                    <a:prstClr val="black">
                      <a:hueOff val="0"/>
                      <a:satOff val="0"/>
                      <a:lumOff val="0"/>
                      <a:alphaOff val="0"/>
                    </a:prstClr>
                  </a:solidFill>
                  <a:latin typeface="微軟正黑體" pitchFamily="34" charset="-120"/>
                  <a:ea typeface="微軟正黑體" pitchFamily="34" charset="-120"/>
                </a:rPr>
                <a:t>及</a:t>
              </a:r>
              <a:r>
                <a:rPr lang="zh-TW" altLang="en-US" sz="2800" b="1" dirty="0">
                  <a:solidFill>
                    <a:srgbClr val="FF0000"/>
                  </a:solidFill>
                  <a:latin typeface="微軟正黑體" pitchFamily="34" charset="-120"/>
                  <a:ea typeface="微軟正黑體" pitchFamily="34" charset="-120"/>
                </a:rPr>
                <a:t>熟悉志願序變化對計分</a:t>
              </a:r>
              <a:r>
                <a:rPr lang="zh-TW" altLang="en-US" sz="2800" b="1" dirty="0">
                  <a:solidFill>
                    <a:prstClr val="black">
                      <a:hueOff val="0"/>
                      <a:satOff val="0"/>
                      <a:lumOff val="0"/>
                      <a:alphaOff val="0"/>
                    </a:prstClr>
                  </a:solidFill>
                  <a:latin typeface="微軟正黑體" pitchFamily="34" charset="-120"/>
                  <a:ea typeface="微軟正黑體" pitchFamily="34" charset="-120"/>
                </a:rPr>
                <a:t>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3" name="群組 14"/>
          <p:cNvGrpSpPr>
            <a:grpSpLocks/>
          </p:cNvGrpSpPr>
          <p:nvPr/>
        </p:nvGrpSpPr>
        <p:grpSpPr bwMode="auto">
          <a:xfrm>
            <a:off x="309361" y="1484784"/>
            <a:ext cx="1976971" cy="5098803"/>
            <a:chOff x="251520" y="1585914"/>
            <a:chExt cx="3556992" cy="4046632"/>
          </a:xfrm>
        </p:grpSpPr>
        <p:sp>
          <p:nvSpPr>
            <p:cNvPr id="16" name="手繪多邊形 15"/>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smtClean="0">
                  <a:solidFill>
                    <a:prstClr val="white"/>
                  </a:solidFill>
                  <a:latin typeface="微軟正黑體" pitchFamily="34" charset="-120"/>
                  <a:ea typeface="微軟正黑體" pitchFamily="34" charset="-120"/>
                </a:rPr>
                <a:t>目的</a:t>
              </a:r>
              <a:endParaRPr lang="zh-TW" altLang="en-US" sz="3200" b="1" dirty="0">
                <a:solidFill>
                  <a:prstClr val="white"/>
                </a:solidFill>
                <a:latin typeface="微軟正黑體" pitchFamily="34" charset="-120"/>
                <a:ea typeface="微軟正黑體" pitchFamily="34" charset="-120"/>
              </a:endParaRPr>
            </a:p>
          </p:txBody>
        </p:sp>
        <p:sp>
          <p:nvSpPr>
            <p:cNvPr id="17" name="手繪多邊形 16"/>
            <p:cNvSpPr/>
            <p:nvPr/>
          </p:nvSpPr>
          <p:spPr>
            <a:xfrm>
              <a:off x="251520"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smtClean="0">
                  <a:solidFill>
                    <a:prstClr val="white"/>
                  </a:solidFill>
                  <a:latin typeface="微軟正黑體" pitchFamily="34" charset="-120"/>
                  <a:ea typeface="微軟正黑體" pitchFamily="34" charset="-120"/>
                </a:rPr>
                <a:t>學生</a:t>
              </a:r>
              <a:endParaRPr lang="zh-TW" altLang="en-US" sz="3200" b="1" dirty="0">
                <a:solidFill>
                  <a:prstClr val="white"/>
                </a:solidFill>
                <a:latin typeface="微軟正黑體" pitchFamily="34" charset="-120"/>
                <a:ea typeface="微軟正黑體" pitchFamily="34" charset="-120"/>
              </a:endParaRPr>
            </a:p>
          </p:txBody>
        </p:sp>
        <p:sp>
          <p:nvSpPr>
            <p:cNvPr id="18" name="手繪多邊形 17"/>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smtClean="0">
                  <a:solidFill>
                    <a:prstClr val="white"/>
                  </a:solidFill>
                  <a:latin typeface="微軟正黑體" pitchFamily="34" charset="-120"/>
                  <a:ea typeface="微軟正黑體" pitchFamily="34" charset="-120"/>
                </a:rPr>
                <a:t>教務</a:t>
              </a:r>
              <a:endParaRPr lang="zh-TW" altLang="en-US" sz="3200" b="1" dirty="0">
                <a:solidFill>
                  <a:prstClr val="white"/>
                </a:solidFill>
                <a:latin typeface="微軟正黑體" pitchFamily="34" charset="-120"/>
                <a:ea typeface="微軟正黑體" pitchFamily="34" charset="-120"/>
              </a:endParaRPr>
            </a:p>
          </p:txBody>
        </p:sp>
        <p:sp>
          <p:nvSpPr>
            <p:cNvPr id="19" name="手繪多邊形 18"/>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defRPr/>
              </a:pPr>
              <a:r>
                <a:rPr lang="zh-TW" altLang="en-US" sz="3200" b="1" dirty="0" smtClean="0">
                  <a:solidFill>
                    <a:prstClr val="white"/>
                  </a:solidFill>
                  <a:latin typeface="微軟正黑體" pitchFamily="34" charset="-120"/>
                  <a:ea typeface="微軟正黑體" pitchFamily="34" charset="-120"/>
                </a:rPr>
                <a:t>導師及</a:t>
              </a:r>
              <a:endParaRPr lang="en-US" altLang="zh-TW" sz="3200" b="1" dirty="0" smtClean="0">
                <a:solidFill>
                  <a:prstClr val="white"/>
                </a:solidFill>
                <a:latin typeface="微軟正黑體" pitchFamily="34" charset="-120"/>
                <a:ea typeface="微軟正黑體" pitchFamily="34" charset="-120"/>
              </a:endParaRPr>
            </a:p>
            <a:p>
              <a:pPr algn="ctr" defTabSz="1422400">
                <a:defRPr/>
              </a:pPr>
              <a:r>
                <a:rPr lang="zh-TW" altLang="en-US" sz="3200" b="1" dirty="0" smtClean="0">
                  <a:solidFill>
                    <a:prstClr val="white"/>
                  </a:solidFill>
                  <a:latin typeface="微軟正黑體" pitchFamily="34" charset="-120"/>
                  <a:ea typeface="微軟正黑體" pitchFamily="34" charset="-120"/>
                </a:rPr>
                <a:t>輔導人員</a:t>
              </a:r>
              <a:endParaRPr lang="zh-TW" altLang="en-US" sz="3200" b="1" dirty="0">
                <a:solidFill>
                  <a:prstClr val="white"/>
                </a:solidFill>
                <a:latin typeface="微軟正黑體" pitchFamily="34" charset="-120"/>
                <a:ea typeface="微軟正黑體" pitchFamily="34" charset="-120"/>
              </a:endParaRPr>
            </a:p>
          </p:txBody>
        </p:sp>
      </p:grpSp>
      <p:sp>
        <p:nvSpPr>
          <p:cNvPr id="20" name="手繪多邊形 19"/>
          <p:cNvSpPr/>
          <p:nvPr/>
        </p:nvSpPr>
        <p:spPr bwMode="auto">
          <a:xfrm>
            <a:off x="2366662" y="5413030"/>
            <a:ext cx="6525818" cy="1186188"/>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prstClr val="black">
                    <a:hueOff val="0"/>
                    <a:satOff val="0"/>
                    <a:lumOff val="0"/>
                    <a:alphaOff val="0"/>
                  </a:prstClr>
                </a:solidFill>
                <a:latin typeface="微軟正黑體" pitchFamily="34" charset="-120"/>
                <a:ea typeface="微軟正黑體" pitchFamily="34" charset="-120"/>
              </a:rPr>
              <a:t>搭配</a:t>
            </a:r>
            <a:r>
              <a:rPr lang="zh-TW" altLang="en-US" sz="2800" b="1" dirty="0">
                <a:solidFill>
                  <a:srgbClr val="FF0000"/>
                </a:solidFill>
                <a:latin typeface="微軟正黑體" pitchFamily="34" charset="-120"/>
                <a:ea typeface="微軟正黑體" pitchFamily="34" charset="-120"/>
              </a:rPr>
              <a:t>輸出資訊逐次協助學生志願序</a:t>
            </a:r>
            <a:r>
              <a:rPr lang="zh-TW" altLang="en-US" sz="2800" b="1" dirty="0" smtClean="0">
                <a:solidFill>
                  <a:srgbClr val="FF0000"/>
                </a:solidFill>
                <a:latin typeface="微軟正黑體" pitchFamily="34" charset="-120"/>
                <a:ea typeface="微軟正黑體" pitchFamily="34" charset="-120"/>
              </a:rPr>
              <a:t>選填</a:t>
            </a:r>
            <a:r>
              <a:rPr lang="zh-TW" altLang="en-US" sz="2800" b="1" dirty="0" smtClean="0">
                <a:solidFill>
                  <a:prstClr val="black">
                    <a:hueOff val="0"/>
                    <a:satOff val="0"/>
                    <a:lumOff val="0"/>
                    <a:alphaOff val="0"/>
                  </a:prstClr>
                </a:solidFill>
                <a:latin typeface="微軟正黑體" pitchFamily="34" charset="-120"/>
                <a:ea typeface="微軟正黑體" pitchFamily="34" charset="-120"/>
              </a:rPr>
              <a:t>進行相關輔導 措施。</a:t>
            </a:r>
            <a:endParaRPr lang="zh-TW" altLang="en-US" sz="2800" dirty="0">
              <a:solidFill>
                <a:prstClr val="black">
                  <a:hueOff val="0"/>
                  <a:satOff val="0"/>
                  <a:lumOff val="0"/>
                  <a:alphaOff val="0"/>
                </a:prstClr>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sp>
        <p:nvSpPr>
          <p:cNvPr id="29"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anose="020B0604030504040204" pitchFamily="34" charset="-120"/>
                <a:ea typeface="微軟正黑體" panose="020B0604030504040204" pitchFamily="34" charset="-120"/>
              </a:rPr>
              <a:t>系統規劃目的與功能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9560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2594223756"/>
              </p:ext>
            </p:extLst>
          </p:nvPr>
        </p:nvGraphicFramePr>
        <p:xfrm>
          <a:off x="179512" y="1412776"/>
          <a:ext cx="8784976" cy="5327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rPr>
              <a:t> 學校可提供的支持</a:t>
            </a:r>
            <a:endParaRPr lang="en-US" altLang="zh-TW" sz="2800" b="1" dirty="0" smtClean="0">
              <a:solidFill>
                <a:prstClr val="white"/>
              </a:solidFill>
              <a:latin typeface="微軟正黑體" pitchFamily="34" charset="-120"/>
              <a:ea typeface="微軟正黑體" pitchFamily="34" charset="-120"/>
            </a:endParaRPr>
          </a:p>
        </p:txBody>
      </p:sp>
    </p:spTree>
    <p:extLst>
      <p:ext uri="{BB962C8B-B14F-4D97-AF65-F5344CB8AC3E}">
        <p14:creationId xmlns:p14="http://schemas.microsoft.com/office/powerpoint/2010/main" val="2565839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rPr>
              <a:t> 其他的支持</a:t>
            </a:r>
            <a:endParaRPr lang="en-US" altLang="zh-TW" sz="2800" b="1" dirty="0" smtClean="0">
              <a:solidFill>
                <a:prstClr val="white"/>
              </a:solidFill>
              <a:latin typeface="微軟正黑體" pitchFamily="34" charset="-120"/>
              <a:ea typeface="微軟正黑體" pitchFamily="34" charset="-120"/>
            </a:endParaRPr>
          </a:p>
        </p:txBody>
      </p:sp>
      <p:graphicFrame>
        <p:nvGraphicFramePr>
          <p:cNvPr id="24" name="內容版面配置區 4"/>
          <p:cNvGraphicFramePr>
            <a:graphicFrameLocks/>
          </p:cNvGraphicFramePr>
          <p:nvPr>
            <p:extLst>
              <p:ext uri="{D42A27DB-BD31-4B8C-83A1-F6EECF244321}">
                <p14:modId xmlns:p14="http://schemas.microsoft.com/office/powerpoint/2010/main" val="3110407305"/>
              </p:ext>
            </p:extLst>
          </p:nvPr>
        </p:nvGraphicFramePr>
        <p:xfrm>
          <a:off x="226292" y="1420493"/>
          <a:ext cx="8547399" cy="5000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7684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graphicEl>
                                              <a:dgm id="{D2493F36-ADC8-48EC-A6B2-40FE53CECDD2}"/>
                                            </p:graphicEl>
                                          </p:spTgt>
                                        </p:tgtEl>
                                        <p:attrNameLst>
                                          <p:attrName>style.visibility</p:attrName>
                                        </p:attrNameLst>
                                      </p:cBhvr>
                                      <p:to>
                                        <p:strVal val="visible"/>
                                      </p:to>
                                    </p:set>
                                    <p:animEffect transition="in" filter="fade">
                                      <p:cBhvr>
                                        <p:cTn id="7" dur="500"/>
                                        <p:tgtEl>
                                          <p:spTgt spid="24">
                                            <p:graphicEl>
                                              <a:dgm id="{D2493F36-ADC8-48EC-A6B2-40FE53CECDD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graphicEl>
                                              <a:dgm id="{1BA17548-EF43-45D8-AFF8-9289FCCE5DCC}"/>
                                            </p:graphicEl>
                                          </p:spTgt>
                                        </p:tgtEl>
                                        <p:attrNameLst>
                                          <p:attrName>style.visibility</p:attrName>
                                        </p:attrNameLst>
                                      </p:cBhvr>
                                      <p:to>
                                        <p:strVal val="visible"/>
                                      </p:to>
                                    </p:set>
                                    <p:animEffect transition="in" filter="fade">
                                      <p:cBhvr>
                                        <p:cTn id="12" dur="500"/>
                                        <p:tgtEl>
                                          <p:spTgt spid="24">
                                            <p:graphicEl>
                                              <a:dgm id="{1BA17548-EF43-45D8-AFF8-9289FCCE5D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graphicEl>
                                              <a:dgm id="{EF064100-D8F1-4DA3-8045-D9D26DFAFA91}"/>
                                            </p:graphicEl>
                                          </p:spTgt>
                                        </p:tgtEl>
                                        <p:attrNameLst>
                                          <p:attrName>style.visibility</p:attrName>
                                        </p:attrNameLst>
                                      </p:cBhvr>
                                      <p:to>
                                        <p:strVal val="visible"/>
                                      </p:to>
                                    </p:set>
                                    <p:animEffect transition="in" filter="fade">
                                      <p:cBhvr>
                                        <p:cTn id="17" dur="500"/>
                                        <p:tgtEl>
                                          <p:spTgt spid="24">
                                            <p:graphicEl>
                                              <a:dgm id="{EF064100-D8F1-4DA3-8045-D9D26DFAFA9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graphicEl>
                                              <a:dgm id="{82911EDF-E1CA-4141-8045-F52929396DD9}"/>
                                            </p:graphicEl>
                                          </p:spTgt>
                                        </p:tgtEl>
                                        <p:attrNameLst>
                                          <p:attrName>style.visibility</p:attrName>
                                        </p:attrNameLst>
                                      </p:cBhvr>
                                      <p:to>
                                        <p:strVal val="visible"/>
                                      </p:to>
                                    </p:set>
                                    <p:animEffect transition="in" filter="fade">
                                      <p:cBhvr>
                                        <p:cTn id="22" dur="500"/>
                                        <p:tgtEl>
                                          <p:spTgt spid="24">
                                            <p:graphicEl>
                                              <a:dgm id="{82911EDF-E1CA-4141-8045-F52929396DD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graphicEl>
                                              <a:dgm id="{725D0BAF-AF68-4D00-BC61-6A4AA608F8E7}"/>
                                            </p:graphicEl>
                                          </p:spTgt>
                                        </p:tgtEl>
                                        <p:attrNameLst>
                                          <p:attrName>style.visibility</p:attrName>
                                        </p:attrNameLst>
                                      </p:cBhvr>
                                      <p:to>
                                        <p:strVal val="visible"/>
                                      </p:to>
                                    </p:set>
                                    <p:animEffect transition="in" filter="fade">
                                      <p:cBhvr>
                                        <p:cTn id="27" dur="500"/>
                                        <p:tgtEl>
                                          <p:spTgt spid="24">
                                            <p:graphicEl>
                                              <a:dgm id="{725D0BAF-AF68-4D00-BC61-6A4AA608F8E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graphicEl>
                                              <a:dgm id="{D51EB09F-3751-4DAA-B8A4-E2323CFA1825}"/>
                                            </p:graphicEl>
                                          </p:spTgt>
                                        </p:tgtEl>
                                        <p:attrNameLst>
                                          <p:attrName>style.visibility</p:attrName>
                                        </p:attrNameLst>
                                      </p:cBhvr>
                                      <p:to>
                                        <p:strVal val="visible"/>
                                      </p:to>
                                    </p:set>
                                    <p:animEffect transition="in" filter="fade">
                                      <p:cBhvr>
                                        <p:cTn id="32" dur="500"/>
                                        <p:tgtEl>
                                          <p:spTgt spid="24">
                                            <p:graphicEl>
                                              <a:dgm id="{D51EB09F-3751-4DAA-B8A4-E2323CFA182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92695"/>
            <a:ext cx="9144000" cy="154800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內容版面配置區 2"/>
          <p:cNvSpPr txBox="1">
            <a:spLocks/>
          </p:cNvSpPr>
          <p:nvPr/>
        </p:nvSpPr>
        <p:spPr bwMode="auto">
          <a:xfrm>
            <a:off x="323528" y="908720"/>
            <a:ext cx="856895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algn="ctr">
              <a:lnSpc>
                <a:spcPct val="110000"/>
              </a:lnSpc>
              <a:spcBef>
                <a:spcPts val="600"/>
              </a:spcBef>
              <a:defRPr/>
            </a:pPr>
            <a:r>
              <a:rPr lang="zh-TW" altLang="en-US" sz="4400" b="1" dirty="0" smtClean="0">
                <a:solidFill>
                  <a:srgbClr val="FFFF99"/>
                </a:solidFill>
                <a:latin typeface="Adobe 繁黑體 Std B" pitchFamily="34" charset="-120"/>
                <a:ea typeface="Adobe 繁黑體 Std B" pitchFamily="34" charset="-120"/>
              </a:rPr>
              <a:t>伍、志願選填試探與重要輔導問答集</a:t>
            </a:r>
            <a:endParaRPr lang="en-US" altLang="zh-TW" sz="4400" b="1" dirty="0" smtClean="0">
              <a:solidFill>
                <a:srgbClr val="FFFF99"/>
              </a:solidFill>
              <a:latin typeface="Adobe 繁黑體 Std B" pitchFamily="34" charset="-120"/>
              <a:ea typeface="Adobe 繁黑體 Std B" pitchFamily="34" charset="-120"/>
            </a:endParaRPr>
          </a:p>
          <a:p>
            <a:pPr algn="ctr">
              <a:lnSpc>
                <a:spcPct val="110000"/>
              </a:lnSpc>
              <a:spcBef>
                <a:spcPts val="600"/>
              </a:spcBef>
              <a:defRPr/>
            </a:pPr>
            <a:r>
              <a:rPr lang="en-US" altLang="zh-TW" sz="4400" b="1" dirty="0" smtClean="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rPr>
              <a:t>Q&amp;A</a:t>
            </a:r>
            <a:endParaRPr lang="zh-TW" altLang="en-US" sz="44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12" name="直線接點 11"/>
          <p:cNvCxnSpPr/>
          <p:nvPr/>
        </p:nvCxnSpPr>
        <p:spPr>
          <a:xfrm>
            <a:off x="0" y="213285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0" y="83671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439652" y="2650469"/>
            <a:ext cx="6264695" cy="2683812"/>
          </a:xfrm>
          <a:prstGeom prst="rect">
            <a:avLst/>
          </a:prstGeom>
        </p:spPr>
        <p:txBody>
          <a:bodyPr wrap="square">
            <a:spAutoFit/>
          </a:bodyPr>
          <a:lstStyle/>
          <a:p>
            <a:pPr algn="ctr">
              <a:lnSpc>
                <a:spcPct val="110000"/>
              </a:lnSpc>
              <a:spcBef>
                <a:spcPts val="600"/>
              </a:spcBef>
              <a:defRPr/>
            </a:pPr>
            <a:r>
              <a:rPr lang="zh-TW" altLang="en-US" sz="4800" b="1" dirty="0" smtClean="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校長篇、</a:t>
            </a:r>
            <a:r>
              <a:rPr lang="zh-TW" altLang="zh-TW" sz="4800" b="1" dirty="0" smtClean="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教師篇</a:t>
            </a:r>
            <a:endParaRPr lang="en-US" altLang="zh-TW" sz="4800" b="1" dirty="0" smtClean="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a:lnSpc>
                <a:spcPct val="110000"/>
              </a:lnSpc>
              <a:spcBef>
                <a:spcPts val="600"/>
              </a:spcBef>
              <a:defRPr/>
            </a:pPr>
            <a:r>
              <a:rPr lang="zh-TW" altLang="en-US" sz="4800" b="1" dirty="0" smtClean="0">
                <a:solidFill>
                  <a:srgbClr val="3742AF"/>
                </a:solidFill>
                <a:effectLst>
                  <a:outerShdw blurRad="38100" dist="38100" dir="2700000" algn="tl">
                    <a:srgbClr val="000000">
                      <a:alpha val="43137"/>
                    </a:srgbClr>
                  </a:outerShdw>
                </a:effectLst>
                <a:latin typeface="Adobe 繁黑體 Std B" pitchFamily="34" charset="-120"/>
                <a:ea typeface="Adobe 繁黑體 Std B" pitchFamily="34" charset="-120"/>
              </a:rPr>
              <a:t>學生篇、</a:t>
            </a:r>
            <a:r>
              <a:rPr lang="zh-TW" altLang="zh-TW" sz="4800" b="1" dirty="0" smtClean="0">
                <a:solidFill>
                  <a:srgbClr val="3742AF"/>
                </a:solidFill>
                <a:effectLst>
                  <a:outerShdw blurRad="38100" dist="38100" dir="2700000" algn="tl">
                    <a:srgbClr val="000000">
                      <a:alpha val="43137"/>
                    </a:srgbClr>
                  </a:outerShdw>
                </a:effectLst>
                <a:latin typeface="Adobe 繁黑體 Std B" pitchFamily="34" charset="-120"/>
                <a:ea typeface="Adobe 繁黑體 Std B" pitchFamily="34" charset="-120"/>
              </a:rPr>
              <a:t>家長篇</a:t>
            </a:r>
            <a:endParaRPr lang="en-US" altLang="zh-TW" sz="4800" b="1" dirty="0" smtClean="0">
              <a:solidFill>
                <a:srgbClr val="3742AF"/>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a:lnSpc>
                <a:spcPct val="110000"/>
              </a:lnSpc>
              <a:spcBef>
                <a:spcPts val="600"/>
              </a:spcBef>
              <a:defRPr/>
            </a:pPr>
            <a:r>
              <a:rPr lang="zh-TW" altLang="en-US" sz="4800" b="1" dirty="0" smtClean="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其他、重要附錄</a:t>
            </a:r>
            <a:endParaRPr lang="zh-TW" altLang="en-US" sz="4800" b="1" dirty="0">
              <a:solidFill>
                <a:srgbClr val="3742AF"/>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6" name="矩形 15"/>
          <p:cNvSpPr/>
          <p:nvPr/>
        </p:nvSpPr>
        <p:spPr>
          <a:xfrm>
            <a:off x="1008392" y="5445368"/>
            <a:ext cx="7092000" cy="1296000"/>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r>
              <a:rPr lang="zh-TW" altLang="en-US" sz="2400" dirty="0" smtClean="0">
                <a:solidFill>
                  <a:srgbClr val="1F497D"/>
                </a:solidFill>
                <a:latin typeface="華康中圓體" panose="020F0509000000000000" pitchFamily="49" charset="-120"/>
                <a:ea typeface="華康中圓體" panose="020F0509000000000000" pitchFamily="49" charset="-120"/>
              </a:rPr>
              <a:t>全文請至</a:t>
            </a:r>
            <a:endParaRPr lang="en-US" altLang="zh-TW" sz="2400" dirty="0" smtClean="0">
              <a:solidFill>
                <a:srgbClr val="1F497D"/>
              </a:solidFill>
              <a:latin typeface="華康中圓體" panose="020F0509000000000000" pitchFamily="49" charset="-120"/>
              <a:ea typeface="華康中圓體" panose="020F0509000000000000" pitchFamily="49" charset="-120"/>
            </a:endParaRPr>
          </a:p>
          <a:p>
            <a:r>
              <a:rPr lang="en-US" altLang="zh-TW" sz="2400" b="1" dirty="0">
                <a:solidFill>
                  <a:srgbClr val="1F497D"/>
                </a:solidFill>
                <a:latin typeface="華康中圓體" panose="020F0509000000000000" pitchFamily="49" charset="-120"/>
                <a:ea typeface="華康中圓體" panose="020F0509000000000000" pitchFamily="49" charset="-120"/>
                <a:hlinkClick r:id="rId2"/>
              </a:rPr>
              <a:t>http://</a:t>
            </a:r>
            <a:r>
              <a:rPr lang="en-US" altLang="zh-TW" sz="2400" b="1" dirty="0" err="1">
                <a:solidFill>
                  <a:srgbClr val="1F497D"/>
                </a:solidFill>
                <a:latin typeface="華康中圓體" panose="020F0509000000000000" pitchFamily="49" charset="-120"/>
                <a:ea typeface="華康中圓體" panose="020F0509000000000000" pitchFamily="49" charset="-120"/>
                <a:hlinkClick r:id="rId2"/>
              </a:rPr>
              <a:t>plog2.spjh.tp.edu.tw</a:t>
            </a:r>
            <a:r>
              <a:rPr lang="en-US" altLang="zh-TW" sz="2400" b="1" dirty="0">
                <a:solidFill>
                  <a:srgbClr val="1F497D"/>
                </a:solidFill>
                <a:latin typeface="華康中圓體" panose="020F0509000000000000" pitchFamily="49" charset="-120"/>
                <a:ea typeface="華康中圓體" panose="020F0509000000000000" pitchFamily="49" charset="-120"/>
                <a:hlinkClick r:id="rId2"/>
              </a:rPr>
              <a:t>/</a:t>
            </a:r>
            <a:r>
              <a:rPr lang="en-US" altLang="zh-TW" sz="2400" b="1" dirty="0" err="1">
                <a:solidFill>
                  <a:srgbClr val="1F497D"/>
                </a:solidFill>
                <a:latin typeface="華康中圓體" panose="020F0509000000000000" pitchFamily="49" charset="-120"/>
                <a:ea typeface="華康中圓體" panose="020F0509000000000000" pitchFamily="49" charset="-120"/>
                <a:hlinkClick r:id="rId2"/>
              </a:rPr>
              <a:t>plog</a:t>
            </a:r>
            <a:r>
              <a:rPr lang="en-US" altLang="zh-TW" sz="2400" b="1" dirty="0">
                <a:solidFill>
                  <a:srgbClr val="1F497D"/>
                </a:solidFill>
                <a:latin typeface="華康中圓體" panose="020F0509000000000000" pitchFamily="49" charset="-120"/>
                <a:ea typeface="華康中圓體" panose="020F0509000000000000" pitchFamily="49" charset="-120"/>
                <a:hlinkClick r:id="rId2"/>
              </a:rPr>
              <a:t>/post/64/667</a:t>
            </a:r>
            <a:r>
              <a:rPr lang="en-US" altLang="zh-TW" sz="2400" b="1" dirty="0">
                <a:solidFill>
                  <a:srgbClr val="1F497D"/>
                </a:solidFill>
                <a:latin typeface="華康中圓體" panose="020F0509000000000000" pitchFamily="49" charset="-120"/>
                <a:ea typeface="華康中圓體" panose="020F0509000000000000" pitchFamily="49" charset="-120"/>
              </a:rPr>
              <a:t> </a:t>
            </a:r>
            <a:endParaRPr lang="en-US" altLang="zh-TW" sz="2400" b="1" dirty="0" smtClean="0">
              <a:solidFill>
                <a:srgbClr val="1F497D"/>
              </a:solidFill>
              <a:latin typeface="華康中圓體" panose="020F0509000000000000" pitchFamily="49" charset="-120"/>
              <a:ea typeface="華康中圓體" panose="020F0509000000000000" pitchFamily="49" charset="-120"/>
            </a:endParaRPr>
          </a:p>
          <a:p>
            <a:r>
              <a:rPr lang="zh-TW" altLang="zh-TW" sz="2400" b="1" dirty="0" smtClean="0">
                <a:solidFill>
                  <a:srgbClr val="1F497D"/>
                </a:solidFill>
                <a:latin typeface="華康中圓體" panose="020F0509000000000000" pitchFamily="49" charset="-120"/>
                <a:ea typeface="華康中圓體" panose="020F0509000000000000" pitchFamily="49" charset="-120"/>
              </a:rPr>
              <a:t>下載運用</a:t>
            </a:r>
            <a:endParaRPr lang="zh-TW" altLang="en-US" sz="1600" dirty="0">
              <a:solidFill>
                <a:srgbClr val="1F497D"/>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973862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rPr>
              <a:t> 學生篇</a:t>
            </a:r>
            <a:r>
              <a:rPr lang="en-US" altLang="zh-TW" sz="2800" b="1" dirty="0" smtClean="0">
                <a:solidFill>
                  <a:prstClr val="white"/>
                </a:solidFill>
                <a:latin typeface="微軟正黑體" pitchFamily="34" charset="-120"/>
                <a:ea typeface="微軟正黑體" pitchFamily="34" charset="-120"/>
              </a:rPr>
              <a:t>-1</a:t>
            </a:r>
          </a:p>
        </p:txBody>
      </p:sp>
      <p:sp>
        <p:nvSpPr>
          <p:cNvPr id="5" name="矩形 4"/>
          <p:cNvSpPr/>
          <p:nvPr/>
        </p:nvSpPr>
        <p:spPr>
          <a:xfrm>
            <a:off x="683568" y="1496973"/>
            <a:ext cx="7776864" cy="4616648"/>
          </a:xfrm>
          <a:prstGeom prst="rect">
            <a:avLst/>
          </a:prstGeom>
        </p:spPr>
        <p:txBody>
          <a:bodyPr wrap="square">
            <a:spAutoFit/>
          </a:bodyPr>
          <a:lstStyle/>
          <a:p>
            <a:pPr marL="457200" indent="-457200">
              <a:spcBef>
                <a:spcPct val="50000"/>
              </a:spcBef>
              <a:buFont typeface="Wingdings" panose="05000000000000000000" pitchFamily="2" charset="2"/>
              <a:buChar char="Ø"/>
            </a:pPr>
            <a:r>
              <a:rPr lang="zh-TW" altLang="zh-TW" sz="2800" b="1" dirty="0" smtClean="0">
                <a:solidFill>
                  <a:srgbClr val="0C03BD"/>
                </a:solidFill>
                <a:latin typeface="標楷體" pitchFamily="65" charset="-120"/>
                <a:ea typeface="標楷體" pitchFamily="65" charset="-120"/>
              </a:rPr>
              <a:t>我</a:t>
            </a:r>
            <a:r>
              <a:rPr lang="zh-TW" altLang="zh-TW" sz="2800" b="1" dirty="0">
                <a:solidFill>
                  <a:srgbClr val="0C03BD"/>
                </a:solidFill>
                <a:latin typeface="標楷體" pitchFamily="65" charset="-120"/>
                <a:ea typeface="標楷體" pitchFamily="65" charset="-120"/>
              </a:rPr>
              <a:t>如何運用「志願試探選填與輔導系統」幫助自己做出選填志願的決定</a:t>
            </a:r>
            <a:r>
              <a:rPr lang="zh-TW" altLang="zh-TW" sz="2800" b="1" dirty="0" smtClean="0">
                <a:solidFill>
                  <a:srgbClr val="0C03BD"/>
                </a:solidFill>
                <a:latin typeface="標楷體" pitchFamily="65" charset="-120"/>
                <a:ea typeface="標楷體" pitchFamily="65" charset="-120"/>
              </a:rPr>
              <a:t>？</a:t>
            </a:r>
            <a:endParaRPr lang="en-US" altLang="zh-TW" sz="2800" b="1" dirty="0" smtClean="0">
              <a:solidFill>
                <a:srgbClr val="0C03BD"/>
              </a:solidFill>
              <a:latin typeface="標楷體" pitchFamily="65" charset="-120"/>
              <a:ea typeface="標楷體" pitchFamily="65" charset="-120"/>
            </a:endParaRPr>
          </a:p>
          <a:p>
            <a:pPr marL="457200" indent="-457200">
              <a:spcBef>
                <a:spcPct val="50000"/>
              </a:spcBef>
              <a:buFont typeface="Wingdings" panose="05000000000000000000" pitchFamily="2" charset="2"/>
              <a:buChar char="Ø"/>
            </a:pPr>
            <a:r>
              <a:rPr lang="zh-TW" altLang="zh-TW" sz="2800" b="1" dirty="0">
                <a:solidFill>
                  <a:srgbClr val="FF0000"/>
                </a:solidFill>
                <a:latin typeface="標楷體" pitchFamily="65" charset="-120"/>
                <a:ea typeface="標楷體" pitchFamily="65" charset="-120"/>
              </a:rPr>
              <a:t>在二次的模擬志願選填過程中，我需要都要填相同的志願嗎？</a:t>
            </a:r>
            <a:endParaRPr lang="en-US" altLang="zh-TW" sz="2800" b="1" dirty="0">
              <a:solidFill>
                <a:srgbClr val="FF0000"/>
              </a:solidFill>
              <a:latin typeface="標楷體" pitchFamily="65" charset="-120"/>
              <a:ea typeface="標楷體" pitchFamily="65" charset="-120"/>
            </a:endParaRPr>
          </a:p>
          <a:p>
            <a:pPr marL="457200" indent="-457200">
              <a:spcBef>
                <a:spcPct val="50000"/>
              </a:spcBef>
              <a:buFont typeface="Wingdings" panose="05000000000000000000" pitchFamily="2" charset="2"/>
              <a:buChar char="Ø"/>
            </a:pPr>
            <a:r>
              <a:rPr lang="zh-TW" altLang="zh-TW" sz="2800" b="1" dirty="0">
                <a:solidFill>
                  <a:srgbClr val="0C03BD"/>
                </a:solidFill>
                <a:latin typeface="標楷體" pitchFamily="65" charset="-120"/>
                <a:ea typeface="標楷體" pitchFamily="65" charset="-120"/>
              </a:rPr>
              <a:t>如果我喜歡的學校或科別，選填人數大於錄取人數甚多時，我是不是該調整志願序？</a:t>
            </a:r>
            <a:endParaRPr lang="en-US" altLang="zh-TW" sz="2800" b="1" dirty="0">
              <a:solidFill>
                <a:srgbClr val="0C03BD"/>
              </a:solidFill>
              <a:latin typeface="標楷體" pitchFamily="65" charset="-120"/>
              <a:ea typeface="標楷體" pitchFamily="65" charset="-120"/>
            </a:endParaRPr>
          </a:p>
          <a:p>
            <a:pPr marL="457200" indent="-457200">
              <a:spcBef>
                <a:spcPct val="50000"/>
              </a:spcBef>
              <a:buFont typeface="Wingdings" panose="05000000000000000000" pitchFamily="2" charset="2"/>
              <a:buChar char="Ø"/>
            </a:pPr>
            <a:r>
              <a:rPr lang="zh-TW" altLang="zh-TW" sz="2800" b="1" dirty="0">
                <a:solidFill>
                  <a:srgbClr val="FF0000"/>
                </a:solidFill>
                <a:latin typeface="標楷體" pitchFamily="65" charset="-120"/>
                <a:ea typeface="標楷體" pitchFamily="65" charset="-120"/>
              </a:rPr>
              <a:t>我喜歡的類科只有少數學校有開設，我是不是只要選填這幾個學校就好了？</a:t>
            </a:r>
          </a:p>
          <a:p>
            <a:endParaRPr lang="zh-TW" altLang="zh-TW" sz="2800" dirty="0">
              <a:solidFill>
                <a:prstClr val="black"/>
              </a:solidFill>
            </a:endParaRPr>
          </a:p>
        </p:txBody>
      </p:sp>
    </p:spTree>
    <p:extLst>
      <p:ext uri="{BB962C8B-B14F-4D97-AF65-F5344CB8AC3E}">
        <p14:creationId xmlns:p14="http://schemas.microsoft.com/office/powerpoint/2010/main" val="1198750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6997" y="1412776"/>
            <a:ext cx="8901067" cy="4401205"/>
          </a:xfrm>
          <a:prstGeom prst="rect">
            <a:avLst/>
          </a:prstGeom>
        </p:spPr>
        <p:txBody>
          <a:bodyPr wrap="square">
            <a:spAutoFit/>
          </a:bodyPr>
          <a:lstStyle/>
          <a:p>
            <a:pPr marL="457200" indent="-457200">
              <a:lnSpc>
                <a:spcPct val="150000"/>
              </a:lnSpc>
              <a:spcBef>
                <a:spcPct val="50000"/>
              </a:spcBef>
              <a:buFont typeface="Wingdings" panose="05000000000000000000" pitchFamily="2" charset="2"/>
              <a:buChar char="Ø"/>
            </a:pPr>
            <a:r>
              <a:rPr lang="zh-TW" altLang="zh-TW" sz="2800" b="1" dirty="0">
                <a:solidFill>
                  <a:srgbClr val="0C03BD"/>
                </a:solidFill>
                <a:latin typeface="標楷體" pitchFamily="65" charset="-120"/>
                <a:ea typeface="標楷體" pitchFamily="65" charset="-120"/>
              </a:rPr>
              <a:t>我在填寫「志願選填試探及輔導系統」時感到徬徨不確定，該怎麼辦？</a:t>
            </a:r>
            <a:endParaRPr lang="en-US" altLang="zh-TW" sz="2800" b="1" dirty="0">
              <a:solidFill>
                <a:srgbClr val="0C03BD"/>
              </a:solidFill>
              <a:latin typeface="標楷體" pitchFamily="65" charset="-120"/>
              <a:ea typeface="標楷體" pitchFamily="65" charset="-120"/>
            </a:endParaRPr>
          </a:p>
          <a:p>
            <a:pPr marL="457200" indent="-457200">
              <a:lnSpc>
                <a:spcPct val="150000"/>
              </a:lnSpc>
              <a:spcBef>
                <a:spcPct val="50000"/>
              </a:spcBef>
              <a:buFont typeface="Wingdings" panose="05000000000000000000" pitchFamily="2" charset="2"/>
              <a:buChar char="Ø"/>
            </a:pPr>
            <a:r>
              <a:rPr lang="zh-TW" altLang="zh-TW" sz="2800" b="1" dirty="0">
                <a:solidFill>
                  <a:srgbClr val="FF0000"/>
                </a:solidFill>
                <a:latin typeface="標楷體" pitchFamily="65" charset="-120"/>
                <a:ea typeface="標楷體" pitchFamily="65" charset="-120"/>
              </a:rPr>
              <a:t>如果我希望選填的志願跟家人的想法不一致時怎麼辦？</a:t>
            </a:r>
            <a:endParaRPr lang="en-US" altLang="zh-TW" sz="2800" b="1" dirty="0">
              <a:solidFill>
                <a:srgbClr val="FF0000"/>
              </a:solidFill>
              <a:latin typeface="標楷體" pitchFamily="65" charset="-120"/>
              <a:ea typeface="標楷體" pitchFamily="65" charset="-120"/>
            </a:endParaRPr>
          </a:p>
          <a:p>
            <a:pPr marL="457200" indent="-457200">
              <a:lnSpc>
                <a:spcPct val="150000"/>
              </a:lnSpc>
              <a:spcBef>
                <a:spcPct val="50000"/>
              </a:spcBef>
              <a:buFont typeface="Wingdings" panose="05000000000000000000" pitchFamily="2" charset="2"/>
              <a:buChar char="Ø"/>
            </a:pPr>
            <a:r>
              <a:rPr lang="zh-TW" altLang="zh-TW" sz="2800" b="1" dirty="0">
                <a:solidFill>
                  <a:srgbClr val="0C03BD"/>
                </a:solidFill>
                <a:latin typeface="標楷體" pitchFamily="65" charset="-120"/>
                <a:ea typeface="標楷體" pitchFamily="65" charset="-120"/>
              </a:rPr>
              <a:t>如果我不是國中應屆畢業生，但也想要參加</a:t>
            </a:r>
            <a:r>
              <a:rPr lang="en-US" altLang="zh-TW" sz="2800" b="1" dirty="0">
                <a:solidFill>
                  <a:srgbClr val="0C03BD"/>
                </a:solidFill>
                <a:latin typeface="標楷體" pitchFamily="65" charset="-120"/>
                <a:ea typeface="標楷體" pitchFamily="65" charset="-120"/>
              </a:rPr>
              <a:t>104</a:t>
            </a:r>
            <a:r>
              <a:rPr lang="zh-TW" altLang="zh-TW" sz="2800" b="1" dirty="0">
                <a:solidFill>
                  <a:srgbClr val="0C03BD"/>
                </a:solidFill>
                <a:latin typeface="標楷體" pitchFamily="65" charset="-120"/>
                <a:ea typeface="標楷體" pitchFamily="65" charset="-120"/>
              </a:rPr>
              <a:t>年度的免試入學申請，請問我是否可以參加「志願選填試探及輔導系統」的二次模擬</a:t>
            </a:r>
            <a:r>
              <a:rPr lang="zh-TW" altLang="zh-TW" sz="2800" b="1" dirty="0" smtClean="0">
                <a:solidFill>
                  <a:srgbClr val="0C03BD"/>
                </a:solidFill>
                <a:latin typeface="標楷體" pitchFamily="65" charset="-120"/>
                <a:ea typeface="標楷體" pitchFamily="65" charset="-120"/>
              </a:rPr>
              <a:t>？</a:t>
            </a:r>
            <a:endParaRPr lang="en-US" altLang="zh-TW" sz="2800" b="1" dirty="0">
              <a:solidFill>
                <a:srgbClr val="000099"/>
              </a:solidFill>
              <a:latin typeface="標楷體" pitchFamily="65" charset="-120"/>
              <a:ea typeface="標楷體" pitchFamily="65" charset="-120"/>
            </a:endParaRPr>
          </a:p>
        </p:txBody>
      </p:sp>
      <p:sp>
        <p:nvSpPr>
          <p:cNvPr id="25"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rPr>
              <a:t> 學生篇</a:t>
            </a:r>
            <a:r>
              <a:rPr lang="en-US" altLang="zh-TW" sz="2800" b="1" dirty="0" smtClean="0">
                <a:solidFill>
                  <a:prstClr val="white"/>
                </a:solidFill>
                <a:latin typeface="微軟正黑體" pitchFamily="34" charset="-120"/>
                <a:ea typeface="微軟正黑體" pitchFamily="34" charset="-120"/>
              </a:rPr>
              <a:t>-2</a:t>
            </a:r>
          </a:p>
        </p:txBody>
      </p:sp>
    </p:spTree>
    <p:extLst>
      <p:ext uri="{BB962C8B-B14F-4D97-AF65-F5344CB8AC3E}">
        <p14:creationId xmlns:p14="http://schemas.microsoft.com/office/powerpoint/2010/main" val="2584015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6997" y="1772815"/>
            <a:ext cx="8901067" cy="3877985"/>
          </a:xfrm>
          <a:prstGeom prst="rect">
            <a:avLst/>
          </a:prstGeom>
        </p:spPr>
        <p:txBody>
          <a:bodyPr wrap="square">
            <a:spAutoFit/>
          </a:bodyPr>
          <a:lstStyle/>
          <a:p>
            <a:pPr marL="457200" indent="-457200">
              <a:spcBef>
                <a:spcPct val="50000"/>
              </a:spcBef>
              <a:buFont typeface="Wingdings" panose="05000000000000000000" pitchFamily="2" charset="2"/>
              <a:buChar char="Ø"/>
            </a:pPr>
            <a:r>
              <a:rPr lang="zh-TW" altLang="zh-TW" sz="2800" b="1" dirty="0" smtClean="0">
                <a:solidFill>
                  <a:srgbClr val="0C03BD"/>
                </a:solidFill>
                <a:latin typeface="標楷體" pitchFamily="65" charset="-120"/>
                <a:ea typeface="標楷體" pitchFamily="65" charset="-120"/>
              </a:rPr>
              <a:t>家長</a:t>
            </a:r>
            <a:r>
              <a:rPr lang="zh-TW" altLang="zh-TW" sz="2800" b="1" dirty="0">
                <a:solidFill>
                  <a:srgbClr val="0C03BD"/>
                </a:solidFill>
                <a:latin typeface="標楷體" pitchFamily="65" charset="-120"/>
                <a:ea typeface="標楷體" pitchFamily="65" charset="-120"/>
              </a:rPr>
              <a:t>如何協助孩子進行志願選填試探</a:t>
            </a:r>
            <a:r>
              <a:rPr lang="zh-TW" altLang="zh-TW" sz="2800" b="1" dirty="0" smtClean="0">
                <a:solidFill>
                  <a:srgbClr val="0C03BD"/>
                </a:solidFill>
                <a:latin typeface="標楷體" pitchFamily="65" charset="-120"/>
                <a:ea typeface="標楷體" pitchFamily="65" charset="-120"/>
              </a:rPr>
              <a:t>？</a:t>
            </a:r>
            <a:endParaRPr lang="en-US" altLang="zh-TW" sz="2800" b="1" dirty="0" smtClean="0">
              <a:solidFill>
                <a:srgbClr val="0C03BD"/>
              </a:solidFill>
              <a:latin typeface="標楷體" pitchFamily="65" charset="-120"/>
              <a:ea typeface="標楷體" pitchFamily="65" charset="-120"/>
            </a:endParaRPr>
          </a:p>
          <a:p>
            <a:pPr marL="457200" indent="-457200">
              <a:spcBef>
                <a:spcPct val="50000"/>
              </a:spcBef>
              <a:buFont typeface="Wingdings" panose="05000000000000000000" pitchFamily="2" charset="2"/>
              <a:buChar char="Ø"/>
            </a:pPr>
            <a:r>
              <a:rPr lang="zh-TW" altLang="zh-TW" sz="2800" b="1" dirty="0" smtClean="0">
                <a:solidFill>
                  <a:srgbClr val="FF0000"/>
                </a:solidFill>
                <a:latin typeface="標楷體" pitchFamily="65" charset="-120"/>
                <a:ea typeface="標楷體" pitchFamily="65" charset="-120"/>
              </a:rPr>
              <a:t>設立</a:t>
            </a:r>
            <a:r>
              <a:rPr lang="zh-TW" altLang="zh-TW" sz="2800" b="1" dirty="0">
                <a:solidFill>
                  <a:srgbClr val="FF0000"/>
                </a:solidFill>
                <a:latin typeface="標楷體" pitchFamily="65" charset="-120"/>
                <a:ea typeface="標楷體" pitchFamily="65" charset="-120"/>
              </a:rPr>
              <a:t>「志願選填試探與輔導系統」能幫助我的孩子進行落點分析嗎？</a:t>
            </a:r>
          </a:p>
          <a:p>
            <a:pPr marL="457200" indent="-457200">
              <a:spcBef>
                <a:spcPct val="50000"/>
              </a:spcBef>
              <a:buFont typeface="Wingdings" panose="05000000000000000000" pitchFamily="2" charset="2"/>
              <a:buChar char="Ø"/>
            </a:pPr>
            <a:r>
              <a:rPr lang="zh-TW" altLang="zh-TW" sz="2800" b="1" dirty="0" smtClean="0">
                <a:solidFill>
                  <a:srgbClr val="0C03BD"/>
                </a:solidFill>
                <a:latin typeface="標楷體" pitchFamily="65" charset="-120"/>
                <a:ea typeface="標楷體" pitchFamily="65" charset="-120"/>
              </a:rPr>
              <a:t>本</a:t>
            </a:r>
            <a:r>
              <a:rPr lang="zh-TW" altLang="zh-TW" sz="2800" b="1" dirty="0">
                <a:solidFill>
                  <a:srgbClr val="0C03BD"/>
                </a:solidFill>
                <a:latin typeface="標楷體" pitchFamily="65" charset="-120"/>
                <a:ea typeface="標楷體" pitchFamily="65" charset="-120"/>
              </a:rPr>
              <a:t>系統志願選填試探的情形和我的孩子在免試入學志願選填的實際結果是否一樣</a:t>
            </a:r>
            <a:r>
              <a:rPr lang="zh-TW" altLang="zh-TW" sz="2800" b="1" dirty="0" smtClean="0">
                <a:solidFill>
                  <a:srgbClr val="0C03BD"/>
                </a:solidFill>
                <a:latin typeface="標楷體" pitchFamily="65" charset="-120"/>
                <a:ea typeface="標楷體" pitchFamily="65" charset="-120"/>
              </a:rPr>
              <a:t>？</a:t>
            </a:r>
            <a:endParaRPr lang="en-US" altLang="zh-TW" sz="2800" b="1" dirty="0" smtClean="0">
              <a:solidFill>
                <a:srgbClr val="0C03BD"/>
              </a:solidFill>
              <a:latin typeface="標楷體" pitchFamily="65" charset="-120"/>
              <a:ea typeface="標楷體" pitchFamily="65" charset="-120"/>
            </a:endParaRPr>
          </a:p>
          <a:p>
            <a:pPr marL="457200" indent="-457200">
              <a:spcBef>
                <a:spcPct val="50000"/>
              </a:spcBef>
              <a:buFont typeface="Wingdings" panose="05000000000000000000" pitchFamily="2" charset="2"/>
              <a:buChar char="Ø"/>
            </a:pPr>
            <a:r>
              <a:rPr lang="zh-TW" altLang="zh-TW" sz="2800" b="1" dirty="0" smtClean="0">
                <a:solidFill>
                  <a:srgbClr val="FF0000"/>
                </a:solidFill>
                <a:latin typeface="標楷體" pitchFamily="65" charset="-120"/>
                <a:ea typeface="標楷體" pitchFamily="65" charset="-120"/>
              </a:rPr>
              <a:t>我</a:t>
            </a:r>
            <a:r>
              <a:rPr lang="zh-TW" altLang="zh-TW" sz="2800" b="1" dirty="0">
                <a:solidFill>
                  <a:srgbClr val="FF0000"/>
                </a:solidFill>
                <a:latin typeface="標楷體" pitchFamily="65" charset="-120"/>
                <a:ea typeface="標楷體" pitchFamily="65" charset="-120"/>
              </a:rPr>
              <a:t>要如何讓孩子對自己的抉擇更清楚呢？</a:t>
            </a:r>
          </a:p>
          <a:p>
            <a:pPr marL="457200" indent="-457200">
              <a:spcBef>
                <a:spcPct val="50000"/>
              </a:spcBef>
              <a:buFont typeface="Wingdings" panose="05000000000000000000" pitchFamily="2" charset="2"/>
              <a:buChar char="Ø"/>
            </a:pPr>
            <a:endParaRPr lang="en-US" altLang="zh-TW" sz="2400" b="1" dirty="0">
              <a:solidFill>
                <a:srgbClr val="0C03BD"/>
              </a:solidFill>
              <a:latin typeface="標楷體" pitchFamily="65" charset="-120"/>
              <a:ea typeface="標楷體" pitchFamily="65" charset="-120"/>
            </a:endParaRPr>
          </a:p>
        </p:txBody>
      </p:sp>
      <p:sp>
        <p:nvSpPr>
          <p:cNvPr id="15"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rPr>
              <a:t> 家長篇</a:t>
            </a:r>
            <a:r>
              <a:rPr lang="en-US" altLang="zh-TW" sz="2800" b="1" dirty="0" smtClean="0">
                <a:solidFill>
                  <a:prstClr val="white"/>
                </a:solidFill>
                <a:latin typeface="微軟正黑體" pitchFamily="34" charset="-120"/>
                <a:ea typeface="微軟正黑體" pitchFamily="34" charset="-120"/>
              </a:rPr>
              <a:t>-1</a:t>
            </a:r>
            <a:endParaRPr lang="en-US" altLang="zh-TW" sz="2800" b="1" dirty="0">
              <a:solidFill>
                <a:prstClr val="white"/>
              </a:solidFill>
              <a:latin typeface="微軟正黑體" pitchFamily="34" charset="-120"/>
              <a:ea typeface="微軟正黑體" pitchFamily="34" charset="-120"/>
            </a:endParaRPr>
          </a:p>
        </p:txBody>
      </p:sp>
      <p:sp>
        <p:nvSpPr>
          <p:cNvPr id="1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rPr>
              <a:pPr>
                <a:defRPr/>
              </a:pPr>
              <a:t>27</a:t>
            </a:fld>
            <a:endParaRPr lang="zh-TW" altLang="en-US" dirty="0">
              <a:solidFill>
                <a:prstClr val="black">
                  <a:tint val="75000"/>
                </a:prstClr>
              </a:solidFill>
            </a:endParaRPr>
          </a:p>
        </p:txBody>
      </p:sp>
    </p:spTree>
    <p:extLst>
      <p:ext uri="{BB962C8B-B14F-4D97-AF65-F5344CB8AC3E}">
        <p14:creationId xmlns:p14="http://schemas.microsoft.com/office/powerpoint/2010/main" val="2126100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6997" y="1628800"/>
            <a:ext cx="8901067" cy="4616648"/>
          </a:xfrm>
          <a:prstGeom prst="rect">
            <a:avLst/>
          </a:prstGeom>
        </p:spPr>
        <p:txBody>
          <a:bodyPr wrap="square">
            <a:spAutoFit/>
          </a:bodyPr>
          <a:lstStyle/>
          <a:p>
            <a:pPr marL="457200" indent="-457200">
              <a:lnSpc>
                <a:spcPct val="150000"/>
              </a:lnSpc>
              <a:buFont typeface="Wingdings" panose="05000000000000000000" pitchFamily="2" charset="2"/>
              <a:buChar char="Ø"/>
            </a:pPr>
            <a:r>
              <a:rPr lang="zh-TW" altLang="zh-TW" sz="2800" b="1" dirty="0" smtClean="0">
                <a:solidFill>
                  <a:srgbClr val="FF0000"/>
                </a:solidFill>
                <a:latin typeface="標楷體" pitchFamily="65" charset="-120"/>
                <a:ea typeface="標楷體" pitchFamily="65" charset="-120"/>
              </a:rPr>
              <a:t>如果</a:t>
            </a:r>
            <a:r>
              <a:rPr lang="zh-TW" altLang="zh-TW" sz="2800" b="1" dirty="0">
                <a:solidFill>
                  <a:srgbClr val="FF0000"/>
                </a:solidFill>
                <a:latin typeface="標楷體" pitchFamily="65" charset="-120"/>
                <a:ea typeface="標楷體" pitchFamily="65" charset="-120"/>
              </a:rPr>
              <a:t>孩子志願選填試探的志願跟我的期待不一致時怎麼辦</a:t>
            </a:r>
            <a:r>
              <a:rPr lang="zh-TW" altLang="zh-TW" sz="2800" b="1" dirty="0" smtClean="0">
                <a:solidFill>
                  <a:srgbClr val="FF0000"/>
                </a:solidFill>
                <a:latin typeface="標楷體" pitchFamily="65" charset="-120"/>
                <a:ea typeface="標楷體" pitchFamily="65" charset="-120"/>
              </a:rPr>
              <a:t>？</a:t>
            </a:r>
            <a:endParaRPr lang="en-US" altLang="zh-TW" sz="2800" b="1" dirty="0" smtClean="0">
              <a:solidFill>
                <a:srgbClr val="FF0000"/>
              </a:solidFill>
              <a:latin typeface="標楷體" pitchFamily="65" charset="-120"/>
              <a:ea typeface="標楷體" pitchFamily="65" charset="-120"/>
            </a:endParaRPr>
          </a:p>
          <a:p>
            <a:pPr marL="457200" indent="-457200">
              <a:lnSpc>
                <a:spcPct val="150000"/>
              </a:lnSpc>
              <a:buFont typeface="Wingdings" panose="05000000000000000000" pitchFamily="2" charset="2"/>
              <a:buChar char="Ø"/>
            </a:pPr>
            <a:r>
              <a:rPr lang="zh-TW" altLang="zh-TW" sz="2800" b="1" dirty="0" smtClean="0">
                <a:solidFill>
                  <a:srgbClr val="0C03BD"/>
                </a:solidFill>
                <a:latin typeface="標楷體" pitchFamily="65" charset="-120"/>
                <a:ea typeface="標楷體" pitchFamily="65" charset="-120"/>
              </a:rPr>
              <a:t>在</a:t>
            </a:r>
            <a:r>
              <a:rPr lang="zh-TW" altLang="zh-TW" sz="2800" b="1" dirty="0">
                <a:solidFill>
                  <a:srgbClr val="0C03BD"/>
                </a:solidFill>
                <a:latin typeface="標楷體" pitchFamily="65" charset="-120"/>
                <a:ea typeface="標楷體" pitchFamily="65" charset="-120"/>
              </a:rPr>
              <a:t>志願選填試探時，發現孩子仍然沒有明確的志願怎麼辦</a:t>
            </a:r>
            <a:r>
              <a:rPr lang="zh-TW" altLang="zh-TW" sz="2800" b="1" dirty="0" smtClean="0">
                <a:solidFill>
                  <a:srgbClr val="0C03BD"/>
                </a:solidFill>
                <a:latin typeface="標楷體" pitchFamily="65" charset="-120"/>
                <a:ea typeface="標楷體" pitchFamily="65" charset="-120"/>
              </a:rPr>
              <a:t>？</a:t>
            </a:r>
            <a:endParaRPr lang="en-US" altLang="zh-TW" sz="2800" b="1" dirty="0" smtClean="0">
              <a:solidFill>
                <a:srgbClr val="0C03BD"/>
              </a:solidFill>
              <a:latin typeface="標楷體" pitchFamily="65" charset="-120"/>
              <a:ea typeface="標楷體" pitchFamily="65" charset="-120"/>
            </a:endParaRPr>
          </a:p>
          <a:p>
            <a:pPr marL="457200" indent="-457200">
              <a:lnSpc>
                <a:spcPct val="150000"/>
              </a:lnSpc>
              <a:buFont typeface="Wingdings" panose="05000000000000000000" pitchFamily="2" charset="2"/>
              <a:buChar char="Ø"/>
            </a:pPr>
            <a:r>
              <a:rPr lang="zh-TW" altLang="zh-TW" sz="2800" b="1" dirty="0" smtClean="0">
                <a:solidFill>
                  <a:srgbClr val="FF0000"/>
                </a:solidFill>
                <a:latin typeface="標楷體" pitchFamily="65" charset="-120"/>
                <a:ea typeface="標楷體" pitchFamily="65" charset="-120"/>
              </a:rPr>
              <a:t>如果</a:t>
            </a:r>
            <a:r>
              <a:rPr lang="zh-TW" altLang="zh-TW" sz="2800" b="1" dirty="0">
                <a:solidFill>
                  <a:srgbClr val="FF0000"/>
                </a:solidFill>
                <a:latin typeface="標楷體" pitchFamily="65" charset="-120"/>
                <a:ea typeface="標楷體" pitchFamily="65" charset="-120"/>
              </a:rPr>
              <a:t>孩子想念的類科，在學區內沒有相關科系怎麼辦</a:t>
            </a:r>
            <a:r>
              <a:rPr lang="zh-TW" altLang="zh-TW" sz="2800" b="1" dirty="0" smtClean="0">
                <a:solidFill>
                  <a:srgbClr val="FF0000"/>
                </a:solidFill>
                <a:latin typeface="標楷體" pitchFamily="65" charset="-120"/>
                <a:ea typeface="標楷體" pitchFamily="65" charset="-120"/>
              </a:rPr>
              <a:t>？</a:t>
            </a:r>
            <a:endParaRPr lang="en-US" altLang="zh-TW" sz="2800" b="1" dirty="0" smtClean="0">
              <a:solidFill>
                <a:srgbClr val="FF0000"/>
              </a:solidFill>
              <a:latin typeface="標楷體" pitchFamily="65" charset="-120"/>
              <a:ea typeface="標楷體" pitchFamily="65" charset="-120"/>
            </a:endParaRPr>
          </a:p>
          <a:p>
            <a:pPr marL="457200" indent="-457200">
              <a:lnSpc>
                <a:spcPct val="150000"/>
              </a:lnSpc>
              <a:buFont typeface="Wingdings" panose="05000000000000000000" pitchFamily="2" charset="2"/>
              <a:buChar char="Ø"/>
            </a:pPr>
            <a:r>
              <a:rPr lang="zh-TW" altLang="zh-TW" sz="2800" b="1" dirty="0" smtClean="0">
                <a:solidFill>
                  <a:srgbClr val="0C03BD"/>
                </a:solidFill>
                <a:latin typeface="標楷體" pitchFamily="65" charset="-120"/>
                <a:ea typeface="標楷體" pitchFamily="65" charset="-120"/>
              </a:rPr>
              <a:t>我</a:t>
            </a:r>
            <a:r>
              <a:rPr lang="zh-TW" altLang="zh-TW" sz="2800" b="1" dirty="0">
                <a:solidFill>
                  <a:srgbClr val="0C03BD"/>
                </a:solidFill>
                <a:latin typeface="標楷體" pitchFamily="65" charset="-120"/>
                <a:ea typeface="標楷體" pitchFamily="65" charset="-120"/>
              </a:rPr>
              <a:t>想知道孩子選擇就讀高中職或五專畢業之後，未來其生涯進路為何</a:t>
            </a:r>
            <a:r>
              <a:rPr lang="zh-TW" altLang="zh-TW" sz="2800" b="1" dirty="0" smtClean="0">
                <a:solidFill>
                  <a:srgbClr val="0C03BD"/>
                </a:solidFill>
                <a:latin typeface="標楷體" pitchFamily="65" charset="-120"/>
                <a:ea typeface="標楷體" pitchFamily="65" charset="-120"/>
              </a:rPr>
              <a:t>？</a:t>
            </a:r>
            <a:endParaRPr lang="en-US" altLang="zh-TW" sz="2400" b="1" dirty="0">
              <a:solidFill>
                <a:srgbClr val="0C03BD"/>
              </a:solidFill>
              <a:latin typeface="標楷體" pitchFamily="65" charset="-120"/>
              <a:ea typeface="標楷體" pitchFamily="65" charset="-120"/>
            </a:endParaRPr>
          </a:p>
        </p:txBody>
      </p:sp>
      <p:sp>
        <p:nvSpPr>
          <p:cNvPr id="15"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rPr>
              <a:t> 家長篇</a:t>
            </a:r>
            <a:r>
              <a:rPr lang="en-US" altLang="zh-TW" sz="2800" b="1" dirty="0" smtClean="0">
                <a:solidFill>
                  <a:prstClr val="white"/>
                </a:solidFill>
                <a:latin typeface="微軟正黑體" pitchFamily="34" charset="-120"/>
                <a:ea typeface="微軟正黑體" pitchFamily="34" charset="-120"/>
              </a:rPr>
              <a:t>-2</a:t>
            </a:r>
            <a:endParaRPr lang="en-US" altLang="zh-TW" sz="2800" b="1" dirty="0">
              <a:solidFill>
                <a:prstClr val="white"/>
              </a:solidFill>
              <a:latin typeface="微軟正黑體" pitchFamily="34" charset="-120"/>
              <a:ea typeface="微軟正黑體" pitchFamily="34" charset="-120"/>
            </a:endParaRPr>
          </a:p>
        </p:txBody>
      </p:sp>
      <p:sp>
        <p:nvSpPr>
          <p:cNvPr id="1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rPr>
              <a:pPr>
                <a:defRPr/>
              </a:pPr>
              <a:t>28</a:t>
            </a:fld>
            <a:endParaRPr lang="zh-TW" altLang="en-US" dirty="0">
              <a:solidFill>
                <a:prstClr val="black">
                  <a:tint val="75000"/>
                </a:prstClr>
              </a:solidFill>
            </a:endParaRPr>
          </a:p>
        </p:txBody>
      </p:sp>
    </p:spTree>
    <p:extLst>
      <p:ext uri="{BB962C8B-B14F-4D97-AF65-F5344CB8AC3E}">
        <p14:creationId xmlns:p14="http://schemas.microsoft.com/office/powerpoint/2010/main" val="703299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sym typeface="Wingdings" pitchFamily="2" charset="2"/>
              </a:rPr>
              <a:t>重要附錄</a:t>
            </a:r>
            <a:endParaRPr lang="en-US" altLang="zh-TW" sz="2800" b="1" dirty="0" smtClean="0">
              <a:solidFill>
                <a:prstClr val="white"/>
              </a:solidFill>
              <a:latin typeface="微軟正黑體" pitchFamily="34" charset="-120"/>
              <a:ea typeface="微軟正黑體" pitchFamily="34" charset="-120"/>
            </a:endParaRPr>
          </a:p>
        </p:txBody>
      </p:sp>
      <p:sp>
        <p:nvSpPr>
          <p:cNvPr id="13" name="矩形 12"/>
          <p:cNvSpPr/>
          <p:nvPr/>
        </p:nvSpPr>
        <p:spPr>
          <a:xfrm>
            <a:off x="252472" y="1556792"/>
            <a:ext cx="8568000" cy="2462213"/>
          </a:xfrm>
          <a:prstGeom prst="rect">
            <a:avLst/>
          </a:prstGeom>
        </p:spPr>
        <p:txBody>
          <a:bodyPr wrap="square">
            <a:spAutoFit/>
          </a:bodyPr>
          <a:lstStyle/>
          <a:p>
            <a:pPr marL="457200" indent="-457200">
              <a:lnSpc>
                <a:spcPct val="150000"/>
              </a:lnSpc>
              <a:spcBef>
                <a:spcPct val="50000"/>
              </a:spcBef>
              <a:buFont typeface="Wingdings" panose="05000000000000000000" pitchFamily="2" charset="2"/>
              <a:buChar char="Ø"/>
            </a:pPr>
            <a:r>
              <a:rPr lang="zh-TW" altLang="zh-TW" sz="2800" b="1" dirty="0">
                <a:solidFill>
                  <a:srgbClr val="FF0000"/>
                </a:solidFill>
                <a:latin typeface="標楷體" pitchFamily="65" charset="-120"/>
                <a:ea typeface="標楷體" pitchFamily="65" charset="-120"/>
              </a:rPr>
              <a:t>技職教育類別、科別、設科學校及升學進路</a:t>
            </a:r>
            <a:r>
              <a:rPr lang="zh-TW" altLang="zh-TW" sz="2800" b="1" dirty="0" smtClean="0">
                <a:solidFill>
                  <a:srgbClr val="FF0000"/>
                </a:solidFill>
                <a:latin typeface="標楷體" pitchFamily="65" charset="-120"/>
                <a:ea typeface="標楷體" pitchFamily="65" charset="-120"/>
                <a:hlinkClick r:id="rId2" action="ppaction://hlinkfile"/>
              </a:rPr>
              <a:t>一覽表</a:t>
            </a:r>
            <a:endParaRPr lang="en-US" altLang="zh-TW" sz="2800" b="1" dirty="0">
              <a:solidFill>
                <a:srgbClr val="FF0000"/>
              </a:solidFill>
              <a:latin typeface="標楷體" pitchFamily="65" charset="-120"/>
              <a:ea typeface="標楷體" pitchFamily="65" charset="-120"/>
            </a:endParaRPr>
          </a:p>
          <a:p>
            <a:pPr marL="457200" indent="-457200">
              <a:lnSpc>
                <a:spcPct val="150000"/>
              </a:lnSpc>
              <a:spcBef>
                <a:spcPct val="50000"/>
              </a:spcBef>
              <a:buFont typeface="Wingdings" panose="05000000000000000000" pitchFamily="2" charset="2"/>
              <a:buChar char="Ø"/>
            </a:pPr>
            <a:r>
              <a:rPr lang="zh-TW" altLang="zh-TW" sz="2800" b="1" dirty="0">
                <a:solidFill>
                  <a:srgbClr val="FF0000"/>
                </a:solidFill>
                <a:latin typeface="標楷體" pitchFamily="65" charset="-120"/>
                <a:ea typeface="標楷體" pitchFamily="65" charset="-120"/>
              </a:rPr>
              <a:t>高職及五專</a:t>
            </a:r>
            <a:r>
              <a:rPr lang="zh-TW" altLang="zh-TW" sz="2800" b="1" dirty="0">
                <a:solidFill>
                  <a:srgbClr val="FF0000"/>
                </a:solidFill>
                <a:latin typeface="標楷體" pitchFamily="65" charset="-120"/>
                <a:ea typeface="標楷體" pitchFamily="65" charset="-120"/>
                <a:hlinkClick r:id="rId3" action="ppaction://hlinkfile"/>
              </a:rPr>
              <a:t>群科攻</a:t>
            </a:r>
            <a:r>
              <a:rPr lang="zh-TW" altLang="zh-TW" sz="2800" b="1" dirty="0" smtClean="0">
                <a:solidFill>
                  <a:srgbClr val="FF0000"/>
                </a:solidFill>
                <a:latin typeface="標楷體" pitchFamily="65" charset="-120"/>
                <a:ea typeface="標楷體" pitchFamily="65" charset="-120"/>
                <a:hlinkClick r:id="rId3" action="ppaction://hlinkfile"/>
              </a:rPr>
              <a:t>略</a:t>
            </a:r>
            <a:endParaRPr lang="en-US" altLang="zh-TW" sz="2800" b="1" dirty="0">
              <a:solidFill>
                <a:srgbClr val="FF0000"/>
              </a:solidFill>
              <a:latin typeface="標楷體" pitchFamily="65" charset="-120"/>
              <a:ea typeface="標楷體" pitchFamily="65" charset="-120"/>
            </a:endParaRPr>
          </a:p>
          <a:p>
            <a:pPr marL="457200" indent="-457200">
              <a:lnSpc>
                <a:spcPct val="150000"/>
              </a:lnSpc>
              <a:spcBef>
                <a:spcPct val="50000"/>
              </a:spcBef>
              <a:buFont typeface="Wingdings" panose="05000000000000000000" pitchFamily="2" charset="2"/>
              <a:buChar char="Ø"/>
            </a:pPr>
            <a:r>
              <a:rPr lang="zh-TW" altLang="zh-TW" sz="2800" b="1" dirty="0">
                <a:solidFill>
                  <a:srgbClr val="FF0000"/>
                </a:solidFill>
                <a:latin typeface="標楷體" pitchFamily="65" charset="-120"/>
                <a:ea typeface="標楷體" pitchFamily="65" charset="-120"/>
              </a:rPr>
              <a:t>高職十五</a:t>
            </a:r>
            <a:r>
              <a:rPr lang="zh-TW" altLang="zh-TW" sz="2800" b="1" dirty="0">
                <a:solidFill>
                  <a:srgbClr val="0C03BD"/>
                </a:solidFill>
                <a:latin typeface="標楷體" pitchFamily="65" charset="-120"/>
                <a:ea typeface="標楷體" pitchFamily="65" charset="-120"/>
                <a:hlinkClick r:id="rId4" action="ppaction://hlinkfile"/>
              </a:rPr>
              <a:t>學群</a:t>
            </a:r>
            <a:r>
              <a:rPr lang="zh-TW" altLang="zh-TW" sz="2800" b="1" dirty="0" smtClean="0">
                <a:solidFill>
                  <a:srgbClr val="0C03BD"/>
                </a:solidFill>
                <a:latin typeface="標楷體" pitchFamily="65" charset="-120"/>
                <a:ea typeface="標楷體" pitchFamily="65" charset="-120"/>
                <a:hlinkClick r:id="rId4" action="ppaction://hlinkfile"/>
              </a:rPr>
              <a:t>介紹</a:t>
            </a:r>
            <a:endParaRPr lang="en-US" altLang="zh-TW" sz="2800" b="1" dirty="0">
              <a:solidFill>
                <a:srgbClr val="0C03BD"/>
              </a:solidFill>
              <a:latin typeface="標楷體" pitchFamily="65" charset="-120"/>
              <a:ea typeface="標楷體" pitchFamily="65" charset="-120"/>
            </a:endParaRPr>
          </a:p>
        </p:txBody>
      </p:sp>
      <p:sp>
        <p:nvSpPr>
          <p:cNvPr id="15"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rPr>
              <a:pPr>
                <a:defRPr/>
              </a:pPr>
              <a:t>29</a:t>
            </a:fld>
            <a:endParaRPr lang="zh-TW" altLang="en-US" dirty="0">
              <a:solidFill>
                <a:prstClr val="black">
                  <a:tint val="75000"/>
                </a:prstClr>
              </a:solidFill>
            </a:endParaRPr>
          </a:p>
        </p:txBody>
      </p:sp>
    </p:spTree>
    <p:extLst>
      <p:ext uri="{BB962C8B-B14F-4D97-AF65-F5344CB8AC3E}">
        <p14:creationId xmlns:p14="http://schemas.microsoft.com/office/powerpoint/2010/main" val="2803288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331313634"/>
              </p:ext>
            </p:extLst>
          </p:nvPr>
        </p:nvGraphicFramePr>
        <p:xfrm>
          <a:off x="2123728" y="2248272"/>
          <a:ext cx="6635080" cy="36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日期版面配置區 3"/>
          <p:cNvSpPr>
            <a:spLocks noGrp="1"/>
          </p:cNvSpPr>
          <p:nvPr>
            <p:ph type="dt" sz="half" idx="10"/>
          </p:nvPr>
        </p:nvSpPr>
        <p:spPr/>
        <p:txBody>
          <a:bodyPr/>
          <a:lstStyle/>
          <a:p>
            <a:pPr>
              <a:defRPr/>
            </a:pPr>
            <a:fld id="{7D5A3233-7E88-428C-A509-59234A5914CA}" type="datetime1">
              <a:rPr lang="zh-TW" altLang="en-US">
                <a:solidFill>
                  <a:prstClr val="black">
                    <a:tint val="75000"/>
                  </a:prstClr>
                </a:solidFill>
              </a:rPr>
              <a:pPr>
                <a:defRPr/>
              </a:pPr>
              <a:t>2015/3/6</a:t>
            </a:fld>
            <a:endParaRPr lang="zh-TW" altLang="en-US">
              <a:solidFill>
                <a:prstClr val="black">
                  <a:tint val="75000"/>
                </a:prstClr>
              </a:solidFill>
            </a:endParaRPr>
          </a:p>
        </p:txBody>
      </p:sp>
      <p:sp>
        <p:nvSpPr>
          <p:cNvPr id="43010" name="五邊形 3"/>
          <p:cNvSpPr>
            <a:spLocks noChangeArrowheads="1"/>
          </p:cNvSpPr>
          <p:nvPr/>
        </p:nvSpPr>
        <p:spPr bwMode="auto">
          <a:xfrm flipH="1">
            <a:off x="2268538" y="188913"/>
            <a:ext cx="6875462" cy="576262"/>
          </a:xfrm>
          <a:prstGeom prst="homePlate">
            <a:avLst>
              <a:gd name="adj" fmla="val 49989"/>
            </a:avLst>
          </a:prstGeom>
          <a:solidFill>
            <a:srgbClr val="FFFF99"/>
          </a:solidFill>
          <a:ln w="25400" algn="ctr">
            <a:solidFill>
              <a:srgbClr val="FFC000"/>
            </a:solidFill>
            <a:round/>
            <a:headEnd/>
            <a:tailEnd/>
          </a:ln>
        </p:spPr>
        <p:txBody>
          <a:bodyPr anchor="ctr"/>
          <a:lstStyle/>
          <a:p>
            <a:pPr algn="ctr"/>
            <a:r>
              <a:rPr lang="zh-TW" altLang="en-US" b="1" dirty="0" smtClean="0">
                <a:solidFill>
                  <a:prstClr val="black"/>
                </a:solidFill>
                <a:latin typeface="Cataneo BT" pitchFamily="66" charset="0"/>
                <a:ea typeface="標楷體" pitchFamily="65" charset="-120"/>
              </a:rPr>
              <a:t>國中</a:t>
            </a:r>
            <a:r>
              <a:rPr lang="zh-TW" altLang="en-US" b="1" dirty="0">
                <a:solidFill>
                  <a:prstClr val="black"/>
                </a:solidFill>
                <a:latin typeface="Cataneo BT" pitchFamily="66" charset="0"/>
                <a:ea typeface="標楷體" pitchFamily="65" charset="-120"/>
              </a:rPr>
              <a:t>生為什麼需要適性</a:t>
            </a:r>
            <a:r>
              <a:rPr lang="zh-TW" altLang="en-US" b="1" dirty="0" smtClean="0">
                <a:solidFill>
                  <a:prstClr val="black"/>
                </a:solidFill>
                <a:latin typeface="Cataneo BT" pitchFamily="66" charset="0"/>
                <a:ea typeface="標楷體" pitchFamily="65" charset="-120"/>
              </a:rPr>
              <a:t>輔導</a:t>
            </a:r>
            <a:endParaRPr lang="zh-TW" altLang="en-US" b="1" dirty="0">
              <a:solidFill>
                <a:prstClr val="black"/>
              </a:solidFill>
              <a:latin typeface="Cataneo BT" pitchFamily="66" charset="0"/>
              <a:ea typeface="標楷體" pitchFamily="65" charset="-120"/>
            </a:endParaRPr>
          </a:p>
        </p:txBody>
      </p:sp>
      <p:sp>
        <p:nvSpPr>
          <p:cNvPr id="43011" name="矩形 6"/>
          <p:cNvSpPr>
            <a:spLocks noChangeArrowheads="1"/>
          </p:cNvSpPr>
          <p:nvPr/>
        </p:nvSpPr>
        <p:spPr bwMode="auto">
          <a:xfrm>
            <a:off x="-36512" y="885825"/>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a:r>
              <a:rPr lang="zh-TW" altLang="en-US" sz="2800" b="1" dirty="0">
                <a:solidFill>
                  <a:prstClr val="black"/>
                </a:solidFill>
                <a:latin typeface="標楷體" pitchFamily="65" charset="-120"/>
                <a:ea typeface="標楷體" pitchFamily="65" charset="-120"/>
                <a:sym typeface="Wingdings" pitchFamily="2" charset="2"/>
              </a:rPr>
              <a:t>您</a:t>
            </a:r>
            <a:r>
              <a:rPr lang="zh-TW" altLang="en-US" sz="2800" b="1" dirty="0" smtClean="0">
                <a:solidFill>
                  <a:prstClr val="black"/>
                </a:solidFill>
                <a:latin typeface="標楷體" pitchFamily="65" charset="-120"/>
                <a:ea typeface="標楷體" pitchFamily="65" charset="-120"/>
                <a:sym typeface="Wingdings" pitchFamily="2" charset="2"/>
              </a:rPr>
              <a:t>對孩子的瞭解有</a:t>
            </a:r>
            <a:r>
              <a:rPr lang="zh-TW" altLang="en-US" sz="2800" b="1" dirty="0">
                <a:solidFill>
                  <a:prstClr val="black"/>
                </a:solidFill>
                <a:latin typeface="標楷體" pitchFamily="65" charset="-120"/>
                <a:ea typeface="標楷體" pitchFamily="65" charset="-120"/>
                <a:sym typeface="Wingdings" pitchFamily="2" charset="2"/>
              </a:rPr>
              <a:t>哪些</a:t>
            </a:r>
            <a:r>
              <a:rPr lang="en-US" altLang="zh-TW" sz="2800" b="1" dirty="0">
                <a:solidFill>
                  <a:prstClr val="black"/>
                </a:solidFill>
                <a:latin typeface="標楷體" pitchFamily="65" charset="-120"/>
                <a:ea typeface="標楷體" pitchFamily="65" charset="-120"/>
                <a:sym typeface="Wingdings" pitchFamily="2" charset="2"/>
              </a:rPr>
              <a:t>?</a:t>
            </a:r>
            <a:endParaRPr lang="zh-TW" altLang="zh-TW" sz="2800" b="1" dirty="0">
              <a:solidFill>
                <a:prstClr val="black"/>
              </a:solidFill>
              <a:latin typeface="標楷體" pitchFamily="65" charset="-120"/>
              <a:ea typeface="標楷體" pitchFamily="65" charset="-120"/>
            </a:endParaRPr>
          </a:p>
        </p:txBody>
      </p:sp>
      <p:sp>
        <p:nvSpPr>
          <p:cNvPr id="6" name="橢圓形圖說文字 5"/>
          <p:cNvSpPr/>
          <p:nvPr/>
        </p:nvSpPr>
        <p:spPr bwMode="auto">
          <a:xfrm>
            <a:off x="539750" y="1943100"/>
            <a:ext cx="2159000" cy="2863850"/>
          </a:xfrm>
          <a:prstGeom prst="wedgeEllipseCallout">
            <a:avLst>
              <a:gd name="adj1" fmla="val -11475"/>
              <a:gd name="adj2" fmla="val 6301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defRPr/>
            </a:pPr>
            <a:r>
              <a:rPr lang="zh-TW" altLang="en-US" sz="2600" dirty="0">
                <a:solidFill>
                  <a:prstClr val="black"/>
                </a:solidFill>
                <a:latin typeface="標楷體" pitchFamily="65" charset="-120"/>
                <a:ea typeface="標楷體" pitchFamily="65" charset="-120"/>
              </a:rPr>
              <a:t>這些可能都跟孩子未來適性的生涯選擇有關</a:t>
            </a:r>
          </a:p>
        </p:txBody>
      </p:sp>
      <p:pic>
        <p:nvPicPr>
          <p:cNvPr id="43013" name="圖片 6"/>
          <p:cNvPicPr>
            <a:picLocks noChangeAspect="1"/>
          </p:cNvPicPr>
          <p:nvPr/>
        </p:nvPicPr>
        <p:blipFill>
          <a:blip r:embed="rId7" cstate="print"/>
          <a:srcRect/>
          <a:stretch>
            <a:fillRect/>
          </a:stretch>
        </p:blipFill>
        <p:spPr bwMode="auto">
          <a:xfrm>
            <a:off x="166688" y="4652963"/>
            <a:ext cx="1163637" cy="2030412"/>
          </a:xfrm>
          <a:prstGeom prst="rect">
            <a:avLst/>
          </a:prstGeom>
          <a:noFill/>
          <a:ln w="9525">
            <a:noFill/>
            <a:miter lim="800000"/>
            <a:headEnd/>
            <a:tailEnd/>
          </a:ln>
        </p:spPr>
      </p:pic>
    </p:spTree>
    <p:extLst>
      <p:ext uri="{BB962C8B-B14F-4D97-AF65-F5344CB8AC3E}">
        <p14:creationId xmlns:p14="http://schemas.microsoft.com/office/powerpoint/2010/main" val="396886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6"/>
          <p:cNvSpPr>
            <a:spLocks noChangeArrowheads="1"/>
          </p:cNvSpPr>
          <p:nvPr/>
        </p:nvSpPr>
        <p:spPr bwMode="auto">
          <a:xfrm>
            <a:off x="0" y="476672"/>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itchFamily="34" charset="-120"/>
                <a:ea typeface="微軟正黑體" pitchFamily="34" charset="-120"/>
                <a:sym typeface="Wingdings" pitchFamily="2" charset="2"/>
              </a:rPr>
              <a:t>   </a:t>
            </a:r>
            <a:endParaRPr lang="zh-TW" altLang="zh-TW" sz="2800" b="1" dirty="0">
              <a:solidFill>
                <a:prstClr val="white"/>
              </a:solidFill>
              <a:latin typeface="微軟正黑體" pitchFamily="34" charset="-120"/>
              <a:ea typeface="微軟正黑體" pitchFamily="34" charset="-120"/>
            </a:endParaRPr>
          </a:p>
        </p:txBody>
      </p:sp>
      <p:sp>
        <p:nvSpPr>
          <p:cNvPr id="12"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rPr>
              <a:pPr>
                <a:defRPr/>
              </a:pPr>
              <a:t>30</a:t>
            </a:fld>
            <a:endParaRPr lang="zh-TW" altLang="en-US" dirty="0">
              <a:solidFill>
                <a:prstClr val="black">
                  <a:tint val="75000"/>
                </a:prstClr>
              </a:solidFill>
            </a:endParaRPr>
          </a:p>
        </p:txBody>
      </p:sp>
      <p:pic>
        <p:nvPicPr>
          <p:cNvPr id="1026" name="Picture 2" descr="D:\學輔科資料\簡報圖案\志願選填分工圖-10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315" y="404664"/>
            <a:ext cx="8303149" cy="58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91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
        <p:nvSpPr>
          <p:cNvPr id="5" name="矩形 4"/>
          <p:cNvSpPr/>
          <p:nvPr/>
        </p:nvSpPr>
        <p:spPr>
          <a:xfrm>
            <a:off x="0" y="1808992"/>
            <a:ext cx="9144000" cy="154800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6" name="內容版面配置區 2"/>
          <p:cNvSpPr txBox="1">
            <a:spLocks/>
          </p:cNvSpPr>
          <p:nvPr/>
        </p:nvSpPr>
        <p:spPr bwMode="auto">
          <a:xfrm>
            <a:off x="323528" y="1988840"/>
            <a:ext cx="856895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algn="ctr">
              <a:lnSpc>
                <a:spcPct val="110000"/>
              </a:lnSpc>
              <a:spcBef>
                <a:spcPts val="600"/>
              </a:spcBef>
              <a:defRPr/>
            </a:pPr>
            <a:r>
              <a:rPr lang="zh-TW" altLang="en-US" sz="4400" b="1" dirty="0" smtClean="0">
                <a:solidFill>
                  <a:srgbClr val="FFFF99"/>
                </a:solidFill>
                <a:latin typeface="Adobe 繁黑體 Std B" pitchFamily="34" charset="-120"/>
                <a:ea typeface="Adobe 繁黑體 Std B" pitchFamily="34" charset="-120"/>
              </a:rPr>
              <a:t>陸、</a:t>
            </a:r>
            <a:r>
              <a:rPr lang="en-US" altLang="zh-TW" sz="4400" b="1" dirty="0" smtClean="0">
                <a:solidFill>
                  <a:srgbClr val="FFFF99"/>
                </a:solidFill>
                <a:latin typeface="Adobe 繁黑體 Std B" pitchFamily="34" charset="-120"/>
                <a:ea typeface="Adobe 繁黑體 Std B" pitchFamily="34" charset="-120"/>
              </a:rPr>
              <a:t>104</a:t>
            </a:r>
            <a:r>
              <a:rPr lang="zh-TW" altLang="en-US" sz="4400" b="1" dirty="0" smtClean="0">
                <a:solidFill>
                  <a:srgbClr val="FFFF99"/>
                </a:solidFill>
                <a:latin typeface="Adobe 繁黑體 Std B" pitchFamily="34" charset="-120"/>
                <a:ea typeface="Adobe 繁黑體 Std B" pitchFamily="34" charset="-120"/>
              </a:rPr>
              <a:t>年臺北市國中九年級學生</a:t>
            </a:r>
            <a:endParaRPr lang="en-US" altLang="zh-TW" sz="4400" b="1" dirty="0" smtClean="0">
              <a:solidFill>
                <a:srgbClr val="FFFF99"/>
              </a:solidFill>
              <a:latin typeface="Adobe 繁黑體 Std B" pitchFamily="34" charset="-120"/>
              <a:ea typeface="Adobe 繁黑體 Std B" pitchFamily="34" charset="-120"/>
            </a:endParaRPr>
          </a:p>
          <a:p>
            <a:pPr algn="ctr">
              <a:lnSpc>
                <a:spcPct val="110000"/>
              </a:lnSpc>
              <a:spcBef>
                <a:spcPts val="600"/>
              </a:spcBef>
              <a:defRPr/>
            </a:pPr>
            <a:r>
              <a:rPr lang="zh-TW" altLang="en-US" sz="4400" b="1" dirty="0" smtClean="0">
                <a:solidFill>
                  <a:srgbClr val="FFFF99"/>
                </a:solidFill>
                <a:latin typeface="Adobe 繁黑體 Std B" pitchFamily="34" charset="-120"/>
                <a:ea typeface="Adobe 繁黑體 Std B" pitchFamily="34" charset="-120"/>
              </a:rPr>
              <a:t>志願選填試探後輔導作為</a:t>
            </a:r>
            <a:endParaRPr lang="zh-TW" altLang="en-US" sz="44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7" name="直線接點 6"/>
          <p:cNvCxnSpPr/>
          <p:nvPr/>
        </p:nvCxnSpPr>
        <p:spPr>
          <a:xfrm>
            <a:off x="0" y="3140968"/>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0" y="198884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962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484784"/>
            <a:ext cx="8280920" cy="40626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50000"/>
              </a:lnSpc>
            </a:pPr>
            <a:r>
              <a:rPr lang="en-US" altLang="zh-TW" sz="2800" b="1" dirty="0" smtClean="0">
                <a:solidFill>
                  <a:srgbClr val="FF0000"/>
                </a:solidFill>
                <a:latin typeface="標楷體" panose="03000509000000000000" pitchFamily="65" charset="-120"/>
                <a:ea typeface="標楷體" panose="03000509000000000000" pitchFamily="65" charset="-120"/>
              </a:rPr>
              <a:t>(</a:t>
            </a:r>
            <a:r>
              <a:rPr lang="zh-TW" altLang="zh-TW" sz="2800" b="1" dirty="0">
                <a:solidFill>
                  <a:srgbClr val="FF0000"/>
                </a:solidFill>
                <a:latin typeface="標楷體" panose="03000509000000000000" pitchFamily="65" charset="-120"/>
                <a:ea typeface="標楷體" panose="03000509000000000000" pitchFamily="65" charset="-120"/>
              </a:rPr>
              <a:t>一</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zh-TW" sz="2800" b="1" dirty="0">
                <a:solidFill>
                  <a:srgbClr val="FF0000"/>
                </a:solidFill>
                <a:latin typeface="標楷體" panose="03000509000000000000" pitchFamily="65" charset="-120"/>
                <a:ea typeface="標楷體" panose="03000509000000000000" pitchFamily="65" charset="-120"/>
              </a:rPr>
              <a:t>志願已定向</a:t>
            </a:r>
          </a:p>
          <a:p>
            <a:pPr lvl="1" algn="just">
              <a:lnSpc>
                <a:spcPct val="150000"/>
              </a:lnSpc>
            </a:pP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學生對於未來就讀普通型高中、技術型高中（高職）或五專已有充分決定，其志願結果顯示選擇學校類型相當一致</a:t>
            </a:r>
            <a:r>
              <a:rPr lang="zh-TW" altLang="zh-TW" sz="2400" b="1" dirty="0" smtClean="0">
                <a:solidFill>
                  <a:prstClr val="black"/>
                </a:solidFill>
                <a:latin typeface="標楷體" panose="03000509000000000000" pitchFamily="65" charset="-120"/>
                <a:ea typeface="標楷體" panose="03000509000000000000" pitchFamily="65" charset="-120"/>
              </a:rPr>
              <a:t>，</a:t>
            </a:r>
            <a:r>
              <a:rPr lang="zh-TW" altLang="zh-TW" sz="2400" b="1" dirty="0" smtClean="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類</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此情況均顯示學生對於個人生涯發展方向已能初步定向，在輔導措施上毋須再給予太多分析及建議，僅需對學生的決定給予支持即可</a:t>
            </a:r>
            <a:r>
              <a:rPr lang="zh-TW" altLang="zh-TW" sz="2400" b="1" dirty="0" smtClean="0">
                <a:solidFill>
                  <a:prstClr val="black"/>
                </a:solidFill>
                <a:latin typeface="標楷體" panose="03000509000000000000" pitchFamily="65" charset="-120"/>
                <a:ea typeface="標楷體" panose="03000509000000000000" pitchFamily="65" charset="-120"/>
              </a:rPr>
              <a:t>。</a:t>
            </a:r>
            <a:endParaRPr lang="en-US" altLang="zh-TW" sz="2400" b="1" dirty="0" smtClean="0">
              <a:solidFill>
                <a:prstClr val="black"/>
              </a:solidFill>
              <a:latin typeface="標楷體" panose="03000509000000000000" pitchFamily="65" charset="-120"/>
              <a:ea typeface="標楷體" panose="03000509000000000000" pitchFamily="65" charset="-120"/>
            </a:endParaRPr>
          </a:p>
          <a:p>
            <a:pPr lvl="1" algn="just">
              <a:lnSpc>
                <a:spcPct val="150000"/>
              </a:lnSpc>
            </a:pPr>
            <a:endParaRPr lang="zh-TW" altLang="zh-TW" sz="2400" b="1" dirty="0">
              <a:solidFill>
                <a:prstClr val="black"/>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715496" y="620688"/>
            <a:ext cx="8032968"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smtClean="0">
                <a:solidFill>
                  <a:srgbClr val="4F81BD"/>
                </a:solidFill>
                <a:latin typeface="標楷體" panose="03000509000000000000" pitchFamily="65" charset="-120"/>
                <a:ea typeface="標楷體" panose="03000509000000000000" pitchFamily="65" charset="-120"/>
              </a:rPr>
              <a:t>「</a:t>
            </a:r>
            <a:r>
              <a:rPr lang="zh-TW" altLang="zh-TW" sz="3600" b="1" dirty="0">
                <a:solidFill>
                  <a:srgbClr val="4F81BD"/>
                </a:solidFill>
                <a:latin typeface="標楷體" panose="03000509000000000000" pitchFamily="65" charset="-120"/>
                <a:ea typeface="標楷體" panose="03000509000000000000" pitchFamily="65" charset="-120"/>
              </a:rPr>
              <a:t>志願選填試探及輔導系統</a:t>
            </a:r>
            <a:r>
              <a:rPr lang="zh-TW" altLang="zh-TW" sz="3600" b="1" dirty="0" smtClean="0">
                <a:solidFill>
                  <a:srgbClr val="4F81BD"/>
                </a:solidFill>
                <a:latin typeface="標楷體" panose="03000509000000000000" pitchFamily="65" charset="-120"/>
                <a:ea typeface="標楷體" panose="03000509000000000000" pitchFamily="65" charset="-120"/>
              </a:rPr>
              <a:t>」</a:t>
            </a:r>
            <a:r>
              <a:rPr lang="zh-TW" altLang="en-US" sz="3600" b="1" dirty="0" smtClean="0">
                <a:solidFill>
                  <a:srgbClr val="4F81BD"/>
                </a:solidFill>
                <a:latin typeface="標楷體" panose="03000509000000000000" pitchFamily="65" charset="-120"/>
                <a:ea typeface="標楷體" panose="03000509000000000000" pitchFamily="65" charset="-120"/>
              </a:rPr>
              <a:t>填寫</a:t>
            </a:r>
            <a:r>
              <a:rPr lang="zh-TW" altLang="zh-TW" sz="3600" b="1" dirty="0" smtClean="0">
                <a:solidFill>
                  <a:srgbClr val="4F81BD"/>
                </a:solidFill>
                <a:latin typeface="標楷體" panose="03000509000000000000" pitchFamily="65" charset="-120"/>
                <a:ea typeface="標楷體" panose="03000509000000000000" pitchFamily="65" charset="-120"/>
              </a:rPr>
              <a:t>結果</a:t>
            </a:r>
            <a:endParaRPr lang="zh-TW" altLang="en-US" sz="3600" dirty="0">
              <a:solidFill>
                <a:srgbClr val="4F81BD"/>
              </a:solidFill>
            </a:endParaRPr>
          </a:p>
        </p:txBody>
      </p:sp>
      <p:sp>
        <p:nvSpPr>
          <p:cNvPr id="5" name="矩形 4"/>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637055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94492" y="1197957"/>
            <a:ext cx="677108" cy="3311163"/>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6"/>
          </a:fillRef>
          <a:effectRef idx="1">
            <a:schemeClr val="accent6"/>
          </a:effectRef>
          <a:fontRef idx="minor">
            <a:schemeClr val="lt1"/>
          </a:fontRef>
        </p:style>
        <p:txBody>
          <a:bodyPr vert="eaVert" wrap="none" rtlCol="0" anchor="ctr">
            <a:spAutoFit/>
          </a:bodyPr>
          <a:lstStyle>
            <a:defPPr>
              <a:defRPr lang="zh-TW"/>
            </a:defPPr>
            <a:lvl1pPr>
              <a:defRPr sz="3600" b="1">
                <a:solidFill>
                  <a:schemeClr val="accent1"/>
                </a:solidFill>
                <a:latin typeface="標楷體" panose="03000509000000000000" pitchFamily="65" charset="-120"/>
                <a:ea typeface="標楷體" panose="03000509000000000000" pitchFamily="65"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3200" dirty="0">
                <a:solidFill>
                  <a:prstClr val="black"/>
                </a:solidFill>
              </a:rPr>
              <a:t>志願已定向之樣態</a:t>
            </a:r>
          </a:p>
        </p:txBody>
      </p:sp>
      <p:sp>
        <p:nvSpPr>
          <p:cNvPr id="5" name="矩形 4"/>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666" t="17196" r="7023" b="32645"/>
          <a:stretch/>
        </p:blipFill>
        <p:spPr bwMode="auto">
          <a:xfrm>
            <a:off x="1403648" y="3537328"/>
            <a:ext cx="7187996" cy="2844000"/>
          </a:xfrm>
          <a:prstGeom prst="rect">
            <a:avLst/>
          </a:prstGeom>
          <a:noFill/>
          <a:ln w="127000" cmpd="dbl">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429" t="17196" r="7261" b="31799"/>
          <a:stretch/>
        </p:blipFill>
        <p:spPr bwMode="auto">
          <a:xfrm>
            <a:off x="1403648" y="260648"/>
            <a:ext cx="7158173" cy="2880000"/>
          </a:xfrm>
          <a:prstGeom prst="rect">
            <a:avLst/>
          </a:prstGeom>
          <a:noFill/>
          <a:ln w="127000" cmpd="dbl">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3063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476648"/>
            <a:ext cx="8028000" cy="461664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50000"/>
              </a:lnSpc>
            </a:pPr>
            <a:r>
              <a:rPr lang="en-US" altLang="zh-TW" sz="2800" b="1" dirty="0">
                <a:solidFill>
                  <a:srgbClr val="FF0000"/>
                </a:solidFill>
                <a:latin typeface="標楷體" panose="03000509000000000000" pitchFamily="65" charset="-120"/>
                <a:ea typeface="標楷體" panose="03000509000000000000" pitchFamily="65" charset="-120"/>
              </a:rPr>
              <a:t>(</a:t>
            </a:r>
            <a:r>
              <a:rPr lang="zh-TW" altLang="zh-TW" sz="2800" b="1" dirty="0">
                <a:solidFill>
                  <a:srgbClr val="FF0000"/>
                </a:solidFill>
                <a:latin typeface="標楷體" panose="03000509000000000000" pitchFamily="65" charset="-120"/>
                <a:ea typeface="標楷體" panose="03000509000000000000" pitchFamily="65" charset="-120"/>
              </a:rPr>
              <a:t>二</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zh-TW" sz="2800" b="1" dirty="0">
                <a:solidFill>
                  <a:srgbClr val="FF0000"/>
                </a:solidFill>
                <a:latin typeface="標楷體" panose="03000509000000000000" pitchFamily="65" charset="-120"/>
                <a:ea typeface="標楷體" panose="03000509000000000000" pitchFamily="65" charset="-120"/>
              </a:rPr>
              <a:t>志願未定向</a:t>
            </a:r>
          </a:p>
          <a:p>
            <a:pPr lvl="1" algn="just">
              <a:lnSpc>
                <a:spcPct val="150000"/>
              </a:lnSpc>
            </a:pPr>
            <a:r>
              <a:rPr lang="zh-TW" altLang="zh-TW" sz="2400" b="1" dirty="0" smtClean="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學生</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的志願結果有非常分歧的情況，類此情況顯示學生對於個人生涯決定尚處於未定向</a:t>
            </a:r>
            <a:r>
              <a:rPr lang="zh-TW" altLang="zh-TW" sz="2400" b="1" dirty="0" smtClean="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中</a:t>
            </a:r>
            <a:r>
              <a:rPr lang="zh-TW" altLang="en-US" sz="2400" b="1" dirty="0" smtClean="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a:t>
            </a:r>
            <a:r>
              <a:rPr lang="zh-TW" altLang="zh-TW" sz="2400" b="1" dirty="0" smtClean="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在</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這樣的狀況下建議導師及輔導人員應給予個別的晤談或諮商，透過各項生涯規劃測驗或工具</a:t>
            </a:r>
            <a:r>
              <a:rPr lang="en-US"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例如：生涯抉擇平衡單</a:t>
            </a:r>
            <a:r>
              <a:rPr lang="en-US"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，協助學生更進一步了解自己的興趣、性向、能力所適合的發展方向，進而在下一次的志願選填試探系統填寫時，其志願結果能呈現逐步收斂的情況。</a:t>
            </a:r>
          </a:p>
        </p:txBody>
      </p:sp>
      <p:sp>
        <p:nvSpPr>
          <p:cNvPr id="4" name="文字方塊 3"/>
          <p:cNvSpPr txBox="1"/>
          <p:nvPr/>
        </p:nvSpPr>
        <p:spPr>
          <a:xfrm>
            <a:off x="571480" y="548680"/>
            <a:ext cx="8032968"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defPPr>
              <a:defRPr lang="zh-TW"/>
            </a:defPPr>
            <a:lvl1pPr>
              <a:defRPr sz="3600" b="1">
                <a:solidFill>
                  <a:schemeClr val="accent1"/>
                </a:solidFill>
                <a:latin typeface="標楷體" panose="03000509000000000000" pitchFamily="65" charset="-120"/>
                <a:ea typeface="標楷體" panose="03000509000000000000" pitchFamily="65"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zh-TW" dirty="0">
                <a:solidFill>
                  <a:srgbClr val="4F81BD"/>
                </a:solidFill>
              </a:rPr>
              <a:t>「志願選填試探及輔導系統」</a:t>
            </a:r>
            <a:r>
              <a:rPr lang="zh-TW" altLang="en-US" dirty="0">
                <a:solidFill>
                  <a:srgbClr val="4F81BD"/>
                </a:solidFill>
              </a:rPr>
              <a:t>填寫</a:t>
            </a:r>
            <a:r>
              <a:rPr lang="zh-TW" altLang="zh-TW" dirty="0">
                <a:solidFill>
                  <a:srgbClr val="4F81BD"/>
                </a:solidFill>
              </a:rPr>
              <a:t>結果</a:t>
            </a:r>
            <a:endParaRPr lang="zh-TW" altLang="en-US" dirty="0">
              <a:solidFill>
                <a:srgbClr val="4F81BD"/>
              </a:solidFill>
            </a:endParaRPr>
          </a:p>
        </p:txBody>
      </p:sp>
      <p:sp>
        <p:nvSpPr>
          <p:cNvPr id="5" name="矩形 4"/>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830600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914939" y="383629"/>
            <a:ext cx="677108" cy="3311163"/>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6"/>
          </a:fillRef>
          <a:effectRef idx="1">
            <a:schemeClr val="accent6"/>
          </a:effectRef>
          <a:fontRef idx="minor">
            <a:schemeClr val="lt1"/>
          </a:fontRef>
        </p:style>
        <p:txBody>
          <a:bodyPr vert="eaVert" wrap="none" rtlCol="0" anchor="ctr">
            <a:spAutoFit/>
          </a:bodyPr>
          <a:lstStyle>
            <a:defPPr>
              <a:defRPr lang="zh-TW"/>
            </a:defPPr>
            <a:lvl1pPr>
              <a:defRPr sz="3200" b="1">
                <a:solidFill>
                  <a:schemeClr val="tx1"/>
                </a:solidFill>
                <a:latin typeface="標楷體" panose="03000509000000000000" pitchFamily="65" charset="-120"/>
                <a:ea typeface="標楷體" panose="03000509000000000000" pitchFamily="65"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dirty="0">
                <a:solidFill>
                  <a:prstClr val="black"/>
                </a:solidFill>
              </a:rPr>
              <a:t>志願未定向之樣態</a:t>
            </a:r>
          </a:p>
        </p:txBody>
      </p:sp>
      <p:sp>
        <p:nvSpPr>
          <p:cNvPr id="4" name="矩形 3"/>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09" t="29471" r="2739" b="22275"/>
          <a:stretch/>
        </p:blipFill>
        <p:spPr bwMode="auto">
          <a:xfrm>
            <a:off x="899592" y="4149080"/>
            <a:ext cx="7173686" cy="2481943"/>
          </a:xfrm>
          <a:prstGeom prst="rect">
            <a:avLst/>
          </a:prstGeom>
          <a:noFill/>
          <a:ln w="127000" cmpd="dbl">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905" t="12540" r="7262" b="15503"/>
          <a:stretch/>
        </p:blipFill>
        <p:spPr bwMode="auto">
          <a:xfrm>
            <a:off x="2109529" y="188640"/>
            <a:ext cx="6477000" cy="3701143"/>
          </a:xfrm>
          <a:prstGeom prst="rect">
            <a:avLst/>
          </a:prstGeom>
          <a:noFill/>
          <a:ln w="127000" cmpd="dbl">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49974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59507" t="12623" r="6666" b="23532"/>
          <a:stretch/>
        </p:blipFill>
        <p:spPr bwMode="auto">
          <a:xfrm>
            <a:off x="1190411" y="945336"/>
            <a:ext cx="6768000" cy="5508000"/>
          </a:xfrm>
          <a:prstGeom prst="rect">
            <a:avLst/>
          </a:prstGeom>
          <a:ln w="38100">
            <a:solidFill>
              <a:schemeClr val="accent2"/>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圓角矩形圖說文字 1"/>
          <p:cNvSpPr/>
          <p:nvPr/>
        </p:nvSpPr>
        <p:spPr>
          <a:xfrm>
            <a:off x="143648" y="1232840"/>
            <a:ext cx="1296000" cy="756000"/>
          </a:xfrm>
          <a:prstGeom prst="wedgeRoundRectCallout">
            <a:avLst>
              <a:gd name="adj1" fmla="val 63773"/>
              <a:gd name="adj2" fmla="val 69782"/>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solidFill>
                  <a:prstClr val="black"/>
                </a:solidFill>
                <a:latin typeface="標楷體" panose="03000509000000000000" pitchFamily="65" charset="-120"/>
                <a:ea typeface="標楷體" panose="03000509000000000000" pitchFamily="65" charset="-120"/>
              </a:rPr>
              <a:t>諮詢</a:t>
            </a:r>
            <a:r>
              <a:rPr lang="zh-TW" altLang="en-US" sz="2000" dirty="0">
                <a:solidFill>
                  <a:prstClr val="black"/>
                </a:solidFill>
                <a:latin typeface="標楷體" panose="03000509000000000000" pitchFamily="65" charset="-120"/>
                <a:ea typeface="標楷體" panose="03000509000000000000" pitchFamily="65" charset="-120"/>
              </a:rPr>
              <a:t>對象</a:t>
            </a:r>
            <a:r>
              <a:rPr lang="zh-TW" altLang="en-US" sz="2000" dirty="0" smtClean="0">
                <a:solidFill>
                  <a:prstClr val="black"/>
                </a:solidFill>
                <a:latin typeface="標楷體" panose="03000509000000000000" pitchFamily="65" charset="-120"/>
                <a:ea typeface="標楷體" panose="03000509000000000000" pitchFamily="65" charset="-120"/>
              </a:rPr>
              <a:t>為複選</a:t>
            </a:r>
            <a:r>
              <a:rPr lang="zh-TW" altLang="en-US" sz="2000" dirty="0">
                <a:solidFill>
                  <a:prstClr val="black"/>
                </a:solidFill>
                <a:latin typeface="標楷體" panose="03000509000000000000" pitchFamily="65" charset="-120"/>
                <a:ea typeface="標楷體" panose="03000509000000000000" pitchFamily="65" charset="-120"/>
              </a:rPr>
              <a:t>題</a:t>
            </a:r>
          </a:p>
        </p:txBody>
      </p:sp>
      <p:sp>
        <p:nvSpPr>
          <p:cNvPr id="10" name="圓角矩形圖說文字 9"/>
          <p:cNvSpPr/>
          <p:nvPr/>
        </p:nvSpPr>
        <p:spPr>
          <a:xfrm>
            <a:off x="162620" y="3357096"/>
            <a:ext cx="1313036" cy="936000"/>
          </a:xfrm>
          <a:prstGeom prst="wedgeRoundRectCallout">
            <a:avLst>
              <a:gd name="adj1" fmla="val 56546"/>
              <a:gd name="adj2" fmla="val 59002"/>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solidFill>
                  <a:prstClr val="black"/>
                </a:solidFill>
                <a:latin typeface="標楷體" panose="03000509000000000000" pitchFamily="65" charset="-120"/>
                <a:ea typeface="標楷體" panose="03000509000000000000" pitchFamily="65" charset="-120"/>
              </a:rPr>
              <a:t>生涯評估結果為</a:t>
            </a:r>
            <a:endParaRPr lang="en-US" altLang="zh-TW" sz="2000" dirty="0" smtClean="0">
              <a:solidFill>
                <a:prstClr val="black"/>
              </a:solidFill>
              <a:latin typeface="標楷體" panose="03000509000000000000" pitchFamily="65" charset="-120"/>
              <a:ea typeface="標楷體" panose="03000509000000000000" pitchFamily="65" charset="-120"/>
            </a:endParaRPr>
          </a:p>
          <a:p>
            <a:pPr algn="ctr"/>
            <a:r>
              <a:rPr lang="zh-TW" altLang="en-US" sz="2000" dirty="0" smtClean="0">
                <a:solidFill>
                  <a:prstClr val="black"/>
                </a:solidFill>
                <a:latin typeface="標楷體" panose="03000509000000000000" pitchFamily="65" charset="-120"/>
                <a:ea typeface="標楷體" panose="03000509000000000000" pitchFamily="65" charset="-120"/>
              </a:rPr>
              <a:t>單選題</a:t>
            </a:r>
            <a:endParaRPr lang="zh-TW" altLang="en-US" sz="2000" dirty="0">
              <a:solidFill>
                <a:prstClr val="black"/>
              </a:solidFill>
              <a:latin typeface="標楷體" panose="03000509000000000000" pitchFamily="65" charset="-120"/>
              <a:ea typeface="標楷體" panose="03000509000000000000" pitchFamily="65" charset="-120"/>
            </a:endParaRPr>
          </a:p>
        </p:txBody>
      </p:sp>
      <p:sp>
        <p:nvSpPr>
          <p:cNvPr id="11" name="圓角矩形圖說文字 10"/>
          <p:cNvSpPr/>
          <p:nvPr/>
        </p:nvSpPr>
        <p:spPr>
          <a:xfrm>
            <a:off x="7380312" y="5085184"/>
            <a:ext cx="1296000" cy="900000"/>
          </a:xfrm>
          <a:prstGeom prst="wedgeRoundRectCallout">
            <a:avLst>
              <a:gd name="adj1" fmla="val -54338"/>
              <a:gd name="adj2" fmla="val -65255"/>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smtClean="0">
                <a:solidFill>
                  <a:prstClr val="black"/>
                </a:solidFill>
                <a:latin typeface="標楷體" panose="03000509000000000000" pitchFamily="65" charset="-120"/>
                <a:ea typeface="標楷體" panose="03000509000000000000" pitchFamily="65" charset="-120"/>
              </a:rPr>
              <a:t>職群選擇為複選題</a:t>
            </a:r>
            <a:endParaRPr lang="zh-TW" altLang="en-US" sz="2000" dirty="0">
              <a:solidFill>
                <a:prstClr val="black"/>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1482035" y="116632"/>
            <a:ext cx="618630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defPPr>
              <a:defRPr lang="zh-TW"/>
            </a:defPPr>
            <a:lvl1pPr>
              <a:defRPr sz="3600" b="1">
                <a:solidFill>
                  <a:schemeClr val="accent1"/>
                </a:solidFill>
                <a:latin typeface="標楷體" panose="03000509000000000000" pitchFamily="65" charset="-120"/>
                <a:ea typeface="標楷體" panose="03000509000000000000" pitchFamily="65"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dirty="0">
                <a:solidFill>
                  <a:prstClr val="black">
                    <a:lumMod val="75000"/>
                    <a:lumOff val="25000"/>
                  </a:prstClr>
                </a:solidFill>
              </a:rPr>
              <a:t>適性輔導問卷與適性輔導措施</a:t>
            </a:r>
          </a:p>
        </p:txBody>
      </p:sp>
      <p:sp>
        <p:nvSpPr>
          <p:cNvPr id="8" name="矩形 7"/>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001574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
        <p:nvSpPr>
          <p:cNvPr id="4" name="文字方塊 3"/>
          <p:cNvSpPr txBox="1"/>
          <p:nvPr/>
        </p:nvSpPr>
        <p:spPr>
          <a:xfrm>
            <a:off x="971600" y="476672"/>
            <a:ext cx="710963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defPPr>
              <a:defRPr lang="zh-TW"/>
            </a:defPPr>
            <a:lvl1pPr>
              <a:defRPr sz="3600" b="1">
                <a:solidFill>
                  <a:schemeClr val="tx1">
                    <a:lumMod val="75000"/>
                    <a:lumOff val="25000"/>
                  </a:schemeClr>
                </a:solidFill>
                <a:latin typeface="標楷體" panose="03000509000000000000" pitchFamily="65" charset="-120"/>
                <a:ea typeface="標楷體" panose="03000509000000000000" pitchFamily="65" charset="-120"/>
              </a:defRPr>
            </a:lvl1pPr>
          </a:lstStyle>
          <a:p>
            <a:r>
              <a:rPr lang="zh-TW" altLang="en-US" dirty="0">
                <a:solidFill>
                  <a:prstClr val="black"/>
                </a:solidFill>
              </a:rPr>
              <a:t>適性輔導評估與決定檢核篩選步驟</a:t>
            </a:r>
          </a:p>
        </p:txBody>
      </p:sp>
      <p:pic>
        <p:nvPicPr>
          <p:cNvPr id="5" name="圖片 4"/>
          <p:cNvPicPr/>
          <p:nvPr/>
        </p:nvPicPr>
        <p:blipFill rotWithShape="1">
          <a:blip r:embed="rId2">
            <a:extLst>
              <a:ext uri="{28A0092B-C50C-407E-A947-70E740481C1C}">
                <a14:useLocalDpi xmlns:a14="http://schemas.microsoft.com/office/drawing/2010/main" val="0"/>
              </a:ext>
            </a:extLst>
          </a:blip>
          <a:srcRect b="10346"/>
          <a:stretch/>
        </p:blipFill>
        <p:spPr bwMode="auto">
          <a:xfrm>
            <a:off x="1115616" y="1508932"/>
            <a:ext cx="7056000" cy="4752000"/>
          </a:xfrm>
          <a:prstGeom prst="rect">
            <a:avLst/>
          </a:prstGeom>
          <a:ln w="228600" cap="sq" cmpd="thickThin">
            <a:solidFill>
              <a:srgbClr val="944261"/>
            </a:solidFill>
            <a:prstDash val="solid"/>
            <a:miter lim="800000"/>
          </a:ln>
          <a:effectLst>
            <a:innerShdw blurRad="76200">
              <a:srgbClr val="000000"/>
            </a:innerShdw>
          </a:effectLst>
        </p:spPr>
      </p:pic>
    </p:spTree>
    <p:extLst>
      <p:ext uri="{BB962C8B-B14F-4D97-AF65-F5344CB8AC3E}">
        <p14:creationId xmlns:p14="http://schemas.microsoft.com/office/powerpoint/2010/main" val="1406681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
        <p:nvSpPr>
          <p:cNvPr id="2" name="矩形 1"/>
          <p:cNvSpPr/>
          <p:nvPr/>
        </p:nvSpPr>
        <p:spPr>
          <a:xfrm>
            <a:off x="323528" y="1267013"/>
            <a:ext cx="8496944" cy="3477875"/>
          </a:xfrm>
          <a:prstGeom prst="rect">
            <a:avLst/>
          </a:prstGeom>
        </p:spPr>
        <p:txBody>
          <a:bodyPr wrap="square">
            <a:spAutoFit/>
          </a:bodyPr>
          <a:lstStyle/>
          <a:p>
            <a:r>
              <a:rPr lang="zh-TW" altLang="zh-TW" sz="2000" b="1" dirty="0" smtClean="0">
                <a:solidFill>
                  <a:prstClr val="black"/>
                </a:solidFill>
                <a:latin typeface="標楷體" panose="03000509000000000000" pitchFamily="65" charset="-120"/>
                <a:ea typeface="標楷體" panose="03000509000000000000" pitchFamily="65" charset="-120"/>
              </a:rPr>
              <a:t>結合</a:t>
            </a:r>
            <a:r>
              <a:rPr lang="zh-TW" altLang="zh-TW" sz="2000" b="1" dirty="0">
                <a:solidFill>
                  <a:prstClr val="black"/>
                </a:solidFill>
                <a:latin typeface="標楷體" panose="03000509000000000000" pitchFamily="65" charset="-120"/>
                <a:ea typeface="標楷體" panose="03000509000000000000" pitchFamily="65" charset="-120"/>
              </a:rPr>
              <a:t>適性輔導</a:t>
            </a:r>
            <a:r>
              <a:rPr lang="zh-TW" altLang="zh-TW" sz="2000" b="1" dirty="0" smtClean="0">
                <a:solidFill>
                  <a:prstClr val="black"/>
                </a:solidFill>
                <a:latin typeface="標楷體" panose="03000509000000000000" pitchFamily="65" charset="-120"/>
                <a:ea typeface="標楷體" panose="03000509000000000000" pitchFamily="65" charset="-120"/>
              </a:rPr>
              <a:t>問卷，</a:t>
            </a:r>
            <a:r>
              <a:rPr lang="zh-TW" altLang="zh-TW" sz="2000" b="1" dirty="0">
                <a:solidFill>
                  <a:prstClr val="black"/>
                </a:solidFill>
                <a:latin typeface="標楷體" panose="03000509000000000000" pitchFamily="65" charset="-120"/>
                <a:ea typeface="標楷體" panose="03000509000000000000" pitchFamily="65" charset="-120"/>
              </a:rPr>
              <a:t>作為後續適性輔導重要參考的資料</a:t>
            </a:r>
            <a:r>
              <a:rPr lang="zh-TW" altLang="zh-TW" sz="2000" b="1" dirty="0" smtClean="0">
                <a:solidFill>
                  <a:prstClr val="black"/>
                </a:solidFill>
                <a:latin typeface="標楷體" panose="03000509000000000000" pitchFamily="65" charset="-120"/>
                <a:ea typeface="標楷體" panose="03000509000000000000" pitchFamily="65" charset="-120"/>
              </a:rPr>
              <a:t>，</a:t>
            </a:r>
            <a:r>
              <a:rPr lang="zh-TW" altLang="en-US" sz="2000" b="1" dirty="0" smtClean="0">
                <a:solidFill>
                  <a:prstClr val="black"/>
                </a:solidFill>
                <a:latin typeface="標楷體" panose="03000509000000000000" pitchFamily="65" charset="-120"/>
                <a:ea typeface="標楷體" panose="03000509000000000000" pitchFamily="65" charset="-120"/>
              </a:rPr>
              <a:t>以</a:t>
            </a:r>
            <a:r>
              <a:rPr lang="zh-TW" altLang="zh-TW" sz="2000" b="1" dirty="0" smtClean="0">
                <a:solidFill>
                  <a:prstClr val="black"/>
                </a:solidFill>
                <a:latin typeface="標楷體" panose="03000509000000000000" pitchFamily="65" charset="-120"/>
                <a:ea typeface="標楷體" panose="03000509000000000000" pitchFamily="65" charset="-120"/>
              </a:rPr>
              <a:t>進行</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篩選個別生涯諮商對象</a:t>
            </a:r>
            <a:r>
              <a:rPr lang="zh-TW" altLang="zh-TW" sz="2000" b="1" dirty="0">
                <a:solidFill>
                  <a:prstClr val="black"/>
                </a:solidFill>
                <a:latin typeface="標楷體" panose="03000509000000000000" pitchFamily="65" charset="-120"/>
                <a:ea typeface="標楷體" panose="03000509000000000000" pitchFamily="65" charset="-120"/>
              </a:rPr>
              <a:t>，與</a:t>
            </a: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職群適配性的檢核</a:t>
            </a:r>
            <a:r>
              <a:rPr lang="zh-TW" altLang="zh-TW" sz="2000" b="1" dirty="0">
                <a:solidFill>
                  <a:prstClr val="black"/>
                </a:solidFill>
                <a:latin typeface="標楷體" panose="03000509000000000000" pitchFamily="65" charset="-120"/>
                <a:ea typeface="標楷體" panose="03000509000000000000" pitchFamily="65" charset="-120"/>
              </a:rPr>
              <a:t>。</a:t>
            </a:r>
          </a:p>
          <a:p>
            <a:pPr>
              <a:lnSpc>
                <a:spcPct val="150000"/>
              </a:lnSpc>
              <a:spcBef>
                <a:spcPts val="600"/>
              </a:spcBef>
            </a:pP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一、個別生涯輔導諮商學生的篩選</a:t>
            </a:r>
          </a:p>
          <a:p>
            <a:pPr>
              <a:lnSpc>
                <a:spcPct val="150000"/>
              </a:lnSpc>
            </a:pPr>
            <a:r>
              <a:rPr lang="zh-TW" altLang="zh-TW" sz="2400" b="1" dirty="0">
                <a:solidFill>
                  <a:srgbClr val="FF0000"/>
                </a:solidFill>
                <a:latin typeface="標楷體" panose="03000509000000000000" pitchFamily="65" charset="-120"/>
                <a:ea typeface="標楷體" panose="03000509000000000000" pitchFamily="65" charset="-120"/>
              </a:rPr>
              <a:t>步驟一：生涯評估結果與志願選填，一致，不必個別生涯諮商。</a:t>
            </a:r>
          </a:p>
          <a:p>
            <a:pPr>
              <a:lnSpc>
                <a:spcPct val="150000"/>
              </a:lnSpc>
            </a:pPr>
            <a:r>
              <a:rPr lang="en-US" altLang="zh-TW" sz="2000" b="1" dirty="0">
                <a:solidFill>
                  <a:prstClr val="black"/>
                </a:solidFill>
                <a:latin typeface="標楷體" panose="03000509000000000000" pitchFamily="65" charset="-120"/>
                <a:ea typeface="標楷體" panose="03000509000000000000" pitchFamily="65" charset="-120"/>
              </a:rPr>
              <a:t>    </a:t>
            </a:r>
            <a:r>
              <a:rPr lang="zh-TW" altLang="zh-TW" sz="2000" b="1" dirty="0">
                <a:solidFill>
                  <a:prstClr val="black"/>
                </a:solidFill>
                <a:latin typeface="標楷體" panose="03000509000000000000" pitchFamily="65" charset="-120"/>
                <a:ea typeface="標楷體" panose="03000509000000000000" pitchFamily="65" charset="-120"/>
              </a:rPr>
              <a:t>依據第三題生涯評估結果，檢視適性輔導選填志願序情形。如勾選</a:t>
            </a:r>
            <a:r>
              <a:rPr lang="en-US" altLang="zh-TW" sz="2000" b="1" dirty="0">
                <a:solidFill>
                  <a:prstClr val="black"/>
                </a:solidFill>
                <a:latin typeface="標楷體" panose="03000509000000000000" pitchFamily="65" charset="-120"/>
                <a:ea typeface="標楷體" panose="03000509000000000000" pitchFamily="65" charset="-120"/>
                <a:sym typeface="Wingdings 2"/>
              </a:rPr>
              <a:t></a:t>
            </a:r>
            <a:r>
              <a:rPr lang="zh-TW" altLang="zh-TW" sz="2000" b="1" dirty="0">
                <a:solidFill>
                  <a:prstClr val="black"/>
                </a:solidFill>
                <a:latin typeface="標楷體" panose="03000509000000000000" pitchFamily="65" charset="-120"/>
                <a:ea typeface="標楷體" panose="03000509000000000000" pitchFamily="65" charset="-120"/>
              </a:rPr>
              <a:t>學術傾向，在適性輔導選填前幾個志願序為普通型高中，則符合適性輔導評估結果</a:t>
            </a:r>
            <a:r>
              <a:rPr lang="zh-TW" altLang="zh-TW" sz="2000" b="1" dirty="0" smtClean="0">
                <a:solidFill>
                  <a:prstClr val="black"/>
                </a:solidFill>
                <a:latin typeface="標楷體" panose="03000509000000000000" pitchFamily="65" charset="-120"/>
                <a:ea typeface="標楷體" panose="03000509000000000000" pitchFamily="65" charset="-120"/>
              </a:rPr>
              <a:t>。</a:t>
            </a:r>
            <a:endParaRPr lang="zh-TW" altLang="zh-TW" sz="2000" b="1" dirty="0">
              <a:solidFill>
                <a:prstClr val="black"/>
              </a:solidFill>
              <a:latin typeface="標楷體" panose="03000509000000000000" pitchFamily="65" charset="-120"/>
              <a:ea typeface="標楷體" panose="03000509000000000000" pitchFamily="65" charset="-120"/>
            </a:endParaRPr>
          </a:p>
        </p:txBody>
      </p:sp>
      <p:pic>
        <p:nvPicPr>
          <p:cNvPr id="4" name="圖片 3"/>
          <p:cNvPicPr/>
          <p:nvPr/>
        </p:nvPicPr>
        <p:blipFill rotWithShape="1">
          <a:blip r:embed="rId2">
            <a:extLst>
              <a:ext uri="{28A0092B-C50C-407E-A947-70E740481C1C}">
                <a14:useLocalDpi xmlns:a14="http://schemas.microsoft.com/office/drawing/2010/main" val="0"/>
              </a:ext>
            </a:extLst>
          </a:blip>
          <a:srcRect r="15645" b="64746"/>
          <a:stretch/>
        </p:blipFill>
        <p:spPr bwMode="auto">
          <a:xfrm>
            <a:off x="2483768" y="4581128"/>
            <a:ext cx="5952098" cy="1944216"/>
          </a:xfrm>
          <a:prstGeom prst="rect">
            <a:avLst/>
          </a:prstGeom>
          <a:ln w="57150" cap="sq" cmpd="thickThin">
            <a:solidFill>
              <a:srgbClr val="002060"/>
            </a:solidFill>
            <a:prstDash val="solid"/>
            <a:miter lim="800000"/>
          </a:ln>
          <a:effectLst>
            <a:innerShdw blurRad="76200">
              <a:srgbClr val="000000"/>
            </a:innerShdw>
          </a:effectLst>
        </p:spPr>
      </p:pic>
      <p:sp>
        <p:nvSpPr>
          <p:cNvPr id="5" name="文字方塊 4"/>
          <p:cNvSpPr txBox="1"/>
          <p:nvPr/>
        </p:nvSpPr>
        <p:spPr>
          <a:xfrm>
            <a:off x="1043608" y="404664"/>
            <a:ext cx="710963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a:solidFill>
                  <a:prstClr val="black"/>
                </a:solidFill>
                <a:latin typeface="標楷體" panose="03000509000000000000" pitchFamily="65" charset="-120"/>
                <a:ea typeface="標楷體" panose="03000509000000000000" pitchFamily="65" charset="-120"/>
              </a:rPr>
              <a:t>適性輔導選填系統與適性輔導作為</a:t>
            </a:r>
          </a:p>
        </p:txBody>
      </p:sp>
    </p:spTree>
    <p:extLst>
      <p:ext uri="{BB962C8B-B14F-4D97-AF65-F5344CB8AC3E}">
        <p14:creationId xmlns:p14="http://schemas.microsoft.com/office/powerpoint/2010/main" val="3102906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
        <p:nvSpPr>
          <p:cNvPr id="2" name="矩形 1"/>
          <p:cNvSpPr/>
          <p:nvPr/>
        </p:nvSpPr>
        <p:spPr>
          <a:xfrm>
            <a:off x="611560" y="1335246"/>
            <a:ext cx="7992888" cy="4047262"/>
          </a:xfrm>
          <a:prstGeom prst="rect">
            <a:avLst/>
          </a:prstGeom>
        </p:spPr>
        <p:txBody>
          <a:bodyPr wrap="square">
            <a:spAutoFit/>
          </a:bodyPr>
          <a:lstStyle/>
          <a:p>
            <a:pPr marL="180000"/>
            <a:r>
              <a:rPr lang="zh-TW" altLang="zh-TW" sz="2400" b="1" dirty="0">
                <a:solidFill>
                  <a:srgbClr val="FF0000"/>
                </a:solidFill>
                <a:latin typeface="標楷體" panose="03000509000000000000" pitchFamily="65" charset="-120"/>
                <a:ea typeface="標楷體" panose="03000509000000000000" pitchFamily="65" charset="-120"/>
              </a:rPr>
              <a:t>步驟二：生涯評估結果與志願選填，不一致，繼續</a:t>
            </a:r>
            <a:r>
              <a:rPr lang="zh-TW" altLang="zh-TW" sz="2400" b="1" dirty="0" smtClean="0">
                <a:solidFill>
                  <a:srgbClr val="FF0000"/>
                </a:solidFill>
                <a:latin typeface="標楷體" panose="03000509000000000000" pitchFamily="65" charset="-120"/>
                <a:ea typeface="標楷體" panose="03000509000000000000" pitchFamily="65" charset="-120"/>
              </a:rPr>
              <a:t>檢視</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marL="180000"/>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       </a:t>
            </a:r>
            <a:r>
              <a:rPr lang="zh-TW" altLang="zh-TW" sz="2400" b="1" dirty="0" smtClean="0">
                <a:solidFill>
                  <a:srgbClr val="FF0000"/>
                </a:solidFill>
                <a:latin typeface="標楷體" panose="03000509000000000000" pitchFamily="65" charset="-120"/>
                <a:ea typeface="標楷體" panose="03000509000000000000" pitchFamily="65" charset="-120"/>
              </a:rPr>
              <a:t>第二題考量因素</a:t>
            </a:r>
            <a:r>
              <a:rPr lang="zh-TW" altLang="zh-TW" sz="2400" b="1" dirty="0">
                <a:solidFill>
                  <a:srgbClr val="FF0000"/>
                </a:solidFill>
                <a:latin typeface="標楷體" panose="03000509000000000000" pitchFamily="65" charset="-120"/>
                <a:ea typeface="標楷體" panose="03000509000000000000" pitchFamily="65" charset="-120"/>
              </a:rPr>
              <a:t>選項，再決定是否進行</a:t>
            </a:r>
            <a:r>
              <a:rPr lang="zh-TW" altLang="zh-TW" sz="2400" b="1" dirty="0" smtClean="0">
                <a:solidFill>
                  <a:srgbClr val="FF0000"/>
                </a:solidFill>
                <a:latin typeface="標楷體" panose="03000509000000000000" pitchFamily="65" charset="-120"/>
                <a:ea typeface="標楷體" panose="03000509000000000000" pitchFamily="65" charset="-120"/>
              </a:rPr>
              <a:t>個別</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marL="180000"/>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       </a:t>
            </a:r>
            <a:r>
              <a:rPr lang="zh-TW" altLang="zh-TW" sz="2400" b="1" dirty="0" smtClean="0">
                <a:solidFill>
                  <a:srgbClr val="FF0000"/>
                </a:solidFill>
                <a:latin typeface="標楷體" panose="03000509000000000000" pitchFamily="65" charset="-120"/>
                <a:ea typeface="標楷體" panose="03000509000000000000" pitchFamily="65" charset="-120"/>
              </a:rPr>
              <a:t>生涯</a:t>
            </a:r>
            <a:r>
              <a:rPr lang="zh-TW" altLang="zh-TW" sz="2400" b="1" dirty="0">
                <a:solidFill>
                  <a:srgbClr val="FF0000"/>
                </a:solidFill>
                <a:latin typeface="標楷體" panose="03000509000000000000" pitchFamily="65" charset="-120"/>
                <a:ea typeface="標楷體" panose="03000509000000000000" pitchFamily="65" charset="-120"/>
              </a:rPr>
              <a:t>諮商。</a:t>
            </a:r>
          </a:p>
          <a:p>
            <a:pPr>
              <a:lnSpc>
                <a:spcPct val="150000"/>
              </a:lnSpc>
              <a:spcBef>
                <a:spcPts val="600"/>
              </a:spcBef>
            </a:pPr>
            <a:r>
              <a:rPr lang="en-US" altLang="zh-TW" sz="2000" dirty="0">
                <a:solidFill>
                  <a:prstClr val="black"/>
                </a:solidFill>
                <a:latin typeface="標楷體" panose="03000509000000000000" pitchFamily="65" charset="-120"/>
                <a:ea typeface="標楷體" panose="03000509000000000000" pitchFamily="65" charset="-120"/>
              </a:rPr>
              <a:t>    </a:t>
            </a:r>
            <a:r>
              <a:rPr lang="zh-TW" altLang="zh-TW" sz="2000" b="1" dirty="0">
                <a:solidFill>
                  <a:prstClr val="black"/>
                </a:solidFill>
                <a:latin typeface="標楷體" panose="03000509000000000000" pitchFamily="65" charset="-120"/>
                <a:ea typeface="標楷體" panose="03000509000000000000" pitchFamily="65" charset="-120"/>
              </a:rPr>
              <a:t>依據第三題生涯評估結果與志願序檢視對照，不一致，則再檢視第二題選填志願考量因素的優先順序是否合理，清楚自己目前的考量因素。如勾選</a:t>
            </a:r>
            <a:r>
              <a:rPr lang="en-US" altLang="zh-TW" sz="2000" b="1" dirty="0">
                <a:solidFill>
                  <a:prstClr val="black"/>
                </a:solidFill>
                <a:latin typeface="標楷體" panose="03000509000000000000" pitchFamily="65" charset="-120"/>
                <a:ea typeface="標楷體" panose="03000509000000000000" pitchFamily="65" charset="-120"/>
                <a:sym typeface="Wingdings 2"/>
              </a:rPr>
              <a:t></a:t>
            </a:r>
            <a:r>
              <a:rPr lang="zh-TW" altLang="zh-TW" sz="2000" b="1" dirty="0">
                <a:solidFill>
                  <a:prstClr val="black"/>
                </a:solidFill>
                <a:latin typeface="標楷體" panose="03000509000000000000" pitchFamily="65" charset="-120"/>
                <a:ea typeface="標楷體" panose="03000509000000000000" pitchFamily="65" charset="-120"/>
              </a:rPr>
              <a:t>學術傾向，在適性輔導選填前幾個志願序為職業型高中，則要參考第二題選填志願考量因素的優先順序，如果是家庭經濟狀況或家人期待，則符合生涯決定，如果不一致，則需要再進行適性輔導與諮商。</a:t>
            </a:r>
          </a:p>
        </p:txBody>
      </p:sp>
      <p:pic>
        <p:nvPicPr>
          <p:cNvPr id="3" name="圖片 2"/>
          <p:cNvPicPr/>
          <p:nvPr/>
        </p:nvPicPr>
        <p:blipFill rotWithShape="1">
          <a:blip r:embed="rId2">
            <a:extLst>
              <a:ext uri="{28A0092B-C50C-407E-A947-70E740481C1C}">
                <a14:useLocalDpi xmlns:a14="http://schemas.microsoft.com/office/drawing/2010/main" val="0"/>
              </a:ext>
            </a:extLst>
          </a:blip>
          <a:srcRect r="15645" b="64746"/>
          <a:stretch/>
        </p:blipFill>
        <p:spPr bwMode="auto">
          <a:xfrm>
            <a:off x="2724358" y="5157192"/>
            <a:ext cx="5952098" cy="1512168"/>
          </a:xfrm>
          <a:prstGeom prst="rect">
            <a:avLst/>
          </a:prstGeom>
          <a:ln w="57150" cap="sq" cmpd="thickThin">
            <a:solidFill>
              <a:srgbClr val="002060"/>
            </a:solidFill>
            <a:prstDash val="solid"/>
            <a:miter lim="800000"/>
          </a:ln>
          <a:effectLst>
            <a:innerShdw blurRad="76200">
              <a:srgbClr val="000000"/>
            </a:innerShdw>
          </a:effectLst>
        </p:spPr>
      </p:pic>
      <p:sp>
        <p:nvSpPr>
          <p:cNvPr id="4" name="文字方塊 3"/>
          <p:cNvSpPr txBox="1"/>
          <p:nvPr/>
        </p:nvSpPr>
        <p:spPr>
          <a:xfrm>
            <a:off x="1187624" y="478413"/>
            <a:ext cx="710963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a:solidFill>
                  <a:prstClr val="black"/>
                </a:solidFill>
                <a:latin typeface="標楷體" panose="03000509000000000000" pitchFamily="65" charset="-120"/>
                <a:ea typeface="標楷體" panose="03000509000000000000" pitchFamily="65" charset="-120"/>
              </a:rPr>
              <a:t>適性輔導選填系統與適性輔導作為</a:t>
            </a:r>
          </a:p>
        </p:txBody>
      </p:sp>
    </p:spTree>
    <p:extLst>
      <p:ext uri="{BB962C8B-B14F-4D97-AF65-F5344CB8AC3E}">
        <p14:creationId xmlns:p14="http://schemas.microsoft.com/office/powerpoint/2010/main" val="3541399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853537443"/>
              </p:ext>
            </p:extLst>
          </p:nvPr>
        </p:nvGraphicFramePr>
        <p:xfrm>
          <a:off x="1187624" y="1988840"/>
          <a:ext cx="6779096" cy="3845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日期版面配置區 3"/>
          <p:cNvSpPr>
            <a:spLocks noGrp="1"/>
          </p:cNvSpPr>
          <p:nvPr>
            <p:ph type="dt" sz="half" idx="10"/>
          </p:nvPr>
        </p:nvSpPr>
        <p:spPr/>
        <p:txBody>
          <a:bodyPr/>
          <a:lstStyle/>
          <a:p>
            <a:pPr>
              <a:defRPr/>
            </a:pPr>
            <a:fld id="{9B9B7EE3-CE84-4B8F-BE2F-042CF8A1FC5A}" type="datetime1">
              <a:rPr lang="zh-TW" altLang="en-US">
                <a:solidFill>
                  <a:prstClr val="black">
                    <a:tint val="75000"/>
                  </a:prstClr>
                </a:solidFill>
              </a:rPr>
              <a:pPr>
                <a:defRPr/>
              </a:pPr>
              <a:t>2015/3/6</a:t>
            </a:fld>
            <a:endParaRPr lang="zh-TW" altLang="en-US">
              <a:solidFill>
                <a:prstClr val="black">
                  <a:tint val="75000"/>
                </a:prstClr>
              </a:solidFill>
            </a:endParaRPr>
          </a:p>
        </p:txBody>
      </p:sp>
      <p:sp>
        <p:nvSpPr>
          <p:cNvPr id="44034" name="五邊形 3"/>
          <p:cNvSpPr>
            <a:spLocks noChangeArrowheads="1"/>
          </p:cNvSpPr>
          <p:nvPr/>
        </p:nvSpPr>
        <p:spPr bwMode="auto">
          <a:xfrm flipH="1">
            <a:off x="2268538" y="188913"/>
            <a:ext cx="6875462" cy="576262"/>
          </a:xfrm>
          <a:prstGeom prst="homePlate">
            <a:avLst>
              <a:gd name="adj" fmla="val 49989"/>
            </a:avLst>
          </a:prstGeom>
          <a:solidFill>
            <a:srgbClr val="FFFF99"/>
          </a:solidFill>
          <a:ln w="25400" algn="ctr">
            <a:solidFill>
              <a:srgbClr val="FFC000"/>
            </a:solidFill>
            <a:round/>
            <a:headEnd/>
            <a:tailEnd/>
          </a:ln>
        </p:spPr>
        <p:txBody>
          <a:bodyPr anchor="ctr"/>
          <a:lstStyle/>
          <a:p>
            <a:pPr algn="ctr"/>
            <a:r>
              <a:rPr lang="zh-TW" altLang="en-US" b="1" dirty="0">
                <a:solidFill>
                  <a:prstClr val="black"/>
                </a:solidFill>
                <a:latin typeface="Cataneo BT" pitchFamily="66" charset="0"/>
                <a:ea typeface="標楷體" pitchFamily="65" charset="-120"/>
              </a:rPr>
              <a:t>國中生為什麼需要適性</a:t>
            </a:r>
            <a:r>
              <a:rPr lang="zh-TW" altLang="en-US" b="1" dirty="0" smtClean="0">
                <a:solidFill>
                  <a:prstClr val="black"/>
                </a:solidFill>
                <a:latin typeface="Cataneo BT" pitchFamily="66" charset="0"/>
                <a:ea typeface="標楷體" pitchFamily="65" charset="-120"/>
              </a:rPr>
              <a:t>輔導</a:t>
            </a:r>
            <a:endParaRPr lang="zh-TW" altLang="en-US" b="1" dirty="0">
              <a:solidFill>
                <a:prstClr val="black"/>
              </a:solidFill>
              <a:latin typeface="Cataneo BT" pitchFamily="66" charset="0"/>
              <a:ea typeface="標楷體" pitchFamily="65" charset="-120"/>
            </a:endParaRPr>
          </a:p>
        </p:txBody>
      </p:sp>
      <p:sp>
        <p:nvSpPr>
          <p:cNvPr id="44035" name="矩形 6"/>
          <p:cNvSpPr>
            <a:spLocks noChangeArrowheads="1"/>
          </p:cNvSpPr>
          <p:nvPr/>
        </p:nvSpPr>
        <p:spPr bwMode="auto">
          <a:xfrm>
            <a:off x="0" y="9080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a:r>
              <a:rPr lang="zh-TW" altLang="en-US" sz="2800" b="1" dirty="0">
                <a:solidFill>
                  <a:srgbClr val="C00000"/>
                </a:solidFill>
                <a:latin typeface="標楷體" pitchFamily="65" charset="-120"/>
                <a:ea typeface="標楷體" pitchFamily="65" charset="-120"/>
                <a:sym typeface="Wingdings" pitchFamily="2" charset="2"/>
              </a:rPr>
              <a:t></a:t>
            </a:r>
            <a:r>
              <a:rPr lang="zh-TW" altLang="en-US" sz="2800" b="1" dirty="0">
                <a:solidFill>
                  <a:prstClr val="black"/>
                </a:solidFill>
                <a:latin typeface="標楷體" pitchFamily="65" charset="-120"/>
                <a:ea typeface="標楷體" pitchFamily="65" charset="-120"/>
                <a:sym typeface="Wingdings" pitchFamily="2" charset="2"/>
              </a:rPr>
              <a:t>幫助孩子適性發展，</a:t>
            </a:r>
            <a:r>
              <a:rPr lang="zh-TW" altLang="en-US" sz="2800" b="1" dirty="0" smtClean="0">
                <a:solidFill>
                  <a:prstClr val="black"/>
                </a:solidFill>
                <a:latin typeface="標楷體" pitchFamily="65" charset="-120"/>
                <a:ea typeface="標楷體" pitchFamily="65" charset="-120"/>
              </a:rPr>
              <a:t>教師與家長</a:t>
            </a:r>
            <a:r>
              <a:rPr lang="zh-TW" altLang="en-US" sz="2800" b="1" dirty="0" smtClean="0">
                <a:solidFill>
                  <a:prstClr val="black"/>
                </a:solidFill>
                <a:latin typeface="標楷體" pitchFamily="65" charset="-120"/>
                <a:ea typeface="標楷體" pitchFamily="65" charset="-120"/>
                <a:sym typeface="Wingdings" pitchFamily="2" charset="2"/>
              </a:rPr>
              <a:t>需要</a:t>
            </a:r>
            <a:r>
              <a:rPr lang="zh-TW" altLang="en-US" sz="2800" b="1" dirty="0">
                <a:solidFill>
                  <a:prstClr val="black"/>
                </a:solidFill>
                <a:latin typeface="標楷體" pitchFamily="65" charset="-120"/>
                <a:ea typeface="標楷體" pitchFamily="65" charset="-120"/>
                <a:sym typeface="Wingdings" pitchFamily="2" charset="2"/>
              </a:rPr>
              <a:t>知道的事有哪些？</a:t>
            </a:r>
            <a:endParaRPr lang="zh-TW" altLang="zh-TW" sz="2800" b="1" dirty="0">
              <a:solidFill>
                <a:prstClr val="black"/>
              </a:solidFill>
              <a:latin typeface="標楷體" pitchFamily="65" charset="-120"/>
              <a:ea typeface="標楷體" pitchFamily="65" charset="-120"/>
            </a:endParaRPr>
          </a:p>
        </p:txBody>
      </p:sp>
    </p:spTree>
    <p:extLst>
      <p:ext uri="{BB962C8B-B14F-4D97-AF65-F5344CB8AC3E}">
        <p14:creationId xmlns:p14="http://schemas.microsoft.com/office/powerpoint/2010/main" val="3057204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1196752"/>
            <a:ext cx="8208912" cy="3508653"/>
          </a:xfrm>
          <a:prstGeom prst="rect">
            <a:avLst/>
          </a:prstGeom>
        </p:spPr>
        <p:txBody>
          <a:bodyPr wrap="square">
            <a:spAutoFit/>
          </a:bodyPr>
          <a:lstStyle/>
          <a:p>
            <a:r>
              <a:rPr lang="zh-TW" altLang="zh-TW" sz="2400" b="1" dirty="0">
                <a:solidFill>
                  <a:srgbClr val="FF0000"/>
                </a:solidFill>
                <a:latin typeface="標楷體" panose="03000509000000000000" pitchFamily="65" charset="-120"/>
                <a:ea typeface="標楷體" panose="03000509000000000000" pitchFamily="65" charset="-120"/>
              </a:rPr>
              <a:t>步驟三：檢視第二題選填志願考量因素的優先順序後</a:t>
            </a:r>
            <a:r>
              <a:rPr lang="zh-TW" altLang="zh-TW" sz="2400" b="1" dirty="0" smtClean="0">
                <a:solidFill>
                  <a:srgbClr val="FF0000"/>
                </a:solidFill>
                <a:latin typeface="標楷體" panose="03000509000000000000" pitchFamily="65" charset="-120"/>
                <a:ea typeface="標楷體" panose="03000509000000000000" pitchFamily="65" charset="-120"/>
              </a:rPr>
              <a:t>，</a:t>
            </a:r>
            <a:endParaRPr lang="en-US" altLang="zh-TW" sz="2400" b="1" dirty="0" smtClean="0">
              <a:solidFill>
                <a:srgbClr val="FF0000"/>
              </a:solidFill>
              <a:latin typeface="標楷體" panose="03000509000000000000" pitchFamily="65" charset="-120"/>
              <a:ea typeface="標楷體" panose="03000509000000000000" pitchFamily="65" charset="-120"/>
            </a:endParaRPr>
          </a:p>
          <a:p>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       </a:t>
            </a:r>
            <a:r>
              <a:rPr lang="zh-TW" altLang="zh-TW" sz="2400" b="1" dirty="0" smtClean="0">
                <a:solidFill>
                  <a:srgbClr val="FF0000"/>
                </a:solidFill>
                <a:latin typeface="標楷體" panose="03000509000000000000" pitchFamily="65" charset="-120"/>
                <a:ea typeface="標楷體" panose="03000509000000000000" pitchFamily="65" charset="-120"/>
              </a:rPr>
              <a:t>仍</a:t>
            </a:r>
            <a:r>
              <a:rPr lang="zh-TW" altLang="zh-TW" sz="2400" b="1" dirty="0">
                <a:solidFill>
                  <a:srgbClr val="FF0000"/>
                </a:solidFill>
                <a:latin typeface="標楷體" panose="03000509000000000000" pitchFamily="65" charset="-120"/>
                <a:ea typeface="標楷體" panose="03000509000000000000" pitchFamily="65" charset="-120"/>
              </a:rPr>
              <a:t>不一致</a:t>
            </a:r>
            <a:r>
              <a:rPr lang="zh-TW" altLang="zh-TW" sz="2400" b="1" dirty="0" smtClean="0">
                <a:solidFill>
                  <a:srgbClr val="FF0000"/>
                </a:solidFill>
                <a:latin typeface="標楷體" panose="03000509000000000000" pitchFamily="65" charset="-120"/>
                <a:ea typeface="標楷體" panose="03000509000000000000" pitchFamily="65" charset="-120"/>
              </a:rPr>
              <a:t>或無法</a:t>
            </a:r>
            <a:r>
              <a:rPr lang="zh-TW" altLang="zh-TW" sz="2400" b="1" dirty="0">
                <a:solidFill>
                  <a:srgbClr val="FF0000"/>
                </a:solidFill>
                <a:latin typeface="標楷體" panose="03000509000000000000" pitchFamily="65" charset="-120"/>
                <a:ea typeface="標楷體" panose="03000509000000000000" pitchFamily="65" charset="-120"/>
              </a:rPr>
              <a:t>理解時，則進行個別生涯</a:t>
            </a:r>
            <a:r>
              <a:rPr lang="zh-TW" altLang="zh-TW" sz="2400" b="1" dirty="0" smtClean="0">
                <a:solidFill>
                  <a:srgbClr val="FF0000"/>
                </a:solidFill>
                <a:latin typeface="標楷體" panose="03000509000000000000" pitchFamily="65" charset="-120"/>
                <a:ea typeface="標楷體" panose="03000509000000000000" pitchFamily="65" charset="-120"/>
              </a:rPr>
              <a:t>輔導</a:t>
            </a:r>
            <a:endParaRPr lang="en-US" altLang="zh-TW" sz="2400" b="1" dirty="0" smtClean="0">
              <a:solidFill>
                <a:srgbClr val="FF0000"/>
              </a:solidFill>
              <a:latin typeface="標楷體" panose="03000509000000000000" pitchFamily="65" charset="-120"/>
              <a:ea typeface="標楷體" panose="03000509000000000000" pitchFamily="65" charset="-120"/>
            </a:endParaRPr>
          </a:p>
          <a:p>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       </a:t>
            </a:r>
            <a:r>
              <a:rPr lang="zh-TW" altLang="zh-TW" sz="2400" b="1" dirty="0" smtClean="0">
                <a:solidFill>
                  <a:srgbClr val="FF0000"/>
                </a:solidFill>
                <a:latin typeface="標楷體" panose="03000509000000000000" pitchFamily="65" charset="-120"/>
                <a:ea typeface="標楷體" panose="03000509000000000000" pitchFamily="65" charset="-120"/>
              </a:rPr>
              <a:t>與</a:t>
            </a:r>
            <a:r>
              <a:rPr lang="zh-TW" altLang="zh-TW" sz="2400" b="1" dirty="0">
                <a:solidFill>
                  <a:srgbClr val="FF0000"/>
                </a:solidFill>
                <a:latin typeface="標楷體" panose="03000509000000000000" pitchFamily="65" charset="-120"/>
                <a:ea typeface="標楷體" panose="03000509000000000000" pitchFamily="65" charset="-120"/>
              </a:rPr>
              <a:t>諮商</a:t>
            </a:r>
            <a:r>
              <a:rPr lang="zh-TW" altLang="zh-TW" sz="2400" b="1" dirty="0" smtClean="0">
                <a:solidFill>
                  <a:srgbClr val="FF0000"/>
                </a:solidFill>
                <a:latin typeface="標楷體" panose="03000509000000000000" pitchFamily="65" charset="-120"/>
                <a:ea typeface="標楷體" panose="03000509000000000000" pitchFamily="65" charset="-120"/>
              </a:rPr>
              <a:t>。</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a:spcBef>
                <a:spcPts val="1200"/>
              </a:spcBef>
            </a:pPr>
            <a:r>
              <a:rPr lang="zh-TW" altLang="zh-TW" sz="2400" b="1" dirty="0" smtClean="0">
                <a:solidFill>
                  <a:srgbClr val="FF0000"/>
                </a:solidFill>
                <a:latin typeface="標楷體" panose="03000509000000000000" pitchFamily="65" charset="-120"/>
                <a:ea typeface="標楷體" panose="03000509000000000000" pitchFamily="65" charset="-120"/>
              </a:rPr>
              <a:t>步驟</a:t>
            </a:r>
            <a:r>
              <a:rPr lang="zh-TW" altLang="zh-TW" sz="2400" b="1" dirty="0">
                <a:solidFill>
                  <a:srgbClr val="FF0000"/>
                </a:solidFill>
                <a:latin typeface="標楷體" panose="03000509000000000000" pitchFamily="65" charset="-120"/>
                <a:ea typeface="標楷體" panose="03000509000000000000" pitchFamily="65" charset="-120"/>
              </a:rPr>
              <a:t>四：進行個別生涯輔導與</a:t>
            </a:r>
            <a:r>
              <a:rPr lang="zh-TW" altLang="zh-TW" sz="2400" b="1" dirty="0" smtClean="0">
                <a:solidFill>
                  <a:srgbClr val="FF0000"/>
                </a:solidFill>
                <a:latin typeface="標楷體" panose="03000509000000000000" pitchFamily="65" charset="-120"/>
                <a:ea typeface="標楷體" panose="03000509000000000000" pitchFamily="65" charset="-120"/>
              </a:rPr>
              <a:t>諮商</a:t>
            </a:r>
            <a:r>
              <a:rPr lang="zh-TW" altLang="en-US" sz="2400" b="1" dirty="0" smtClean="0">
                <a:solidFill>
                  <a:srgbClr val="FF0000"/>
                </a:solidFill>
                <a:latin typeface="標楷體" panose="03000509000000000000" pitchFamily="65" charset="-120"/>
                <a:ea typeface="標楷體" panose="03000509000000000000" pitchFamily="65" charset="-120"/>
              </a:rPr>
              <a:t>之</a:t>
            </a:r>
            <a:r>
              <a:rPr lang="zh-TW" altLang="zh-TW" sz="2400" b="1" dirty="0" smtClean="0">
                <a:solidFill>
                  <a:srgbClr val="FF0000"/>
                </a:solidFill>
                <a:latin typeface="標楷體" panose="03000509000000000000" pitchFamily="65" charset="-120"/>
                <a:ea typeface="標楷體" panose="03000509000000000000" pitchFamily="65" charset="-120"/>
              </a:rPr>
              <a:t>前</a:t>
            </a:r>
            <a:r>
              <a:rPr lang="zh-TW" altLang="zh-TW" sz="2400" b="1" dirty="0">
                <a:solidFill>
                  <a:srgbClr val="FF0000"/>
                </a:solidFill>
                <a:latin typeface="標楷體" panose="03000509000000000000" pitchFamily="65" charset="-120"/>
                <a:ea typeface="標楷體" panose="03000509000000000000" pitchFamily="65" charset="-120"/>
              </a:rPr>
              <a:t>，可</a:t>
            </a:r>
            <a:r>
              <a:rPr lang="zh-TW" altLang="zh-TW" sz="2400" b="1" dirty="0" smtClean="0">
                <a:solidFill>
                  <a:srgbClr val="FF0000"/>
                </a:solidFill>
                <a:latin typeface="標楷體" panose="03000509000000000000" pitchFamily="65" charset="-120"/>
                <a:ea typeface="標楷體" panose="03000509000000000000" pitchFamily="65" charset="-120"/>
              </a:rPr>
              <a:t>了解第一</a:t>
            </a:r>
            <a:r>
              <a:rPr lang="zh-TW" altLang="zh-TW" sz="2400" b="1" dirty="0">
                <a:solidFill>
                  <a:srgbClr val="FF0000"/>
                </a:solidFill>
                <a:latin typeface="標楷體" panose="03000509000000000000" pitchFamily="65" charset="-120"/>
                <a:ea typeface="標楷體" panose="03000509000000000000" pitchFamily="65" charset="-120"/>
              </a:rPr>
              <a:t>題</a:t>
            </a:r>
            <a:r>
              <a:rPr lang="zh-TW" altLang="zh-TW" sz="2400" b="1" dirty="0" smtClean="0">
                <a:solidFill>
                  <a:srgbClr val="FF0000"/>
                </a:solidFill>
                <a:latin typeface="標楷體" panose="03000509000000000000" pitchFamily="65" charset="-120"/>
                <a:ea typeface="標楷體" panose="03000509000000000000" pitchFamily="65" charset="-120"/>
              </a:rPr>
              <a:t>學生</a:t>
            </a:r>
            <a:endParaRPr lang="en-US" altLang="zh-TW" sz="2400" b="1" dirty="0" smtClean="0">
              <a:solidFill>
                <a:srgbClr val="FF0000"/>
              </a:solidFill>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 </a:t>
            </a:r>
            <a:r>
              <a:rPr lang="zh-TW" altLang="en-US" sz="2400" b="1" dirty="0" smtClean="0">
                <a:solidFill>
                  <a:srgbClr val="FF0000"/>
                </a:solidFill>
                <a:latin typeface="標楷體" panose="03000509000000000000" pitchFamily="65" charset="-120"/>
                <a:ea typeface="標楷體" panose="03000509000000000000" pitchFamily="65" charset="-120"/>
              </a:rPr>
              <a:t>       </a:t>
            </a:r>
            <a:r>
              <a:rPr lang="zh-TW" altLang="zh-TW" sz="2400" b="1" dirty="0" smtClean="0">
                <a:solidFill>
                  <a:srgbClr val="FF0000"/>
                </a:solidFill>
                <a:latin typeface="標楷體" panose="03000509000000000000" pitchFamily="65" charset="-120"/>
                <a:ea typeface="標楷體" panose="03000509000000000000" pitchFamily="65" charset="-120"/>
              </a:rPr>
              <a:t>已經</a:t>
            </a:r>
            <a:r>
              <a:rPr lang="zh-TW" altLang="zh-TW" sz="2400" b="1" dirty="0">
                <a:solidFill>
                  <a:srgbClr val="FF0000"/>
                </a:solidFill>
                <a:latin typeface="標楷體" panose="03000509000000000000" pitchFamily="65" charset="-120"/>
                <a:ea typeface="標楷體" panose="03000509000000000000" pitchFamily="65" charset="-120"/>
              </a:rPr>
              <a:t>諮詢過的對象，供教師</a:t>
            </a:r>
            <a:r>
              <a:rPr lang="zh-TW" altLang="zh-TW" sz="2400" b="1" dirty="0" smtClean="0">
                <a:solidFill>
                  <a:srgbClr val="FF0000"/>
                </a:solidFill>
                <a:latin typeface="標楷體" panose="03000509000000000000" pitchFamily="65" charset="-120"/>
                <a:ea typeface="標楷體" panose="03000509000000000000" pitchFamily="65" charset="-120"/>
              </a:rPr>
              <a:t>進一步適</a:t>
            </a:r>
            <a:r>
              <a:rPr lang="zh-TW" altLang="zh-TW" sz="2400" b="1" dirty="0">
                <a:solidFill>
                  <a:srgbClr val="FF0000"/>
                </a:solidFill>
                <a:latin typeface="標楷體" panose="03000509000000000000" pitchFamily="65" charset="-120"/>
                <a:ea typeface="標楷體" panose="03000509000000000000" pitchFamily="65" charset="-120"/>
              </a:rPr>
              <a:t>性輔導參考。</a:t>
            </a:r>
          </a:p>
          <a:p>
            <a:pPr>
              <a:spcBef>
                <a:spcPts val="1200"/>
              </a:spcBef>
            </a:pPr>
            <a:r>
              <a:rPr lang="zh-TW" altLang="zh-TW" sz="2400" b="1" dirty="0" smtClean="0">
                <a:solidFill>
                  <a:srgbClr val="FF0000"/>
                </a:solidFill>
                <a:latin typeface="標楷體" panose="03000509000000000000" pitchFamily="65" charset="-120"/>
                <a:ea typeface="標楷體" panose="03000509000000000000" pitchFamily="65" charset="-120"/>
              </a:rPr>
              <a:t>步驟</a:t>
            </a:r>
            <a:r>
              <a:rPr lang="zh-TW" altLang="zh-TW" sz="2400" b="1" dirty="0">
                <a:solidFill>
                  <a:srgbClr val="FF0000"/>
                </a:solidFill>
                <a:latin typeface="標楷體" panose="03000509000000000000" pitchFamily="65" charset="-120"/>
                <a:ea typeface="標楷體" panose="03000509000000000000" pitchFamily="65" charset="-120"/>
              </a:rPr>
              <a:t>五：適性輔導評估與決定與志願選填調整。</a:t>
            </a:r>
          </a:p>
          <a:p>
            <a:pPr>
              <a:spcBef>
                <a:spcPts val="1200"/>
              </a:spcBef>
            </a:pPr>
            <a:r>
              <a:rPr lang="en-US" altLang="zh-TW" sz="2400" b="1" dirty="0">
                <a:solidFill>
                  <a:srgbClr val="FF0000"/>
                </a:solidFill>
                <a:latin typeface="標楷體" panose="03000509000000000000" pitchFamily="65" charset="-120"/>
                <a:ea typeface="標楷體" panose="03000509000000000000" pitchFamily="65" charset="-120"/>
              </a:rPr>
              <a:t>    </a:t>
            </a:r>
            <a:r>
              <a:rPr lang="zh-TW" altLang="zh-TW" sz="2400" b="1" dirty="0">
                <a:solidFill>
                  <a:prstClr val="black"/>
                </a:solidFill>
                <a:latin typeface="標楷體" panose="03000509000000000000" pitchFamily="65" charset="-120"/>
                <a:ea typeface="標楷體" panose="03000509000000000000" pitchFamily="65" charset="-120"/>
              </a:rPr>
              <a:t>完成個別生涯輔導與諮商的學生，繼續修改適性輔導評估與決定資料，調整適性志願序以供會考後選填志願參考。</a:t>
            </a:r>
          </a:p>
        </p:txBody>
      </p:sp>
      <p:sp>
        <p:nvSpPr>
          <p:cNvPr id="3" name="文字方塊 2"/>
          <p:cNvSpPr txBox="1"/>
          <p:nvPr/>
        </p:nvSpPr>
        <p:spPr>
          <a:xfrm>
            <a:off x="1062761" y="476672"/>
            <a:ext cx="710963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a:solidFill>
                  <a:prstClr val="black"/>
                </a:solidFill>
                <a:latin typeface="標楷體" panose="03000509000000000000" pitchFamily="65" charset="-120"/>
                <a:ea typeface="標楷體" panose="03000509000000000000" pitchFamily="65" charset="-120"/>
              </a:rPr>
              <a:t>適性輔導選填系統與適性輔導作為</a:t>
            </a:r>
          </a:p>
        </p:txBody>
      </p:sp>
      <p:pic>
        <p:nvPicPr>
          <p:cNvPr id="4" name="圖片 3"/>
          <p:cNvPicPr/>
          <p:nvPr/>
        </p:nvPicPr>
        <p:blipFill rotWithShape="1">
          <a:blip r:embed="rId2" cstate="print">
            <a:extLst>
              <a:ext uri="{28A0092B-C50C-407E-A947-70E740481C1C}">
                <a14:useLocalDpi xmlns:a14="http://schemas.microsoft.com/office/drawing/2010/main" val="0"/>
              </a:ext>
            </a:extLst>
          </a:blip>
          <a:srcRect b="10346"/>
          <a:stretch/>
        </p:blipFill>
        <p:spPr bwMode="auto">
          <a:xfrm>
            <a:off x="5868144" y="4941168"/>
            <a:ext cx="2591504" cy="1512168"/>
          </a:xfrm>
          <a:prstGeom prst="rect">
            <a:avLst/>
          </a:prstGeom>
          <a:ln w="28575" cap="sq" cmpd="thickThin">
            <a:solidFill>
              <a:srgbClr val="FF0000"/>
            </a:solidFill>
            <a:prstDash val="solid"/>
            <a:miter lim="800000"/>
          </a:ln>
          <a:effectLst>
            <a:innerShdw blurRad="76200">
              <a:srgbClr val="000000"/>
            </a:innerShdw>
          </a:effectLst>
        </p:spPr>
      </p:pic>
      <p:sp>
        <p:nvSpPr>
          <p:cNvPr id="5" name="矩形 4"/>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131858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24334" y="415189"/>
            <a:ext cx="923330" cy="56060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lgn="r"/>
            <a:r>
              <a:rPr lang="zh-TW" altLang="en-US" sz="2400" dirty="0" smtClean="0">
                <a:solidFill>
                  <a:prstClr val="black"/>
                </a:solidFill>
                <a:latin typeface="標楷體" panose="03000509000000000000" pitchFamily="65" charset="-120"/>
                <a:ea typeface="標楷體" panose="03000509000000000000" pitchFamily="65" charset="-120"/>
              </a:rPr>
              <a:t>學校類型</a:t>
            </a:r>
            <a:r>
              <a:rPr lang="zh-TW" altLang="en-US" sz="2400" dirty="0">
                <a:solidFill>
                  <a:prstClr val="black"/>
                </a:solidFill>
                <a:latin typeface="標楷體" panose="03000509000000000000" pitchFamily="65" charset="-120"/>
                <a:ea typeface="標楷體" panose="03000509000000000000" pitchFamily="65" charset="-120"/>
              </a:rPr>
              <a:t>符合情形</a:t>
            </a:r>
            <a:r>
              <a:rPr lang="zh-TW" altLang="en-US" sz="2400" dirty="0" smtClean="0">
                <a:solidFill>
                  <a:prstClr val="black"/>
                </a:solidFill>
                <a:latin typeface="標楷體" panose="03000509000000000000" pitchFamily="65" charset="-120"/>
                <a:ea typeface="標楷體" panose="03000509000000000000" pitchFamily="65" charset="-120"/>
              </a:rPr>
              <a:t>對照表</a:t>
            </a:r>
            <a:endParaRPr lang="en-US" altLang="zh-TW" sz="2400" dirty="0" smtClean="0">
              <a:solidFill>
                <a:prstClr val="black"/>
              </a:solidFill>
              <a:latin typeface="標楷體" panose="03000509000000000000" pitchFamily="65" charset="-120"/>
              <a:ea typeface="標楷體" panose="03000509000000000000" pitchFamily="65" charset="-120"/>
            </a:endParaRPr>
          </a:p>
          <a:p>
            <a:r>
              <a:rPr lang="zh-TW" altLang="en-US" sz="2400" dirty="0" smtClean="0">
                <a:solidFill>
                  <a:prstClr val="black"/>
                </a:solidFill>
                <a:latin typeface="標楷體" panose="03000509000000000000" pitchFamily="65" charset="-120"/>
                <a:ea typeface="標楷體" panose="03000509000000000000" pitchFamily="65" charset="-120"/>
              </a:rPr>
              <a:t>生涯評估結果類型與</a:t>
            </a:r>
            <a:r>
              <a:rPr lang="zh-TW" altLang="en-US" sz="2400" dirty="0">
                <a:solidFill>
                  <a:prstClr val="black"/>
                </a:solidFill>
                <a:latin typeface="標楷體" panose="03000509000000000000" pitchFamily="65" charset="-120"/>
                <a:ea typeface="標楷體" panose="03000509000000000000" pitchFamily="65" charset="-120"/>
              </a:rPr>
              <a:t>志願</a:t>
            </a:r>
            <a:r>
              <a:rPr lang="zh-TW" altLang="en-US" sz="2400" dirty="0" smtClean="0">
                <a:solidFill>
                  <a:prstClr val="black"/>
                </a:solidFill>
                <a:latin typeface="標楷體" panose="03000509000000000000" pitchFamily="65" charset="-120"/>
                <a:ea typeface="標楷體" panose="03000509000000000000" pitchFamily="65" charset="-120"/>
              </a:rPr>
              <a:t>選擇</a:t>
            </a:r>
            <a:endParaRPr lang="en-US" altLang="zh-TW" sz="2400" dirty="0" smtClean="0">
              <a:solidFill>
                <a:prstClr val="black"/>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1397874" y="1412776"/>
            <a:ext cx="677108" cy="92398"/>
          </a:xfrm>
          <a:prstGeom prst="rect">
            <a:avLst/>
          </a:prstGeom>
          <a:solidFill>
            <a:srgbClr val="FFFF00"/>
          </a:solidFill>
          <a:effectLst>
            <a:softEdge rad="63500"/>
          </a:effectLst>
        </p:spPr>
        <p:txBody>
          <a:bodyPr vert="eaVert" wrap="none" rtlCol="0">
            <a:spAutoFit/>
          </a:bodyPr>
          <a:lstStyle/>
          <a:p>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6" name="矩形 5"/>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pic>
        <p:nvPicPr>
          <p:cNvPr id="10"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52780" t="17391" r="16695" b="10678"/>
          <a:stretch/>
        </p:blipFill>
        <p:spPr bwMode="auto">
          <a:xfrm>
            <a:off x="1872376" y="116632"/>
            <a:ext cx="6084000" cy="625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9752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289204342"/>
              </p:ext>
            </p:extLst>
          </p:nvPr>
        </p:nvGraphicFramePr>
        <p:xfrm>
          <a:off x="971600" y="1556792"/>
          <a:ext cx="7161054" cy="4876800"/>
        </p:xfrm>
        <a:graphic>
          <a:graphicData uri="http://schemas.openxmlformats.org/drawingml/2006/table">
            <a:tbl>
              <a:tblPr firstRow="1" firstCol="1" bandRow="1">
                <a:tableStyleId>{3B4B98B0-60AC-42C2-AFA5-B58CD77FA1E5}</a:tableStyleId>
              </a:tblPr>
              <a:tblGrid>
                <a:gridCol w="1647171"/>
                <a:gridCol w="1401490"/>
                <a:gridCol w="3202266"/>
                <a:gridCol w="910127"/>
              </a:tblGrid>
              <a:tr h="303700">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生涯結果類型</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學校類型</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篩選標準</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結果</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6827">
                <a:tc rowSpan="9">
                  <a:txBody>
                    <a:bodyPr/>
                    <a:lstStyle/>
                    <a:p>
                      <a:pPr algn="ctr">
                        <a:lnSpc>
                          <a:spcPts val="2400"/>
                        </a:lnSpc>
                        <a:spcAft>
                          <a:spcPts val="0"/>
                        </a:spcAft>
                      </a:pP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學術傾向</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普通型高中</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400"/>
                        </a:lnSpc>
                        <a:spcAft>
                          <a:spcPts val="0"/>
                        </a:spcAft>
                      </a:pPr>
                      <a:r>
                        <a:rPr lang="en-US" sz="2000" kern="0" dirty="0">
                          <a:solidFill>
                            <a:schemeClr val="tx1">
                              <a:lumMod val="75000"/>
                              <a:lumOff val="25000"/>
                            </a:schemeClr>
                          </a:solidFill>
                          <a:effectLst/>
                          <a:latin typeface="標楷體" panose="03000509000000000000" pitchFamily="65" charset="-120"/>
                          <a:ea typeface="標楷體" panose="03000509000000000000" pitchFamily="65" charset="-120"/>
                        </a:rPr>
                        <a:t> </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符合</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6827">
                <a:tc vMerge="1">
                  <a:txBody>
                    <a:bodyPr/>
                    <a:lstStyle/>
                    <a:p>
                      <a:endParaRPr lang="zh-TW" altLang="en-US"/>
                    </a:p>
                  </a:txBody>
                  <a:tcPr/>
                </a:tc>
                <a:tc rowSpan="2">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綜合型高中</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準備選擇學術學程</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符合</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6827">
                <a:tc vMerge="1">
                  <a:txBody>
                    <a:bodyPr/>
                    <a:lstStyle/>
                    <a:p>
                      <a:endParaRPr lang="zh-TW" altLang="en-US"/>
                    </a:p>
                  </a:txBody>
                  <a:tcPr/>
                </a:tc>
                <a:tc vMerge="1">
                  <a:txBody>
                    <a:bodyPr/>
                    <a:lstStyle/>
                    <a:p>
                      <a:endParaRPr lang="zh-TW" altLang="en-US"/>
                    </a:p>
                  </a:txBody>
                  <a:tcPr/>
                </a:tc>
                <a:tc>
                  <a:txBody>
                    <a:bodyPr/>
                    <a:lstStyle/>
                    <a:p>
                      <a:pPr algn="just">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準備選擇專門學程</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不符合</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6827">
                <a:tc vMerge="1">
                  <a:txBody>
                    <a:bodyPr/>
                    <a:lstStyle/>
                    <a:p>
                      <a:endParaRPr lang="zh-TW" altLang="en-US"/>
                    </a:p>
                  </a:txBody>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技術型高中</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400"/>
                        </a:lnSpc>
                        <a:spcAft>
                          <a:spcPts val="0"/>
                        </a:spcAft>
                      </a:pPr>
                      <a:r>
                        <a:rPr lang="en-US" sz="2000" kern="0" dirty="0">
                          <a:solidFill>
                            <a:schemeClr val="tx1">
                              <a:lumMod val="75000"/>
                              <a:lumOff val="25000"/>
                            </a:schemeClr>
                          </a:solidFill>
                          <a:effectLst/>
                          <a:latin typeface="標楷體" panose="03000509000000000000" pitchFamily="65" charset="-120"/>
                          <a:ea typeface="標楷體" panose="03000509000000000000" pitchFamily="65" charset="-120"/>
                        </a:rPr>
                        <a:t> </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不符合</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73654">
                <a:tc vMerge="1">
                  <a:txBody>
                    <a:bodyPr/>
                    <a:lstStyle/>
                    <a:p>
                      <a:endParaRPr lang="zh-TW" altLang="en-US"/>
                    </a:p>
                  </a:txBody>
                  <a:tcPr/>
                </a:tc>
                <a:tc rowSpan="2">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普通型高中</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endParaRPr>
                    </a:p>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技術型高中</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技術型高中考量因素合理</a:t>
                      </a: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a:t>
                      </a:r>
                      <a:endParaRPr lang="en-US" alt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endParaRPr>
                    </a:p>
                    <a:p>
                      <a:pPr algn="just">
                        <a:lnSpc>
                          <a:spcPts val="2400"/>
                        </a:lnSpc>
                        <a:spcAft>
                          <a:spcPts val="0"/>
                        </a:spcAft>
                      </a:pP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優先</a:t>
                      </a: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順序評估確認</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符合</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73654">
                <a:tc vMerge="1">
                  <a:txBody>
                    <a:bodyPr/>
                    <a:lstStyle/>
                    <a:p>
                      <a:endParaRPr lang="zh-TW" altLang="en-US"/>
                    </a:p>
                  </a:txBody>
                  <a:tcPr/>
                </a:tc>
                <a:tc vMerge="1">
                  <a:txBody>
                    <a:bodyPr/>
                    <a:lstStyle/>
                    <a:p>
                      <a:endParaRPr lang="zh-TW" altLang="en-US"/>
                    </a:p>
                  </a:txBody>
                  <a:tcPr/>
                </a:tc>
                <a:tc>
                  <a:txBody>
                    <a:bodyPr/>
                    <a:lstStyle/>
                    <a:p>
                      <a:pPr algn="just">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技術型考量因素不合理</a:t>
                      </a: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a:t>
                      </a:r>
                      <a:endParaRPr lang="en-US" alt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endParaRPr>
                    </a:p>
                    <a:p>
                      <a:pPr algn="just">
                        <a:lnSpc>
                          <a:spcPts val="2400"/>
                        </a:lnSpc>
                        <a:spcAft>
                          <a:spcPts val="0"/>
                        </a:spcAft>
                      </a:pP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優先</a:t>
                      </a: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順序評估無法確認</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不符合</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6827">
                <a:tc vMerge="1">
                  <a:txBody>
                    <a:bodyPr/>
                    <a:lstStyle/>
                    <a:p>
                      <a:endParaRPr lang="zh-TW" altLang="en-US"/>
                    </a:p>
                  </a:txBody>
                  <a:tcPr/>
                </a:tc>
                <a:tc rowSpan="2">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普通型高中</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endParaRPr>
                    </a:p>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綜合型高中</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綜合型高中準備要</a:t>
                      </a: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選擇</a:t>
                      </a:r>
                      <a:endParaRPr lang="en-US" alt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endParaRPr>
                    </a:p>
                    <a:p>
                      <a:pPr algn="just">
                        <a:lnSpc>
                          <a:spcPts val="2400"/>
                        </a:lnSpc>
                        <a:spcAft>
                          <a:spcPts val="0"/>
                        </a:spcAft>
                      </a:pP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學術</a:t>
                      </a: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學程</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符合</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86827">
                <a:tc vMerge="1">
                  <a:txBody>
                    <a:bodyPr/>
                    <a:lstStyle/>
                    <a:p>
                      <a:endParaRPr lang="zh-TW" altLang="en-US"/>
                    </a:p>
                  </a:txBody>
                  <a:tcPr/>
                </a:tc>
                <a:tc vMerge="1">
                  <a:txBody>
                    <a:bodyPr/>
                    <a:lstStyle/>
                    <a:p>
                      <a:endParaRPr lang="zh-TW" altLang="en-US"/>
                    </a:p>
                  </a:txBody>
                  <a:tcPr/>
                </a:tc>
                <a:tc>
                  <a:txBody>
                    <a:bodyPr/>
                    <a:lstStyle/>
                    <a:p>
                      <a:pPr algn="just">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綜合型高中準備要</a:t>
                      </a: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選擇</a:t>
                      </a:r>
                      <a:endParaRPr lang="en-US" alt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endParaRPr>
                    </a:p>
                    <a:p>
                      <a:pPr algn="just">
                        <a:lnSpc>
                          <a:spcPts val="2400"/>
                        </a:lnSpc>
                        <a:spcAft>
                          <a:spcPts val="0"/>
                        </a:spcAft>
                      </a:pPr>
                      <a:r>
                        <a:rPr lang="zh-TW" sz="2000" kern="0" dirty="0" smtClean="0">
                          <a:solidFill>
                            <a:schemeClr val="tx1">
                              <a:lumMod val="75000"/>
                              <a:lumOff val="25000"/>
                            </a:schemeClr>
                          </a:solidFill>
                          <a:effectLst/>
                          <a:latin typeface="標楷體" panose="03000509000000000000" pitchFamily="65" charset="-120"/>
                          <a:ea typeface="標楷體" panose="03000509000000000000" pitchFamily="65" charset="-120"/>
                        </a:rPr>
                        <a:t>專門</a:t>
                      </a: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學程</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不符合</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860481">
                <a:tc vMerge="1">
                  <a:txBody>
                    <a:bodyPr/>
                    <a:lstStyle/>
                    <a:p>
                      <a:endParaRPr lang="zh-TW" altLang="en-US"/>
                    </a:p>
                  </a:txBody>
                  <a:tcPr/>
                </a:tc>
                <a:tc>
                  <a:txBody>
                    <a:bodyPr/>
                    <a:lstStyle/>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普通型高中</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endParaRPr>
                    </a:p>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技術型高中</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endParaRPr>
                    </a:p>
                    <a:p>
                      <a:pPr algn="ctr">
                        <a:lnSpc>
                          <a:spcPts val="2400"/>
                        </a:lnSpc>
                        <a:spcAft>
                          <a:spcPts val="0"/>
                        </a:spcAft>
                      </a:pPr>
                      <a:r>
                        <a:rPr lang="zh-TW" sz="2000" kern="0">
                          <a:solidFill>
                            <a:schemeClr val="tx1">
                              <a:lumMod val="75000"/>
                              <a:lumOff val="25000"/>
                            </a:schemeClr>
                          </a:solidFill>
                          <a:effectLst/>
                          <a:latin typeface="標楷體" panose="03000509000000000000" pitchFamily="65" charset="-120"/>
                          <a:ea typeface="標楷體" panose="03000509000000000000" pitchFamily="65" charset="-120"/>
                        </a:rPr>
                        <a:t>綜合型高中</a:t>
                      </a:r>
                      <a:endParaRPr lang="zh-TW" sz="2000" kern="10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400"/>
                        </a:lnSpc>
                        <a:spcAft>
                          <a:spcPts val="0"/>
                        </a:spcAft>
                      </a:pPr>
                      <a:r>
                        <a:rPr lang="en-US" sz="2000" kern="0" dirty="0">
                          <a:solidFill>
                            <a:schemeClr val="tx1">
                              <a:lumMod val="75000"/>
                              <a:lumOff val="25000"/>
                            </a:schemeClr>
                          </a:solidFill>
                          <a:effectLst/>
                          <a:latin typeface="標楷體" panose="03000509000000000000" pitchFamily="65" charset="-120"/>
                          <a:ea typeface="標楷體" panose="03000509000000000000" pitchFamily="65" charset="-120"/>
                        </a:rPr>
                        <a:t> </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400"/>
                        </a:lnSpc>
                        <a:spcAft>
                          <a:spcPts val="0"/>
                        </a:spcAft>
                      </a:pPr>
                      <a:r>
                        <a:rPr lang="zh-TW" sz="2000" kern="0" dirty="0">
                          <a:solidFill>
                            <a:schemeClr val="tx1">
                              <a:lumMod val="75000"/>
                              <a:lumOff val="25000"/>
                            </a:schemeClr>
                          </a:solidFill>
                          <a:effectLst/>
                          <a:latin typeface="標楷體" panose="03000509000000000000" pitchFamily="65" charset="-120"/>
                          <a:ea typeface="標楷體" panose="03000509000000000000" pitchFamily="65" charset="-120"/>
                        </a:rPr>
                        <a:t>不符合</a:t>
                      </a:r>
                      <a:endParaRPr lang="zh-TW" sz="2000" kern="100" dirty="0">
                        <a:solidFill>
                          <a:schemeClr val="tx1">
                            <a:lumMod val="75000"/>
                            <a:lumOff val="25000"/>
                          </a:schemeClr>
                        </a:solidFill>
                        <a:effectLst/>
                        <a:latin typeface="標楷體" panose="03000509000000000000" pitchFamily="65" charset="-120"/>
                        <a:ea typeface="標楷體" panose="03000509000000000000" pitchFamily="65" charset="-120"/>
                        <a:cs typeface="Times New Roman"/>
                      </a:endParaRPr>
                    </a:p>
                  </a:txBody>
                  <a:tcPr marL="48558" marR="48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
        <p:nvSpPr>
          <p:cNvPr id="5" name="文字方塊 4"/>
          <p:cNvSpPr txBox="1"/>
          <p:nvPr/>
        </p:nvSpPr>
        <p:spPr>
          <a:xfrm>
            <a:off x="817121" y="476672"/>
            <a:ext cx="7571303" cy="79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en-US" sz="2400" dirty="0">
                <a:solidFill>
                  <a:prstClr val="black"/>
                </a:solidFill>
                <a:latin typeface="標楷體" pitchFamily="65" charset="-120"/>
                <a:ea typeface="標楷體" pitchFamily="65" charset="-120"/>
                <a:cs typeface="Times New Roman" pitchFamily="18" charset="0"/>
              </a:rPr>
              <a:t>生涯評估結果類型與志願選填學校類型符合情形</a:t>
            </a:r>
            <a:r>
              <a:rPr lang="zh-TW" altLang="en-US" sz="2400" dirty="0" smtClean="0">
                <a:solidFill>
                  <a:prstClr val="black"/>
                </a:solidFill>
                <a:latin typeface="標楷體" pitchFamily="65" charset="-120"/>
                <a:ea typeface="標楷體" pitchFamily="65" charset="-120"/>
                <a:cs typeface="Times New Roman" pitchFamily="18" charset="0"/>
              </a:rPr>
              <a:t>對照表</a:t>
            </a:r>
            <a:endParaRPr lang="en-US" altLang="zh-TW" sz="2400" dirty="0" smtClean="0">
              <a:solidFill>
                <a:prstClr val="black"/>
              </a:solidFill>
              <a:latin typeface="標楷體" pitchFamily="65" charset="-120"/>
              <a:ea typeface="標楷體" pitchFamily="65" charset="-120"/>
              <a:cs typeface="Times New Roman" pitchFamily="18" charset="0"/>
            </a:endParaRPr>
          </a:p>
          <a:p>
            <a:pPr algn="ctr"/>
            <a:r>
              <a:rPr lang="en-US" altLang="zh-TW" sz="2400" dirty="0" smtClean="0">
                <a:solidFill>
                  <a:prstClr val="black"/>
                </a:solidFill>
                <a:latin typeface="標楷體" pitchFamily="65" charset="-120"/>
                <a:ea typeface="標楷體" pitchFamily="65" charset="-120"/>
                <a:cs typeface="Times New Roman" pitchFamily="18" charset="0"/>
              </a:rPr>
              <a:t>~</a:t>
            </a:r>
            <a:r>
              <a:rPr lang="zh-TW" altLang="en-US" sz="2400" dirty="0" smtClean="0">
                <a:solidFill>
                  <a:prstClr val="black"/>
                </a:solidFill>
                <a:latin typeface="標楷體" pitchFamily="65" charset="-120"/>
                <a:ea typeface="標楷體" pitchFamily="65" charset="-120"/>
                <a:cs typeface="Times New Roman" pitchFamily="18" charset="0"/>
              </a:rPr>
              <a:t>以學術傾向為例</a:t>
            </a:r>
            <a:r>
              <a:rPr lang="en-US" altLang="zh-TW" sz="2400" dirty="0" smtClean="0">
                <a:solidFill>
                  <a:prstClr val="black"/>
                </a:solidFill>
                <a:latin typeface="標楷體" pitchFamily="65" charset="-120"/>
                <a:ea typeface="標楷體" pitchFamily="65" charset="-120"/>
                <a:cs typeface="Times New Roman" pitchFamily="18" charset="0"/>
              </a:rPr>
              <a:t>~</a:t>
            </a:r>
            <a:endParaRPr lang="zh-TW" altLang="en-US" sz="3600" dirty="0">
              <a:solidFill>
                <a:prstClr val="black"/>
              </a:solidFill>
              <a:latin typeface="Arial" pitchFamily="34" charset="0"/>
              <a:cs typeface="新細明體" pitchFamily="18" charset="-120"/>
            </a:endParaRPr>
          </a:p>
        </p:txBody>
      </p:sp>
      <p:sp>
        <p:nvSpPr>
          <p:cNvPr id="4" name="矩形 3"/>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652363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3999757560"/>
              </p:ext>
            </p:extLst>
          </p:nvPr>
        </p:nvGraphicFramePr>
        <p:xfrm>
          <a:off x="323528" y="1439675"/>
          <a:ext cx="8280000" cy="5085669"/>
        </p:xfrm>
        <a:graphic>
          <a:graphicData uri="http://schemas.openxmlformats.org/drawingml/2006/table">
            <a:tbl>
              <a:tblPr firstRow="1" firstCol="1" bandRow="1">
                <a:tableStyleId>{3B4B98B0-60AC-42C2-AFA5-B58CD77FA1E5}</a:tableStyleId>
              </a:tblPr>
              <a:tblGrid>
                <a:gridCol w="1977073"/>
                <a:gridCol w="1696239"/>
                <a:gridCol w="3540575"/>
                <a:gridCol w="1066113"/>
              </a:tblGrid>
              <a:tr h="275914">
                <a:tc>
                  <a:txBody>
                    <a:bodyPr/>
                    <a:lstStyle/>
                    <a:p>
                      <a:pPr algn="ctr">
                        <a:lnSpc>
                          <a:spcPts val="1800"/>
                        </a:lnSpc>
                        <a:spcAft>
                          <a:spcPts val="0"/>
                        </a:spcAft>
                      </a:pPr>
                      <a:r>
                        <a:rPr lang="zh-TW" sz="2000" b="1"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生涯結果類型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1800"/>
                        </a:lnSpc>
                        <a:spcAft>
                          <a:spcPts val="0"/>
                        </a:spcAft>
                      </a:pPr>
                      <a:r>
                        <a:rPr lang="zh-TW" sz="2000" b="1" kern="0">
                          <a:solidFill>
                            <a:schemeClr val="tx1">
                              <a:lumMod val="75000"/>
                              <a:lumOff val="25000"/>
                            </a:schemeClr>
                          </a:solidFill>
                          <a:effectLst/>
                          <a:latin typeface="標楷體" panose="03000509000000000000" pitchFamily="65" charset="-120"/>
                          <a:ea typeface="標楷體" panose="03000509000000000000" pitchFamily="65" charset="-120"/>
                          <a:cs typeface="+mn-cs"/>
                        </a:rPr>
                        <a:t>學校類型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1800"/>
                        </a:lnSpc>
                        <a:spcAft>
                          <a:spcPts val="0"/>
                        </a:spcAft>
                      </a:pPr>
                      <a:r>
                        <a:rPr lang="zh-TW" sz="2000" b="1" kern="0">
                          <a:solidFill>
                            <a:schemeClr val="tx1">
                              <a:lumMod val="75000"/>
                              <a:lumOff val="25000"/>
                            </a:schemeClr>
                          </a:solidFill>
                          <a:effectLst/>
                          <a:latin typeface="標楷體" panose="03000509000000000000" pitchFamily="65" charset="-120"/>
                          <a:ea typeface="標楷體" panose="03000509000000000000" pitchFamily="65" charset="-120"/>
                          <a:cs typeface="+mn-cs"/>
                        </a:rPr>
                        <a:t>篩選標準</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1800"/>
                        </a:lnSpc>
                        <a:spcAft>
                          <a:spcPts val="0"/>
                        </a:spcAft>
                      </a:pPr>
                      <a:r>
                        <a:rPr lang="zh-TW" sz="2000" b="1"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結果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57313">
                <a:tc rowSpan="9">
                  <a:txBody>
                    <a:bodyPr/>
                    <a:lstStyle/>
                    <a:p>
                      <a:pPr algn="ctr">
                        <a:lnSpc>
                          <a:spcPts val="2400"/>
                        </a:lnSpc>
                        <a:spcAft>
                          <a:spcPts val="0"/>
                        </a:spcAft>
                      </a:pPr>
                      <a:r>
                        <a:rPr lang="zh-TW" sz="2000" b="1" kern="0" dirty="0" smtClean="0">
                          <a:solidFill>
                            <a:schemeClr val="tx1">
                              <a:lumMod val="75000"/>
                              <a:lumOff val="25000"/>
                            </a:schemeClr>
                          </a:solidFill>
                          <a:effectLst/>
                          <a:latin typeface="標楷體" panose="03000509000000000000" pitchFamily="65" charset="-120"/>
                          <a:ea typeface="標楷體" panose="03000509000000000000" pitchFamily="65" charset="-120"/>
                          <a:cs typeface="+mn-cs"/>
                        </a:rPr>
                        <a:t>職業傾向</a:t>
                      </a:r>
                      <a:endParaRPr lang="zh-TW" sz="2000" b="1" kern="0" dirty="0">
                        <a:solidFill>
                          <a:schemeClr val="tx1">
                            <a:lumMod val="75000"/>
                            <a:lumOff val="25000"/>
                          </a:schemeClr>
                        </a:solidFill>
                        <a:effectLst/>
                        <a:latin typeface="標楷體" panose="03000509000000000000" pitchFamily="65" charset="-120"/>
                        <a:ea typeface="標楷體"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技術型高中</a:t>
                      </a:r>
                    </a:p>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五專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群科能適性選擇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392517">
                <a:tc vMerge="1">
                  <a:txBody>
                    <a:bodyPr/>
                    <a:lstStyle/>
                    <a:p>
                      <a:endParaRPr lang="zh-TW" altLang="en-US"/>
                    </a:p>
                  </a:txBody>
                  <a:tcPr/>
                </a:tc>
                <a:tc rowSpan="2">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綜合型高中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準備選擇專門學程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a:solidFill>
                            <a:schemeClr val="tx1">
                              <a:lumMod val="75000"/>
                              <a:lumOff val="25000"/>
                            </a:schemeClr>
                          </a:solidFill>
                          <a:effectLst/>
                          <a:latin typeface="標楷體" panose="03000509000000000000" pitchFamily="65" charset="-120"/>
                          <a:ea typeface="標楷體" panose="03000509000000000000" pitchFamily="65" charset="-120"/>
                          <a:cs typeface="+mn-cs"/>
                        </a:rPr>
                        <a:t>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59034">
                <a:tc vMerge="1">
                  <a:txBody>
                    <a:bodyPr/>
                    <a:lstStyle/>
                    <a:p>
                      <a:endParaRPr lang="zh-TW" altLang="en-US"/>
                    </a:p>
                  </a:txBody>
                  <a:tcPr/>
                </a:tc>
                <a:tc vMerge="1">
                  <a:txBody>
                    <a:bodyPr/>
                    <a:lstStyle/>
                    <a:p>
                      <a:endParaRPr lang="zh-TW" altLang="en-US"/>
                    </a:p>
                  </a:txBody>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準備選擇學術學程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不符合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326004">
                <a:tc vMerge="1">
                  <a:txBody>
                    <a:bodyPr/>
                    <a:lstStyle/>
                    <a:p>
                      <a:endParaRPr lang="zh-TW" altLang="en-US"/>
                    </a:p>
                  </a:txBody>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普通型高中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200"/>
                        </a:lnSpc>
                        <a:spcAft>
                          <a:spcPts val="0"/>
                        </a:spcAft>
                      </a:pPr>
                      <a:r>
                        <a:rPr lang="en-US"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 </a:t>
                      </a:r>
                      <a:endPar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不符合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57313">
                <a:tc vMerge="1">
                  <a:txBody>
                    <a:bodyPr/>
                    <a:lstStyle/>
                    <a:p>
                      <a:endParaRPr lang="zh-TW" altLang="en-US"/>
                    </a:p>
                  </a:txBody>
                  <a:tcPr/>
                </a:tc>
                <a:tc rowSpan="2">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技術型高中</a:t>
                      </a:r>
                    </a:p>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普通型高中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普通型高中考量因素合理，優先順序評估確認</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57313">
                <a:tc vMerge="1">
                  <a:txBody>
                    <a:bodyPr/>
                    <a:lstStyle/>
                    <a:p>
                      <a:endParaRPr lang="zh-TW" altLang="en-US"/>
                    </a:p>
                  </a:txBody>
                  <a:tcPr/>
                </a:tc>
                <a:tc vMerge="1">
                  <a:txBody>
                    <a:bodyPr/>
                    <a:lstStyle/>
                    <a:p>
                      <a:endParaRPr lang="zh-TW" altLang="en-US"/>
                    </a:p>
                  </a:txBody>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普通型高中考量因素不合理，優先順序評估無法確認</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不符合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57313">
                <a:tc vMerge="1">
                  <a:txBody>
                    <a:bodyPr/>
                    <a:lstStyle/>
                    <a:p>
                      <a:endParaRPr lang="zh-TW" altLang="en-US"/>
                    </a:p>
                  </a:txBody>
                  <a:tcPr/>
                </a:tc>
                <a:tc rowSpan="2">
                  <a:txBody>
                    <a:bodyPr/>
                    <a:lstStyle/>
                    <a:p>
                      <a:pPr algn="ctr">
                        <a:lnSpc>
                          <a:spcPts val="2200"/>
                        </a:lnSpc>
                        <a:spcAft>
                          <a:spcPts val="0"/>
                        </a:spcAft>
                      </a:pPr>
                      <a:r>
                        <a:rPr lang="zh-TW" sz="2000" b="0" kern="0">
                          <a:solidFill>
                            <a:schemeClr val="tx1">
                              <a:lumMod val="75000"/>
                              <a:lumOff val="25000"/>
                            </a:schemeClr>
                          </a:solidFill>
                          <a:effectLst/>
                          <a:latin typeface="標楷體" panose="03000509000000000000" pitchFamily="65" charset="-120"/>
                          <a:ea typeface="標楷體" panose="03000509000000000000" pitchFamily="65" charset="-120"/>
                          <a:cs typeface="+mn-cs"/>
                        </a:rPr>
                        <a:t>技術型高中</a:t>
                      </a:r>
                    </a:p>
                    <a:p>
                      <a:pPr algn="ctr">
                        <a:lnSpc>
                          <a:spcPts val="2200"/>
                        </a:lnSpc>
                        <a:spcAft>
                          <a:spcPts val="0"/>
                        </a:spcAft>
                      </a:pPr>
                      <a:r>
                        <a:rPr lang="zh-TW" sz="2000" b="0" kern="0">
                          <a:solidFill>
                            <a:schemeClr val="tx1">
                              <a:lumMod val="75000"/>
                              <a:lumOff val="25000"/>
                            </a:schemeClr>
                          </a:solidFill>
                          <a:effectLst/>
                          <a:latin typeface="標楷體" panose="03000509000000000000" pitchFamily="65" charset="-120"/>
                          <a:ea typeface="標楷體" panose="03000509000000000000" pitchFamily="65" charset="-120"/>
                          <a:cs typeface="+mn-cs"/>
                        </a:rPr>
                        <a:t>綜合型高中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綜合型高中準備要選擇專門學程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57313">
                <a:tc vMerge="1">
                  <a:txBody>
                    <a:bodyPr/>
                    <a:lstStyle/>
                    <a:p>
                      <a:endParaRPr lang="zh-TW" altLang="en-US"/>
                    </a:p>
                  </a:txBody>
                  <a:tcPr/>
                </a:tc>
                <a:tc vMerge="1">
                  <a:txBody>
                    <a:bodyPr/>
                    <a:lstStyle/>
                    <a:p>
                      <a:endParaRPr lang="zh-TW" altLang="en-US"/>
                    </a:p>
                  </a:txBody>
                  <a:tcPr/>
                </a:tc>
                <a:tc>
                  <a:txBody>
                    <a:bodyPr/>
                    <a:lstStyle/>
                    <a:p>
                      <a:pPr algn="just">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綜合型高中準備要選擇學術學程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不符合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835969">
                <a:tc vMerge="1">
                  <a:txBody>
                    <a:bodyPr/>
                    <a:lstStyle/>
                    <a:p>
                      <a:endParaRPr lang="zh-TW" altLang="en-US"/>
                    </a:p>
                  </a:txBody>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技術型高中</a:t>
                      </a:r>
                    </a:p>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普通型高中</a:t>
                      </a:r>
                    </a:p>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綜合型高中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ts val="2200"/>
                        </a:lnSpc>
                        <a:spcAft>
                          <a:spcPts val="0"/>
                        </a:spcAft>
                      </a:pPr>
                      <a:r>
                        <a:rPr lang="en-US"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 </a:t>
                      </a:r>
                      <a:endPar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ts val="2200"/>
                        </a:lnSpc>
                        <a:spcAft>
                          <a:spcPts val="0"/>
                        </a:spcAft>
                      </a:pPr>
                      <a:r>
                        <a:rPr lang="zh-TW" sz="2000" b="0" kern="0" dirty="0">
                          <a:solidFill>
                            <a:schemeClr val="tx1">
                              <a:lumMod val="75000"/>
                              <a:lumOff val="25000"/>
                            </a:schemeClr>
                          </a:solidFill>
                          <a:effectLst/>
                          <a:latin typeface="標楷體" panose="03000509000000000000" pitchFamily="65" charset="-120"/>
                          <a:ea typeface="標楷體" panose="03000509000000000000" pitchFamily="65" charset="-120"/>
                          <a:cs typeface="+mn-cs"/>
                        </a:rPr>
                        <a:t>不符合</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
        <p:nvSpPr>
          <p:cNvPr id="5" name="文字方塊 4"/>
          <p:cNvSpPr txBox="1"/>
          <p:nvPr/>
        </p:nvSpPr>
        <p:spPr>
          <a:xfrm>
            <a:off x="755576" y="404664"/>
            <a:ext cx="7571303" cy="756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en-US" sz="2400" dirty="0">
                <a:solidFill>
                  <a:prstClr val="black"/>
                </a:solidFill>
                <a:latin typeface="標楷體" pitchFamily="65" charset="-120"/>
                <a:ea typeface="標楷體" pitchFamily="65" charset="-120"/>
                <a:cs typeface="Times New Roman" pitchFamily="18" charset="0"/>
              </a:rPr>
              <a:t>生涯評估結果類型與志願選填學校類型符合情形</a:t>
            </a:r>
            <a:r>
              <a:rPr lang="zh-TW" altLang="en-US" sz="2400" dirty="0" smtClean="0">
                <a:solidFill>
                  <a:prstClr val="black"/>
                </a:solidFill>
                <a:latin typeface="標楷體" pitchFamily="65" charset="-120"/>
                <a:ea typeface="標楷體" pitchFamily="65" charset="-120"/>
                <a:cs typeface="Times New Roman" pitchFamily="18" charset="0"/>
              </a:rPr>
              <a:t>對照表</a:t>
            </a:r>
            <a:endParaRPr lang="en-US" altLang="zh-TW" sz="2400" dirty="0" smtClean="0">
              <a:solidFill>
                <a:prstClr val="black"/>
              </a:solidFill>
              <a:latin typeface="標楷體" pitchFamily="65" charset="-120"/>
              <a:ea typeface="標楷體" pitchFamily="65" charset="-120"/>
              <a:cs typeface="Times New Roman" pitchFamily="18" charset="0"/>
            </a:endParaRPr>
          </a:p>
          <a:p>
            <a:pPr algn="ctr"/>
            <a:r>
              <a:rPr lang="en-US" altLang="zh-TW" sz="2400" dirty="0" smtClean="0">
                <a:solidFill>
                  <a:prstClr val="black"/>
                </a:solidFill>
                <a:latin typeface="標楷體" pitchFamily="65" charset="-120"/>
                <a:ea typeface="標楷體" pitchFamily="65" charset="-120"/>
                <a:cs typeface="Times New Roman" pitchFamily="18" charset="0"/>
              </a:rPr>
              <a:t>~</a:t>
            </a:r>
            <a:r>
              <a:rPr lang="zh-TW" altLang="en-US" sz="2400" dirty="0" smtClean="0">
                <a:solidFill>
                  <a:prstClr val="black"/>
                </a:solidFill>
                <a:latin typeface="標楷體" pitchFamily="65" charset="-120"/>
                <a:ea typeface="標楷體" pitchFamily="65" charset="-120"/>
                <a:cs typeface="Times New Roman" pitchFamily="18" charset="0"/>
              </a:rPr>
              <a:t>以</a:t>
            </a:r>
            <a:r>
              <a:rPr lang="zh-TW" altLang="en-US" sz="2400" dirty="0">
                <a:solidFill>
                  <a:prstClr val="black"/>
                </a:solidFill>
                <a:latin typeface="標楷體" pitchFamily="65" charset="-120"/>
                <a:ea typeface="標楷體" pitchFamily="65" charset="-120"/>
                <a:cs typeface="Times New Roman" pitchFamily="18" charset="0"/>
              </a:rPr>
              <a:t>職業</a:t>
            </a:r>
            <a:r>
              <a:rPr lang="zh-TW" altLang="en-US" sz="2400" dirty="0" smtClean="0">
                <a:solidFill>
                  <a:prstClr val="black"/>
                </a:solidFill>
                <a:latin typeface="標楷體" pitchFamily="65" charset="-120"/>
                <a:ea typeface="標楷體" pitchFamily="65" charset="-120"/>
                <a:cs typeface="Times New Roman" pitchFamily="18" charset="0"/>
              </a:rPr>
              <a:t>傾向為例</a:t>
            </a:r>
            <a:r>
              <a:rPr lang="en-US" altLang="zh-TW" sz="2400" dirty="0" smtClean="0">
                <a:solidFill>
                  <a:prstClr val="black"/>
                </a:solidFill>
                <a:latin typeface="標楷體" pitchFamily="65" charset="-120"/>
                <a:ea typeface="標楷體" pitchFamily="65" charset="-120"/>
                <a:cs typeface="Times New Roman" pitchFamily="18" charset="0"/>
              </a:rPr>
              <a:t>~</a:t>
            </a:r>
            <a:endParaRPr lang="zh-TW" altLang="en-US" sz="3600" dirty="0">
              <a:solidFill>
                <a:prstClr val="black"/>
              </a:solidFill>
              <a:latin typeface="Arial" pitchFamily="34" charset="0"/>
              <a:cs typeface="新細明體" pitchFamily="18" charset="-120"/>
            </a:endParaRPr>
          </a:p>
        </p:txBody>
      </p:sp>
    </p:spTree>
    <p:extLst>
      <p:ext uri="{BB962C8B-B14F-4D97-AF65-F5344CB8AC3E}">
        <p14:creationId xmlns:p14="http://schemas.microsoft.com/office/powerpoint/2010/main" val="3568694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062761" y="550421"/>
            <a:ext cx="7109639"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a:solidFill>
                  <a:prstClr val="black"/>
                </a:solidFill>
                <a:latin typeface="標楷體" panose="03000509000000000000" pitchFamily="65" charset="-120"/>
                <a:ea typeface="標楷體" panose="03000509000000000000" pitchFamily="65" charset="-120"/>
              </a:rPr>
              <a:t>適性輔導選填系統與適性輔導作為</a:t>
            </a:r>
          </a:p>
        </p:txBody>
      </p:sp>
      <p:sp>
        <p:nvSpPr>
          <p:cNvPr id="4" name="矩形 3"/>
          <p:cNvSpPr/>
          <p:nvPr/>
        </p:nvSpPr>
        <p:spPr>
          <a:xfrm>
            <a:off x="1057824" y="1340768"/>
            <a:ext cx="7402608" cy="4216539"/>
          </a:xfrm>
          <a:prstGeom prst="rect">
            <a:avLst/>
          </a:prstGeom>
        </p:spPr>
        <p:txBody>
          <a:bodyPr wrap="square">
            <a:spAutoFit/>
          </a:bodyPr>
          <a:lstStyle/>
          <a:p>
            <a:pPr>
              <a:lnSpc>
                <a:spcPct val="150000"/>
              </a:lnSpc>
            </a:pPr>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一、個別生涯輔導諮商學生的篩選</a:t>
            </a:r>
            <a:r>
              <a:rPr lang="en-US"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a:t>
            </a:r>
            <a:r>
              <a:rPr lang="zh-TW" altLang="en-US"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如前所述</a:t>
            </a:r>
            <a:r>
              <a:rPr lang="en-US"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a:t>
            </a:r>
          </a:p>
          <a:p>
            <a:r>
              <a:rPr lang="zh-TW" altLang="zh-TW" sz="2400" b="1" dirty="0">
                <a:solidFill>
                  <a:prstClr val="black"/>
                </a:solidFill>
                <a:effectLst>
                  <a:outerShdw blurRad="38100" dist="38100" dir="2700000" algn="tl">
                    <a:srgbClr val="000000">
                      <a:alpha val="43137"/>
                    </a:srgbClr>
                  </a:outerShdw>
                </a:effectLst>
                <a:uFill>
                  <a:solidFill>
                    <a:srgbClr val="FF0000"/>
                  </a:solidFill>
                </a:uFill>
                <a:latin typeface="標楷體" panose="03000509000000000000" pitchFamily="65" charset="-120"/>
                <a:ea typeface="標楷體" panose="03000509000000000000" pitchFamily="65" charset="-120"/>
              </a:rPr>
              <a:t>二、職群適配性的檢核</a:t>
            </a:r>
          </a:p>
          <a:p>
            <a:pPr>
              <a:spcBef>
                <a:spcPts val="600"/>
              </a:spcBef>
            </a:pPr>
            <a:r>
              <a:rPr lang="en-US" altLang="zh-TW" sz="2800" dirty="0" smtClean="0">
                <a:solidFill>
                  <a:prstClr val="black"/>
                </a:solidFill>
                <a:latin typeface="標楷體" panose="03000509000000000000" pitchFamily="65" charset="-120"/>
                <a:ea typeface="標楷體" panose="03000509000000000000" pitchFamily="65" charset="-120"/>
              </a:rPr>
              <a:t> </a:t>
            </a:r>
            <a:r>
              <a:rPr lang="en-US" altLang="zh-TW" sz="2400" dirty="0">
                <a:solidFill>
                  <a:prstClr val="black"/>
                </a:solidFill>
                <a:latin typeface="標楷體" panose="03000509000000000000" pitchFamily="65" charset="-120"/>
                <a:ea typeface="標楷體" panose="03000509000000000000" pitchFamily="65" charset="-120"/>
              </a:rPr>
              <a:t>(</a:t>
            </a:r>
            <a:r>
              <a:rPr lang="zh-TW" altLang="zh-TW" sz="2400" dirty="0">
                <a:solidFill>
                  <a:prstClr val="black"/>
                </a:solidFill>
                <a:latin typeface="標楷體" panose="03000509000000000000" pitchFamily="65" charset="-120"/>
                <a:ea typeface="標楷體" panose="03000509000000000000" pitchFamily="65" charset="-120"/>
              </a:rPr>
              <a:t>一</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zh-TW" sz="2400" dirty="0" smtClean="0">
                <a:solidFill>
                  <a:prstClr val="black"/>
                </a:solidFill>
                <a:latin typeface="標楷體" panose="03000509000000000000" pitchFamily="65" charset="-120"/>
                <a:ea typeface="標楷體" panose="03000509000000000000" pitchFamily="65" charset="-120"/>
              </a:rPr>
              <a:t>先</a:t>
            </a:r>
            <a:r>
              <a:rPr lang="zh-TW" altLang="zh-TW" sz="2400" dirty="0">
                <a:solidFill>
                  <a:prstClr val="black"/>
                </a:solidFill>
                <a:latin typeface="標楷體" panose="03000509000000000000" pitchFamily="65" charset="-120"/>
                <a:ea typeface="標楷體" panose="03000509000000000000" pitchFamily="65" charset="-120"/>
              </a:rPr>
              <a:t>確認</a:t>
            </a:r>
            <a:r>
              <a:rPr lang="zh-TW" altLang="zh-TW" sz="2400" dirty="0" smtClean="0">
                <a:solidFill>
                  <a:prstClr val="black"/>
                </a:solidFill>
                <a:latin typeface="標楷體" panose="03000509000000000000" pitchFamily="65" charset="-120"/>
                <a:ea typeface="標楷體" panose="03000509000000000000" pitchFamily="65" charset="-120"/>
              </a:rPr>
              <a:t>職業學校</a:t>
            </a:r>
            <a:r>
              <a:rPr lang="zh-TW" altLang="zh-TW" sz="2400" dirty="0">
                <a:solidFill>
                  <a:prstClr val="black"/>
                </a:solidFill>
                <a:latin typeface="標楷體" panose="03000509000000000000" pitchFamily="65" charset="-120"/>
                <a:ea typeface="標楷體" panose="03000509000000000000" pitchFamily="65" charset="-120"/>
              </a:rPr>
              <a:t>科別</a:t>
            </a:r>
            <a:r>
              <a:rPr lang="zh-TW" altLang="zh-TW" sz="2400" dirty="0" smtClean="0">
                <a:solidFill>
                  <a:prstClr val="black"/>
                </a:solidFill>
                <a:latin typeface="標楷體" panose="03000509000000000000" pitchFamily="65" charset="-120"/>
                <a:ea typeface="標楷體" panose="03000509000000000000" pitchFamily="65" charset="-120"/>
              </a:rPr>
              <a:t>的</a:t>
            </a:r>
            <a:r>
              <a:rPr lang="zh-TW" altLang="zh-TW" sz="2400" dirty="0">
                <a:solidFill>
                  <a:prstClr val="black"/>
                </a:solidFill>
                <a:latin typeface="標楷體" panose="03000509000000000000" pitchFamily="65" charset="-120"/>
                <a:ea typeface="標楷體" panose="03000509000000000000" pitchFamily="65" charset="-120"/>
              </a:rPr>
              <a:t>隸屬職</a:t>
            </a:r>
            <a:r>
              <a:rPr lang="zh-TW" altLang="zh-TW" sz="2400" dirty="0" smtClean="0">
                <a:solidFill>
                  <a:prstClr val="black"/>
                </a:solidFill>
                <a:latin typeface="標楷體" panose="03000509000000000000" pitchFamily="65" charset="-120"/>
                <a:ea typeface="標楷體" panose="03000509000000000000" pitchFamily="65" charset="-120"/>
              </a:rPr>
              <a:t>群。</a:t>
            </a:r>
            <a:endParaRPr lang="en-US" altLang="zh-TW" sz="2400" dirty="0" smtClean="0">
              <a:solidFill>
                <a:prstClr val="black"/>
              </a:solidFill>
              <a:latin typeface="標楷體" panose="03000509000000000000" pitchFamily="65" charset="-120"/>
              <a:ea typeface="標楷體" panose="03000509000000000000" pitchFamily="65" charset="-120"/>
            </a:endParaRPr>
          </a:p>
          <a:p>
            <a:r>
              <a:rPr lang="en-US" altLang="zh-TW" sz="2400" dirty="0" smtClean="0">
                <a:solidFill>
                  <a:prstClr val="black"/>
                </a:solidFill>
                <a:latin typeface="標楷體" panose="03000509000000000000" pitchFamily="65" charset="-120"/>
                <a:ea typeface="標楷體" panose="03000509000000000000" pitchFamily="65" charset="-120"/>
              </a:rPr>
              <a:t> </a:t>
            </a:r>
            <a:r>
              <a:rPr lang="en-US" altLang="zh-TW" sz="2400" dirty="0">
                <a:solidFill>
                  <a:prstClr val="black"/>
                </a:solidFill>
                <a:latin typeface="標楷體" panose="03000509000000000000" pitchFamily="65" charset="-120"/>
                <a:ea typeface="標楷體" panose="03000509000000000000" pitchFamily="65" charset="-120"/>
              </a:rPr>
              <a:t>(</a:t>
            </a:r>
            <a:r>
              <a:rPr lang="zh-TW" altLang="zh-TW" sz="2400" dirty="0">
                <a:solidFill>
                  <a:prstClr val="black"/>
                </a:solidFill>
                <a:latin typeface="標楷體" panose="03000509000000000000" pitchFamily="65" charset="-120"/>
                <a:ea typeface="標楷體" panose="03000509000000000000" pitchFamily="65" charset="-120"/>
              </a:rPr>
              <a:t>二</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再確認</a:t>
            </a:r>
            <a:r>
              <a:rPr lang="zh-TW" altLang="zh-TW" sz="2400" dirty="0" smtClean="0">
                <a:solidFill>
                  <a:prstClr val="black"/>
                </a:solidFill>
                <a:latin typeface="標楷體" panose="03000509000000000000" pitchFamily="65" charset="-120"/>
                <a:ea typeface="標楷體" panose="03000509000000000000" pitchFamily="65" charset="-120"/>
              </a:rPr>
              <a:t>職</a:t>
            </a:r>
            <a:r>
              <a:rPr lang="zh-TW" altLang="zh-TW" sz="2400" dirty="0">
                <a:solidFill>
                  <a:prstClr val="black"/>
                </a:solidFill>
                <a:latin typeface="標楷體" panose="03000509000000000000" pitchFamily="65" charset="-120"/>
                <a:ea typeface="標楷體" panose="03000509000000000000" pitchFamily="65" charset="-120"/>
              </a:rPr>
              <a:t>群與個人特質適配</a:t>
            </a:r>
            <a:r>
              <a:rPr lang="zh-TW" altLang="zh-TW" sz="2400" dirty="0" smtClean="0">
                <a:solidFill>
                  <a:prstClr val="black"/>
                </a:solidFill>
                <a:latin typeface="標楷體" panose="03000509000000000000" pitchFamily="65" charset="-120"/>
                <a:ea typeface="標楷體" panose="03000509000000000000" pitchFamily="65" charset="-120"/>
              </a:rPr>
              <a:t>檢核</a:t>
            </a:r>
            <a:r>
              <a:rPr lang="zh-TW" altLang="en-US" sz="2400" dirty="0" smtClean="0">
                <a:solidFill>
                  <a:prstClr val="black"/>
                </a:solidFill>
                <a:latin typeface="標楷體" panose="03000509000000000000" pitchFamily="65" charset="-120"/>
                <a:ea typeface="標楷體" panose="03000509000000000000" pitchFamily="65" charset="-120"/>
              </a:rPr>
              <a:t>。</a:t>
            </a:r>
            <a:endParaRPr lang="en-US" altLang="zh-TW" sz="2400" dirty="0" smtClean="0">
              <a:solidFill>
                <a:prstClr val="black"/>
              </a:solidFill>
              <a:latin typeface="標楷體" panose="03000509000000000000" pitchFamily="65" charset="-120"/>
              <a:ea typeface="標楷體" panose="03000509000000000000" pitchFamily="65" charset="-120"/>
            </a:endParaRPr>
          </a:p>
          <a:p>
            <a:pPr marL="720000" lvl="2" algn="just"/>
            <a:r>
              <a:rPr lang="zh-TW" altLang="zh-TW" sz="2400" dirty="0">
                <a:solidFill>
                  <a:prstClr val="black"/>
                </a:solidFill>
                <a:latin typeface="標楷體" panose="03000509000000000000" pitchFamily="65" charset="-120"/>
                <a:ea typeface="標楷體" panose="03000509000000000000" pitchFamily="65" charset="-120"/>
              </a:rPr>
              <a:t>可以參考</a:t>
            </a:r>
            <a:r>
              <a:rPr lang="zh-TW" altLang="zh-TW" sz="2400" dirty="0" smtClean="0">
                <a:solidFill>
                  <a:prstClr val="black"/>
                </a:solidFill>
                <a:latin typeface="標楷體" panose="03000509000000000000" pitchFamily="65" charset="-120"/>
                <a:ea typeface="標楷體" panose="03000509000000000000" pitchFamily="65" charset="-120"/>
              </a:rPr>
              <a:t>｢</a:t>
            </a:r>
            <a:r>
              <a:rPr lang="zh-TW" altLang="zh-TW" sz="2400" dirty="0">
                <a:solidFill>
                  <a:prstClr val="black"/>
                </a:solidFill>
                <a:latin typeface="標楷體" panose="03000509000000000000" pitchFamily="65" charset="-120"/>
                <a:ea typeface="標楷體" panose="03000509000000000000" pitchFamily="65" charset="-120"/>
              </a:rPr>
              <a:t>技職教育類別、科別、設科學校</a:t>
            </a:r>
            <a:r>
              <a:rPr lang="zh-TW" altLang="en-US" sz="2400" dirty="0" smtClean="0">
                <a:solidFill>
                  <a:prstClr val="black"/>
                </a:solidFill>
                <a:latin typeface="標楷體" panose="03000509000000000000" pitchFamily="65" charset="-120"/>
                <a:ea typeface="標楷體" panose="03000509000000000000" pitchFamily="65" charset="-120"/>
              </a:rPr>
              <a:t>一覽表</a:t>
            </a:r>
            <a:r>
              <a:rPr lang="zh-TW" altLang="zh-TW" sz="2400" dirty="0" smtClean="0">
                <a:solidFill>
                  <a:prstClr val="black"/>
                </a:solidFill>
                <a:latin typeface="標楷體" panose="03000509000000000000" pitchFamily="65" charset="-120"/>
                <a:ea typeface="標楷體" panose="03000509000000000000" pitchFamily="65" charset="-120"/>
              </a:rPr>
              <a:t>」比對</a:t>
            </a:r>
            <a:r>
              <a:rPr lang="zh-TW" altLang="zh-TW" sz="2400" dirty="0">
                <a:solidFill>
                  <a:prstClr val="black"/>
                </a:solidFill>
                <a:latin typeface="標楷體" panose="03000509000000000000" pitchFamily="65" charset="-120"/>
                <a:ea typeface="標楷體" panose="03000509000000000000" pitchFamily="65" charset="-120"/>
              </a:rPr>
              <a:t>學生個人的興趣、性向、專長能力與擅長學習領域，找出比較適配的職</a:t>
            </a:r>
            <a:r>
              <a:rPr lang="zh-TW" altLang="zh-TW" sz="2400" dirty="0" smtClean="0">
                <a:solidFill>
                  <a:prstClr val="black"/>
                </a:solidFill>
                <a:latin typeface="標楷體" panose="03000509000000000000" pitchFamily="65" charset="-120"/>
                <a:ea typeface="標楷體" panose="03000509000000000000" pitchFamily="65" charset="-120"/>
              </a:rPr>
              <a:t>群</a:t>
            </a:r>
            <a:r>
              <a:rPr lang="zh-TW" altLang="en-US" sz="2400" dirty="0" smtClean="0">
                <a:solidFill>
                  <a:prstClr val="black"/>
                </a:solidFill>
                <a:latin typeface="標楷體" panose="03000509000000000000" pitchFamily="65" charset="-120"/>
                <a:ea typeface="標楷體" panose="03000509000000000000" pitchFamily="65" charset="-120"/>
              </a:rPr>
              <a:t>與科別</a:t>
            </a:r>
            <a:r>
              <a:rPr lang="zh-TW" altLang="zh-TW" sz="2800" dirty="0" smtClean="0">
                <a:solidFill>
                  <a:prstClr val="black"/>
                </a:solidFill>
                <a:latin typeface="標楷體" panose="03000509000000000000" pitchFamily="65" charset="-120"/>
                <a:ea typeface="標楷體" panose="03000509000000000000" pitchFamily="65" charset="-120"/>
              </a:rPr>
              <a:t>。</a:t>
            </a:r>
            <a:endParaRPr lang="zh-TW" altLang="zh-TW" sz="2800" dirty="0">
              <a:solidFill>
                <a:prstClr val="black"/>
              </a:solidFill>
              <a:latin typeface="標楷體" panose="03000509000000000000" pitchFamily="65" charset="-120"/>
              <a:ea typeface="標楷體" panose="03000509000000000000" pitchFamily="65" charset="-120"/>
            </a:endParaRPr>
          </a:p>
          <a:p>
            <a:endParaRPr lang="zh-TW" altLang="zh-TW" sz="2800" dirty="0">
              <a:solidFill>
                <a:prstClr val="black"/>
              </a:solidFill>
            </a:endParaRPr>
          </a:p>
          <a:p>
            <a:pPr>
              <a:lnSpc>
                <a:spcPct val="150000"/>
              </a:lnSpc>
              <a:spcBef>
                <a:spcPts val="600"/>
              </a:spcBef>
            </a:pPr>
            <a:endParaRPr lang="zh-TW" altLang="zh-TW" sz="2800" b="1" dirty="0">
              <a:solidFill>
                <a:prstClr val="black"/>
              </a:solidFill>
              <a:latin typeface="標楷體" panose="03000509000000000000" pitchFamily="65" charset="-120"/>
              <a:ea typeface="標楷體" panose="03000509000000000000" pitchFamily="65" charset="-120"/>
            </a:endParaRPr>
          </a:p>
        </p:txBody>
      </p:sp>
      <p:pic>
        <p:nvPicPr>
          <p:cNvPr id="5" name="圖片 4"/>
          <p:cNvPicPr/>
          <p:nvPr/>
        </p:nvPicPr>
        <p:blipFill rotWithShape="1">
          <a:blip r:embed="rId2" cstate="print">
            <a:extLst>
              <a:ext uri="{28A0092B-C50C-407E-A947-70E740481C1C}">
                <a14:useLocalDpi xmlns:a14="http://schemas.microsoft.com/office/drawing/2010/main" val="0"/>
              </a:ext>
            </a:extLst>
          </a:blip>
          <a:srcRect b="10346"/>
          <a:stretch/>
        </p:blipFill>
        <p:spPr bwMode="auto">
          <a:xfrm>
            <a:off x="5220072" y="4509120"/>
            <a:ext cx="3239576" cy="1656184"/>
          </a:xfrm>
          <a:prstGeom prst="rect">
            <a:avLst/>
          </a:prstGeom>
          <a:ln w="28575" cap="sq" cmpd="thickThin">
            <a:solidFill>
              <a:srgbClr val="FF0000"/>
            </a:solidFill>
            <a:prstDash val="solid"/>
            <a:miter lim="800000"/>
          </a:ln>
          <a:effectLst>
            <a:innerShdw blurRad="76200">
              <a:srgbClr val="000000"/>
            </a:innerShdw>
          </a:effectLst>
        </p:spPr>
      </p:pic>
      <p:sp>
        <p:nvSpPr>
          <p:cNvPr id="6" name="矩形 5"/>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997224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804346" y="332656"/>
            <a:ext cx="8032968"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a:solidFill>
                  <a:prstClr val="black"/>
                </a:solidFill>
                <a:latin typeface="標楷體" panose="03000509000000000000" pitchFamily="65" charset="-120"/>
                <a:ea typeface="標楷體" panose="03000509000000000000" pitchFamily="65" charset="-120"/>
              </a:rPr>
              <a:t>技職教育類別、科別、設科</a:t>
            </a:r>
            <a:r>
              <a:rPr lang="zh-TW" altLang="zh-TW" sz="3600" b="1" dirty="0" smtClean="0">
                <a:solidFill>
                  <a:prstClr val="black"/>
                </a:solidFill>
                <a:latin typeface="標楷體" panose="03000509000000000000" pitchFamily="65" charset="-120"/>
                <a:ea typeface="標楷體" panose="03000509000000000000" pitchFamily="65" charset="-120"/>
              </a:rPr>
              <a:t>學校</a:t>
            </a:r>
            <a:r>
              <a:rPr lang="zh-TW" altLang="en-US" sz="3600" b="1" dirty="0" smtClean="0">
                <a:solidFill>
                  <a:prstClr val="black"/>
                </a:solidFill>
                <a:latin typeface="標楷體" panose="03000509000000000000" pitchFamily="65" charset="-120"/>
                <a:ea typeface="標楷體" panose="03000509000000000000" pitchFamily="65" charset="-120"/>
              </a:rPr>
              <a:t>一覽表</a:t>
            </a:r>
            <a:endParaRPr lang="zh-TW" altLang="zh-TW" sz="3600" b="1" dirty="0">
              <a:solidFill>
                <a:prstClr val="black"/>
              </a:solidFill>
              <a:latin typeface="標楷體" panose="03000509000000000000" pitchFamily="65" charset="-120"/>
              <a:ea typeface="標楷體" panose="03000509000000000000" pitchFamily="65" charset="-120"/>
            </a:endParaRPr>
          </a:p>
        </p:txBody>
      </p:sp>
      <p:pic>
        <p:nvPicPr>
          <p:cNvPr id="8" name="Picture 1"/>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49558" t="10741" r="13582" b="11578"/>
          <a:stretch/>
        </p:blipFill>
        <p:spPr bwMode="auto">
          <a:xfrm>
            <a:off x="323528" y="1196752"/>
            <a:ext cx="4140000" cy="52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49571" t="16179" r="13477" b="13364"/>
          <a:stretch/>
        </p:blipFill>
        <p:spPr bwMode="auto">
          <a:xfrm>
            <a:off x="4644008" y="1196752"/>
            <a:ext cx="4320000" cy="52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4406059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83568" y="476672"/>
            <a:ext cx="8032968"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TW" altLang="zh-TW" sz="3600" b="1" dirty="0">
                <a:solidFill>
                  <a:prstClr val="black"/>
                </a:solidFill>
                <a:latin typeface="標楷體" panose="03000509000000000000" pitchFamily="65" charset="-120"/>
                <a:ea typeface="標楷體" panose="03000509000000000000" pitchFamily="65" charset="-120"/>
              </a:rPr>
              <a:t>技職教育類別、科別、設科</a:t>
            </a:r>
            <a:r>
              <a:rPr lang="zh-TW" altLang="zh-TW" sz="3600" b="1" dirty="0" smtClean="0">
                <a:solidFill>
                  <a:prstClr val="black"/>
                </a:solidFill>
                <a:latin typeface="標楷體" panose="03000509000000000000" pitchFamily="65" charset="-120"/>
                <a:ea typeface="標楷體" panose="03000509000000000000" pitchFamily="65" charset="-120"/>
              </a:rPr>
              <a:t>學校</a:t>
            </a:r>
            <a:r>
              <a:rPr lang="zh-TW" altLang="en-US" sz="3600" b="1" dirty="0" smtClean="0">
                <a:solidFill>
                  <a:prstClr val="black"/>
                </a:solidFill>
                <a:latin typeface="標楷體" panose="03000509000000000000" pitchFamily="65" charset="-120"/>
                <a:ea typeface="標楷體" panose="03000509000000000000" pitchFamily="65" charset="-120"/>
              </a:rPr>
              <a:t>一覽表</a:t>
            </a:r>
            <a:endParaRPr lang="zh-TW" altLang="zh-TW" sz="3600" b="1" dirty="0">
              <a:solidFill>
                <a:prstClr val="black"/>
              </a:solidFill>
              <a:latin typeface="標楷體" panose="03000509000000000000" pitchFamily="65" charset="-120"/>
              <a:ea typeface="標楷體" panose="03000509000000000000" pitchFamily="65" charset="-120"/>
            </a:endParaRPr>
          </a:p>
        </p:txBody>
      </p:sp>
      <p:sp>
        <p:nvSpPr>
          <p:cNvPr id="3" name="Rectangle 1"/>
          <p:cNvSpPr>
            <a:spLocks noChangeArrowheads="1"/>
          </p:cNvSpPr>
          <p:nvPr/>
        </p:nvSpPr>
        <p:spPr bwMode="auto">
          <a:xfrm>
            <a:off x="4370388" y="-26758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1257300" algn="l"/>
              </a:tabLst>
              <a:defRPr kumimoji="1">
                <a:solidFill>
                  <a:schemeClr val="tx1"/>
                </a:solidFill>
                <a:latin typeface="Arial" pitchFamily="34" charset="0"/>
                <a:ea typeface="新細明體" pitchFamily="18" charset="-120"/>
                <a:cs typeface="新細明體" pitchFamily="18" charset="-120"/>
              </a:defRPr>
            </a:lvl1pPr>
            <a:lvl2pPr>
              <a:tabLst>
                <a:tab pos="1257300" algn="l"/>
              </a:tabLst>
              <a:defRPr kumimoji="1">
                <a:solidFill>
                  <a:schemeClr val="tx1"/>
                </a:solidFill>
                <a:latin typeface="Arial" pitchFamily="34" charset="0"/>
                <a:ea typeface="新細明體" pitchFamily="18" charset="-120"/>
                <a:cs typeface="新細明體" pitchFamily="18" charset="-120"/>
              </a:defRPr>
            </a:lvl2pPr>
            <a:lvl3pPr>
              <a:tabLst>
                <a:tab pos="1257300" algn="l"/>
              </a:tabLst>
              <a:defRPr kumimoji="1">
                <a:solidFill>
                  <a:schemeClr val="tx1"/>
                </a:solidFill>
                <a:latin typeface="Arial" pitchFamily="34" charset="0"/>
                <a:ea typeface="新細明體" pitchFamily="18" charset="-120"/>
                <a:cs typeface="新細明體" pitchFamily="18" charset="-120"/>
              </a:defRPr>
            </a:lvl3pPr>
            <a:lvl4pPr>
              <a:tabLst>
                <a:tab pos="1257300" algn="l"/>
              </a:tabLst>
              <a:defRPr kumimoji="1">
                <a:solidFill>
                  <a:schemeClr val="tx1"/>
                </a:solidFill>
                <a:latin typeface="Arial" pitchFamily="34" charset="0"/>
                <a:ea typeface="新細明體" pitchFamily="18" charset="-120"/>
                <a:cs typeface="新細明體" pitchFamily="18" charset="-120"/>
              </a:defRPr>
            </a:lvl4pPr>
            <a:lvl5pPr>
              <a:tabLst>
                <a:tab pos="1257300" algn="l"/>
              </a:tabLs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tabLst>
                <a:tab pos="1257300" algn="l"/>
              </a:tabLs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tabLst>
                <a:tab pos="1257300" algn="l"/>
              </a:tabLs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tabLst>
                <a:tab pos="1257300" algn="l"/>
              </a:tabLs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tabLst>
                <a:tab pos="1257300" algn="l"/>
              </a:tabLst>
              <a:defRPr kumimoji="1">
                <a:solidFill>
                  <a:schemeClr val="tx1"/>
                </a:solidFill>
                <a:latin typeface="Arial" pitchFamily="34" charset="0"/>
                <a:ea typeface="新細明體" pitchFamily="18" charset="-120"/>
                <a:cs typeface="新細明體" pitchFamily="18" charset="-120"/>
              </a:defRPr>
            </a:lvl9pPr>
          </a:lstStyle>
          <a:p>
            <a:pPr algn="ctr" fontAlgn="base">
              <a:spcBef>
                <a:spcPct val="0"/>
              </a:spcBef>
              <a:spcAft>
                <a:spcPct val="0"/>
              </a:spcAft>
            </a:pPr>
            <a:r>
              <a:rPr lang="zh-TW" altLang="zh-TW" sz="1600" b="1" smtClean="0">
                <a:solidFill>
                  <a:prstClr val="black"/>
                </a:solidFill>
                <a:latin typeface="Calibri" pitchFamily="34" charset="0"/>
                <a:cs typeface="標楷體" pitchFamily="65" charset="-120"/>
              </a:rPr>
              <a:t>技職教育類別、科別、設科學校及升學進路一覽表</a:t>
            </a:r>
            <a:endParaRPr lang="zh-TW" altLang="zh-TW" smtClean="0">
              <a:solidFill>
                <a:prstClr val="black"/>
              </a:solidFill>
            </a:endParaRPr>
          </a:p>
        </p:txBody>
      </p:sp>
      <p:sp>
        <p:nvSpPr>
          <p:cNvPr id="6" name="矩形 5"/>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pic>
        <p:nvPicPr>
          <p:cNvPr id="9"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38929" t="24180" r="4674" b="22275"/>
          <a:stretch/>
        </p:blipFill>
        <p:spPr bwMode="auto">
          <a:xfrm>
            <a:off x="4644008" y="1196752"/>
            <a:ext cx="4320000" cy="32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49048" t="12115" r="12857" b="15926"/>
          <a:stretch/>
        </p:blipFill>
        <p:spPr bwMode="auto">
          <a:xfrm>
            <a:off x="324008" y="1268760"/>
            <a:ext cx="4320000"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descr="C:\Users\a1\AppData\Local\Microsoft\Windows\Temporary Internet Files\Content.IE5\TP4PEHI9\lgi01a2014042922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368" y="4585476"/>
            <a:ext cx="1944000" cy="152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075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6"/>
          <p:cNvGrpSpPr>
            <a:grpSpLocks/>
          </p:cNvGrpSpPr>
          <p:nvPr/>
        </p:nvGrpSpPr>
        <p:grpSpPr bwMode="auto">
          <a:xfrm>
            <a:off x="178568" y="2348880"/>
            <a:ext cx="8497888" cy="3887788"/>
            <a:chOff x="251520" y="1397000"/>
            <a:chExt cx="8496944" cy="6136456"/>
          </a:xfrm>
        </p:grpSpPr>
        <p:sp>
          <p:nvSpPr>
            <p:cNvPr id="41993" name="矩形 7"/>
            <p:cNvSpPr>
              <a:spLocks noChangeArrowheads="1"/>
            </p:cNvSpPr>
            <p:nvPr/>
          </p:nvSpPr>
          <p:spPr bwMode="auto">
            <a:xfrm>
              <a:off x="251520" y="1397000"/>
              <a:ext cx="8496944" cy="6136456"/>
            </a:xfrm>
            <a:prstGeom prst="rect">
              <a:avLst/>
            </a:prstGeom>
            <a:noFill/>
            <a:ln w="9525">
              <a:noFill/>
              <a:miter lim="800000"/>
              <a:headEnd/>
              <a:tailEnd/>
            </a:ln>
          </p:spPr>
          <p:txBody>
            <a:bodyPr/>
            <a:lstStyle/>
            <a:p>
              <a:endParaRPr lang="zh-TW" altLang="en-US">
                <a:solidFill>
                  <a:prstClr val="black"/>
                </a:solidFill>
              </a:endParaRPr>
            </a:p>
          </p:txBody>
        </p:sp>
        <p:sp>
          <p:nvSpPr>
            <p:cNvPr id="9" name="圖案 8"/>
            <p:cNvSpPr/>
            <p:nvPr/>
          </p:nvSpPr>
          <p:spPr>
            <a:xfrm rot="435013">
              <a:off x="691412" y="1873239"/>
              <a:ext cx="7997652" cy="5396251"/>
            </a:xfrm>
            <a:prstGeom prst="swooshArrow">
              <a:avLst>
                <a:gd name="adj1" fmla="val 24321"/>
                <a:gd name="adj2" fmla="val 25000"/>
              </a:avLst>
            </a:prstGeom>
          </p:spPr>
          <p:style>
            <a:lnRef idx="0">
              <a:schemeClr val="accent6"/>
            </a:lnRef>
            <a:fillRef idx="3">
              <a:schemeClr val="accent6"/>
            </a:fillRef>
            <a:effectRef idx="3">
              <a:schemeClr val="accent6"/>
            </a:effectRef>
            <a:fontRef idx="minor">
              <a:schemeClr val="dk1">
                <a:hueOff val="0"/>
                <a:satOff val="0"/>
                <a:lumOff val="0"/>
                <a:alphaOff val="0"/>
              </a:schemeClr>
            </a:fontRef>
          </p:style>
        </p:sp>
        <p:sp>
          <p:nvSpPr>
            <p:cNvPr id="10" name="橢圓 9"/>
            <p:cNvSpPr/>
            <p:nvPr/>
          </p:nvSpPr>
          <p:spPr>
            <a:xfrm>
              <a:off x="1089627" y="5759422"/>
              <a:ext cx="195241" cy="195444"/>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手繪多邊形 10"/>
            <p:cNvSpPr/>
            <p:nvPr/>
          </p:nvSpPr>
          <p:spPr>
            <a:xfrm>
              <a:off x="1146771" y="5857143"/>
              <a:ext cx="1193667" cy="1262872"/>
            </a:xfrm>
            <a:custGeom>
              <a:avLst/>
              <a:gdLst>
                <a:gd name="connsiteX0" fmla="*/ 0 w 1194033"/>
                <a:gd name="connsiteY0" fmla="*/ 0 h 1263920"/>
                <a:gd name="connsiteX1" fmla="*/ 1194033 w 1194033"/>
                <a:gd name="connsiteY1" fmla="*/ 0 h 1263920"/>
                <a:gd name="connsiteX2" fmla="*/ 1194033 w 1194033"/>
                <a:gd name="connsiteY2" fmla="*/ 1263920 h 1263920"/>
                <a:gd name="connsiteX3" fmla="*/ 0 w 1194033"/>
                <a:gd name="connsiteY3" fmla="*/ 1263920 h 1263920"/>
                <a:gd name="connsiteX4" fmla="*/ 0 w 1194033"/>
                <a:gd name="connsiteY4" fmla="*/ 0 h 126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033" h="1263920">
                  <a:moveTo>
                    <a:pt x="0" y="0"/>
                  </a:moveTo>
                  <a:lnTo>
                    <a:pt x="1194033" y="0"/>
                  </a:lnTo>
                  <a:lnTo>
                    <a:pt x="1194033" y="1263920"/>
                  </a:lnTo>
                  <a:lnTo>
                    <a:pt x="0" y="126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3554" tIns="0" rIns="0" bIns="0" spcCol="1270"/>
            <a:lstStyle/>
            <a:p>
              <a:pPr defTabSz="1866900">
                <a:lnSpc>
                  <a:spcPct val="90000"/>
                </a:lnSpc>
                <a:spcAft>
                  <a:spcPct val="35000"/>
                </a:spcAft>
                <a:defRPr/>
              </a:pPr>
              <a:r>
                <a:rPr lang="zh-TW" altLang="en-US" sz="4200">
                  <a:solidFill>
                    <a:prstClr val="black">
                      <a:hueOff val="0"/>
                      <a:satOff val="0"/>
                      <a:lumOff val="0"/>
                      <a:alphaOff val="0"/>
                    </a:prstClr>
                  </a:solidFill>
                  <a:latin typeface="標楷體" pitchFamily="65" charset="-120"/>
                  <a:ea typeface="標楷體" pitchFamily="65" charset="-120"/>
                </a:rPr>
                <a:t>理解</a:t>
              </a:r>
              <a:endParaRPr lang="zh-TW" altLang="en-US" sz="4200" dirty="0">
                <a:solidFill>
                  <a:prstClr val="black">
                    <a:hueOff val="0"/>
                    <a:satOff val="0"/>
                    <a:lumOff val="0"/>
                    <a:alphaOff val="0"/>
                  </a:prstClr>
                </a:solidFill>
                <a:latin typeface="標楷體" pitchFamily="65" charset="-120"/>
                <a:ea typeface="標楷體" pitchFamily="65" charset="-120"/>
              </a:endParaRPr>
            </a:p>
          </p:txBody>
        </p:sp>
        <p:sp>
          <p:nvSpPr>
            <p:cNvPr id="12" name="橢圓 11"/>
            <p:cNvSpPr/>
            <p:nvPr/>
          </p:nvSpPr>
          <p:spPr>
            <a:xfrm>
              <a:off x="2146784" y="4742108"/>
              <a:ext cx="306354" cy="305695"/>
            </a:xfrm>
            <a:prstGeom prst="ellipse">
              <a:avLst/>
            </a:prstGeom>
          </p:spPr>
          <p:style>
            <a:lnRef idx="2">
              <a:schemeClr val="lt1">
                <a:hueOff val="0"/>
                <a:satOff val="0"/>
                <a:lumOff val="0"/>
                <a:alphaOff val="0"/>
              </a:schemeClr>
            </a:lnRef>
            <a:fillRef idx="1">
              <a:schemeClr val="accent2">
                <a:hueOff val="-2758705"/>
                <a:satOff val="-11275"/>
                <a:lumOff val="5000"/>
                <a:alphaOff val="0"/>
              </a:schemeClr>
            </a:fillRef>
            <a:effectRef idx="0">
              <a:schemeClr val="accent2">
                <a:hueOff val="-2758705"/>
                <a:satOff val="-11275"/>
                <a:lumOff val="5000"/>
                <a:alphaOff val="0"/>
              </a:schemeClr>
            </a:effectRef>
            <a:fontRef idx="minor">
              <a:schemeClr val="lt1"/>
            </a:fontRef>
          </p:style>
        </p:sp>
        <p:sp>
          <p:nvSpPr>
            <p:cNvPr id="13" name="手繪多邊形 12"/>
            <p:cNvSpPr/>
            <p:nvPr/>
          </p:nvSpPr>
          <p:spPr>
            <a:xfrm>
              <a:off x="2299168" y="4894955"/>
              <a:ext cx="1411131" cy="2225060"/>
            </a:xfrm>
            <a:custGeom>
              <a:avLst/>
              <a:gdLst>
                <a:gd name="connsiteX0" fmla="*/ 0 w 1410492"/>
                <a:gd name="connsiteY0" fmla="*/ 0 h 2225137"/>
                <a:gd name="connsiteX1" fmla="*/ 1410492 w 1410492"/>
                <a:gd name="connsiteY1" fmla="*/ 0 h 2225137"/>
                <a:gd name="connsiteX2" fmla="*/ 1410492 w 1410492"/>
                <a:gd name="connsiteY2" fmla="*/ 2225137 h 2225137"/>
                <a:gd name="connsiteX3" fmla="*/ 0 w 1410492"/>
                <a:gd name="connsiteY3" fmla="*/ 2225137 h 2225137"/>
                <a:gd name="connsiteX4" fmla="*/ 0 w 1410492"/>
                <a:gd name="connsiteY4" fmla="*/ 0 h 222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492" h="2225137">
                  <a:moveTo>
                    <a:pt x="0" y="0"/>
                  </a:moveTo>
                  <a:lnTo>
                    <a:pt x="1410492" y="0"/>
                  </a:lnTo>
                  <a:lnTo>
                    <a:pt x="1410492" y="2225137"/>
                  </a:lnTo>
                  <a:lnTo>
                    <a:pt x="0" y="22251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62085" tIns="0" rIns="0" bIns="0" spcCol="1270"/>
            <a:lstStyle/>
            <a:p>
              <a:pPr defTabSz="1866900">
                <a:lnSpc>
                  <a:spcPct val="90000"/>
                </a:lnSpc>
                <a:spcAft>
                  <a:spcPct val="35000"/>
                </a:spcAft>
                <a:defRPr/>
              </a:pPr>
              <a:r>
                <a:rPr lang="zh-TW" altLang="en-US" sz="4200">
                  <a:solidFill>
                    <a:prstClr val="black">
                      <a:hueOff val="0"/>
                      <a:satOff val="0"/>
                      <a:lumOff val="0"/>
                      <a:alphaOff val="0"/>
                    </a:prstClr>
                  </a:solidFill>
                  <a:latin typeface="標楷體" pitchFamily="65" charset="-120"/>
                  <a:ea typeface="標楷體" pitchFamily="65" charset="-120"/>
                </a:rPr>
                <a:t>支持</a:t>
              </a:r>
              <a:endParaRPr lang="zh-TW" altLang="en-US" sz="4200" dirty="0">
                <a:solidFill>
                  <a:prstClr val="black">
                    <a:hueOff val="0"/>
                    <a:satOff val="0"/>
                    <a:lumOff val="0"/>
                    <a:alphaOff val="0"/>
                  </a:prstClr>
                </a:solidFill>
                <a:latin typeface="標楷體" pitchFamily="65" charset="-120"/>
                <a:ea typeface="標楷體" pitchFamily="65" charset="-120"/>
              </a:endParaRPr>
            </a:p>
          </p:txBody>
        </p:sp>
        <p:sp>
          <p:nvSpPr>
            <p:cNvPr id="14" name="橢圓 13"/>
            <p:cNvSpPr/>
            <p:nvPr/>
          </p:nvSpPr>
          <p:spPr>
            <a:xfrm>
              <a:off x="3505533" y="3932767"/>
              <a:ext cx="407943" cy="408430"/>
            </a:xfrm>
            <a:prstGeom prst="ellipse">
              <a:avLst/>
            </a:prstGeom>
          </p:spPr>
          <p:style>
            <a:lnRef idx="2">
              <a:schemeClr val="lt1">
                <a:hueOff val="0"/>
                <a:satOff val="0"/>
                <a:lumOff val="0"/>
                <a:alphaOff val="0"/>
              </a:schemeClr>
            </a:lnRef>
            <a:fillRef idx="1">
              <a:schemeClr val="accent2">
                <a:hueOff val="-5517410"/>
                <a:satOff val="-22549"/>
                <a:lumOff val="10000"/>
                <a:alphaOff val="0"/>
              </a:schemeClr>
            </a:fillRef>
            <a:effectRef idx="0">
              <a:schemeClr val="accent2">
                <a:hueOff val="-5517410"/>
                <a:satOff val="-22549"/>
                <a:lumOff val="10000"/>
                <a:alphaOff val="0"/>
              </a:schemeClr>
            </a:effectRef>
            <a:fontRef idx="minor">
              <a:schemeClr val="lt1"/>
            </a:fontRef>
          </p:style>
        </p:sp>
        <p:sp>
          <p:nvSpPr>
            <p:cNvPr id="15" name="手繪多邊形 14"/>
            <p:cNvSpPr/>
            <p:nvPr/>
          </p:nvSpPr>
          <p:spPr>
            <a:xfrm>
              <a:off x="3710299" y="4135729"/>
              <a:ext cx="1639705" cy="2984286"/>
            </a:xfrm>
            <a:custGeom>
              <a:avLst/>
              <a:gdLst>
                <a:gd name="connsiteX0" fmla="*/ 0 w 1639910"/>
                <a:gd name="connsiteY0" fmla="*/ 0 h 2984551"/>
                <a:gd name="connsiteX1" fmla="*/ 1639910 w 1639910"/>
                <a:gd name="connsiteY1" fmla="*/ 0 h 2984551"/>
                <a:gd name="connsiteX2" fmla="*/ 1639910 w 1639910"/>
                <a:gd name="connsiteY2" fmla="*/ 2984551 h 2984551"/>
                <a:gd name="connsiteX3" fmla="*/ 0 w 1639910"/>
                <a:gd name="connsiteY3" fmla="*/ 2984551 h 2984551"/>
                <a:gd name="connsiteX4" fmla="*/ 0 w 1639910"/>
                <a:gd name="connsiteY4" fmla="*/ 0 h 298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910" h="2984551">
                  <a:moveTo>
                    <a:pt x="0" y="0"/>
                  </a:moveTo>
                  <a:lnTo>
                    <a:pt x="1639910" y="0"/>
                  </a:lnTo>
                  <a:lnTo>
                    <a:pt x="1639910" y="2984551"/>
                  </a:lnTo>
                  <a:lnTo>
                    <a:pt x="0" y="29845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16113" tIns="0" rIns="0" bIns="0" spcCol="1270"/>
            <a:lstStyle/>
            <a:p>
              <a:pPr defTabSz="1866900">
                <a:lnSpc>
                  <a:spcPct val="90000"/>
                </a:lnSpc>
                <a:spcAft>
                  <a:spcPct val="35000"/>
                </a:spcAft>
                <a:defRPr/>
              </a:pPr>
              <a:r>
                <a:rPr lang="zh-TW" altLang="en-US" sz="4200" dirty="0">
                  <a:solidFill>
                    <a:prstClr val="black">
                      <a:hueOff val="0"/>
                      <a:satOff val="0"/>
                      <a:lumOff val="0"/>
                      <a:alphaOff val="0"/>
                    </a:prstClr>
                  </a:solidFill>
                  <a:latin typeface="標楷體" pitchFamily="65" charset="-120"/>
                  <a:ea typeface="標楷體" pitchFamily="65" charset="-120"/>
                </a:rPr>
                <a:t>等待</a:t>
              </a:r>
            </a:p>
          </p:txBody>
        </p:sp>
        <p:sp>
          <p:nvSpPr>
            <p:cNvPr id="16" name="橢圓 15"/>
            <p:cNvSpPr/>
            <p:nvPr/>
          </p:nvSpPr>
          <p:spPr>
            <a:xfrm>
              <a:off x="5086508" y="3298826"/>
              <a:ext cx="526991" cy="526197"/>
            </a:xfrm>
            <a:prstGeom prst="ellipse">
              <a:avLst/>
            </a:prstGeom>
          </p:spPr>
          <p:style>
            <a:lnRef idx="2">
              <a:schemeClr val="lt1">
                <a:hueOff val="0"/>
                <a:satOff val="0"/>
                <a:lumOff val="0"/>
                <a:alphaOff val="0"/>
              </a:schemeClr>
            </a:lnRef>
            <a:fillRef idx="1">
              <a:schemeClr val="accent2">
                <a:hueOff val="-8276115"/>
                <a:satOff val="-33824"/>
                <a:lumOff val="15000"/>
                <a:alphaOff val="0"/>
              </a:schemeClr>
            </a:fillRef>
            <a:effectRef idx="0">
              <a:schemeClr val="accent2">
                <a:hueOff val="-8276115"/>
                <a:satOff val="-33824"/>
                <a:lumOff val="15000"/>
                <a:alphaOff val="0"/>
              </a:schemeClr>
            </a:effectRef>
            <a:fontRef idx="minor">
              <a:schemeClr val="lt1"/>
            </a:fontRef>
          </p:style>
        </p:sp>
        <p:sp>
          <p:nvSpPr>
            <p:cNvPr id="17" name="手繪多邊形 16"/>
            <p:cNvSpPr/>
            <p:nvPr/>
          </p:nvSpPr>
          <p:spPr>
            <a:xfrm>
              <a:off x="5350004" y="3561923"/>
              <a:ext cx="1698436" cy="3558092"/>
            </a:xfrm>
            <a:custGeom>
              <a:avLst/>
              <a:gdLst>
                <a:gd name="connsiteX0" fmla="*/ 0 w 1699388"/>
                <a:gd name="connsiteY0" fmla="*/ 0 h 3558095"/>
                <a:gd name="connsiteX1" fmla="*/ 1699388 w 1699388"/>
                <a:gd name="connsiteY1" fmla="*/ 0 h 3558095"/>
                <a:gd name="connsiteX2" fmla="*/ 1699388 w 1699388"/>
                <a:gd name="connsiteY2" fmla="*/ 3558095 h 3558095"/>
                <a:gd name="connsiteX3" fmla="*/ 0 w 1699388"/>
                <a:gd name="connsiteY3" fmla="*/ 3558095 h 3558095"/>
                <a:gd name="connsiteX4" fmla="*/ 0 w 1699388"/>
                <a:gd name="connsiteY4" fmla="*/ 0 h 355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88" h="3558095">
                  <a:moveTo>
                    <a:pt x="0" y="0"/>
                  </a:moveTo>
                  <a:lnTo>
                    <a:pt x="1699388" y="0"/>
                  </a:lnTo>
                  <a:lnTo>
                    <a:pt x="1699388" y="3558095"/>
                  </a:lnTo>
                  <a:lnTo>
                    <a:pt x="0" y="3558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79146" tIns="0" rIns="0" bIns="0" spcCol="1270"/>
            <a:lstStyle/>
            <a:p>
              <a:pPr defTabSz="1866900">
                <a:lnSpc>
                  <a:spcPct val="90000"/>
                </a:lnSpc>
                <a:spcAft>
                  <a:spcPct val="35000"/>
                </a:spcAft>
                <a:defRPr/>
              </a:pPr>
              <a:r>
                <a:rPr lang="zh-TW" altLang="en-US" sz="4200" dirty="0">
                  <a:solidFill>
                    <a:prstClr val="black">
                      <a:hueOff val="0"/>
                      <a:satOff val="0"/>
                      <a:lumOff val="0"/>
                      <a:alphaOff val="0"/>
                    </a:prstClr>
                  </a:solidFill>
                  <a:latin typeface="標楷體" pitchFamily="65" charset="-120"/>
                  <a:ea typeface="標楷體" pitchFamily="65" charset="-120"/>
                </a:rPr>
                <a:t>開發</a:t>
              </a:r>
            </a:p>
          </p:txBody>
        </p:sp>
        <p:sp>
          <p:nvSpPr>
            <p:cNvPr id="18" name="橢圓 17"/>
            <p:cNvSpPr/>
            <p:nvPr/>
          </p:nvSpPr>
          <p:spPr>
            <a:xfrm>
              <a:off x="6713515" y="2877869"/>
              <a:ext cx="671437" cy="671527"/>
            </a:xfrm>
            <a:prstGeom prst="ellipse">
              <a:avLst/>
            </a:prstGeom>
          </p:spPr>
          <p:style>
            <a:lnRef idx="2">
              <a:schemeClr val="lt1">
                <a:hueOff val="0"/>
                <a:satOff val="0"/>
                <a:lumOff val="0"/>
                <a:alphaOff val="0"/>
              </a:schemeClr>
            </a:lnRef>
            <a:fillRef idx="1">
              <a:schemeClr val="accent2">
                <a:hueOff val="-11034819"/>
                <a:satOff val="-45098"/>
                <a:lumOff val="20000"/>
                <a:alphaOff val="0"/>
              </a:schemeClr>
            </a:fillRef>
            <a:effectRef idx="0">
              <a:schemeClr val="accent2">
                <a:hueOff val="-11034819"/>
                <a:satOff val="-45098"/>
                <a:lumOff val="20000"/>
                <a:alphaOff val="0"/>
              </a:schemeClr>
            </a:effectRef>
            <a:fontRef idx="minor">
              <a:schemeClr val="lt1"/>
            </a:fontRef>
          </p:style>
        </p:sp>
        <p:sp>
          <p:nvSpPr>
            <p:cNvPr id="19" name="手繪多邊形 18"/>
            <p:cNvSpPr/>
            <p:nvPr/>
          </p:nvSpPr>
          <p:spPr>
            <a:xfrm>
              <a:off x="7048440" y="3211126"/>
              <a:ext cx="1700024" cy="3908889"/>
            </a:xfrm>
            <a:custGeom>
              <a:avLst/>
              <a:gdLst>
                <a:gd name="connsiteX0" fmla="*/ 0 w 1699388"/>
                <a:gd name="connsiteY0" fmla="*/ 0 h 3908594"/>
                <a:gd name="connsiteX1" fmla="*/ 1699388 w 1699388"/>
                <a:gd name="connsiteY1" fmla="*/ 0 h 3908594"/>
                <a:gd name="connsiteX2" fmla="*/ 1699388 w 1699388"/>
                <a:gd name="connsiteY2" fmla="*/ 3908594 h 3908594"/>
                <a:gd name="connsiteX3" fmla="*/ 0 w 1699388"/>
                <a:gd name="connsiteY3" fmla="*/ 3908594 h 3908594"/>
                <a:gd name="connsiteX4" fmla="*/ 0 w 1699388"/>
                <a:gd name="connsiteY4" fmla="*/ 0 h 390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88" h="3908594">
                  <a:moveTo>
                    <a:pt x="0" y="0"/>
                  </a:moveTo>
                  <a:lnTo>
                    <a:pt x="1699388" y="0"/>
                  </a:lnTo>
                  <a:lnTo>
                    <a:pt x="1699388" y="3908594"/>
                  </a:lnTo>
                  <a:lnTo>
                    <a:pt x="0" y="390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55686" tIns="0" rIns="0" bIns="0" spcCol="1270"/>
            <a:lstStyle/>
            <a:p>
              <a:pPr defTabSz="1866900">
                <a:lnSpc>
                  <a:spcPct val="90000"/>
                </a:lnSpc>
                <a:spcAft>
                  <a:spcPct val="35000"/>
                </a:spcAft>
                <a:defRPr/>
              </a:pPr>
              <a:r>
                <a:rPr lang="zh-TW" altLang="en-US" sz="4200" dirty="0">
                  <a:solidFill>
                    <a:prstClr val="black">
                      <a:hueOff val="0"/>
                      <a:satOff val="0"/>
                      <a:lumOff val="0"/>
                      <a:alphaOff val="0"/>
                    </a:prstClr>
                  </a:solidFill>
                  <a:latin typeface="標楷體" pitchFamily="65" charset="-120"/>
                  <a:ea typeface="標楷體" pitchFamily="65" charset="-120"/>
                </a:rPr>
                <a:t>訓練</a:t>
              </a:r>
            </a:p>
          </p:txBody>
        </p:sp>
      </p:grpSp>
      <p:sp>
        <p:nvSpPr>
          <p:cNvPr id="4" name="＞形箭號 3"/>
          <p:cNvSpPr/>
          <p:nvPr/>
        </p:nvSpPr>
        <p:spPr>
          <a:xfrm>
            <a:off x="971600" y="404760"/>
            <a:ext cx="7534299" cy="864000"/>
          </a:xfrm>
          <a:prstGeom prst="chevr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4400" dirty="0">
                <a:solidFill>
                  <a:prstClr val="black"/>
                </a:solidFill>
                <a:latin typeface="華康中圓體" panose="020F0509000000000000" pitchFamily="49" charset="-120"/>
                <a:ea typeface="華康中圓體" panose="020F0509000000000000" pitchFamily="49" charset="-120"/>
              </a:rPr>
              <a:t>屬於我的第一志願</a:t>
            </a:r>
          </a:p>
        </p:txBody>
      </p:sp>
      <p:sp>
        <p:nvSpPr>
          <p:cNvPr id="5" name="七角星形 4"/>
          <p:cNvSpPr/>
          <p:nvPr/>
        </p:nvSpPr>
        <p:spPr>
          <a:xfrm>
            <a:off x="1547664" y="5193320"/>
            <a:ext cx="7524328" cy="1116000"/>
          </a:xfrm>
          <a:prstGeom prst="star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500"/>
              </a:lnSpc>
              <a:spcBef>
                <a:spcPts val="1800"/>
              </a:spcBef>
              <a:defRPr/>
            </a:pPr>
            <a:r>
              <a:rPr lang="en-US" altLang="zh-TW" sz="3600" dirty="0">
                <a:solidFill>
                  <a:srgbClr val="C00000"/>
                </a:solidFill>
              </a:rPr>
              <a:t>I</a:t>
            </a:r>
            <a:r>
              <a:rPr lang="zh-TW" altLang="en-US" sz="3600" dirty="0">
                <a:solidFill>
                  <a:srgbClr val="C00000"/>
                </a:solidFill>
              </a:rPr>
              <a:t> </a:t>
            </a:r>
            <a:r>
              <a:rPr lang="en-US" altLang="zh-TW" sz="3600" dirty="0">
                <a:solidFill>
                  <a:srgbClr val="C00000"/>
                </a:solidFill>
              </a:rPr>
              <a:t>am the right person!</a:t>
            </a:r>
            <a:endParaRPr lang="zh-TW" altLang="en-US" sz="3600" dirty="0">
              <a:solidFill>
                <a:srgbClr val="C00000"/>
              </a:solidFill>
            </a:endParaRPr>
          </a:p>
        </p:txBody>
      </p:sp>
      <p:sp>
        <p:nvSpPr>
          <p:cNvPr id="20" name="文字方塊 19"/>
          <p:cNvSpPr txBox="1">
            <a:spLocks noChangeArrowheads="1"/>
          </p:cNvSpPr>
          <p:nvPr/>
        </p:nvSpPr>
        <p:spPr bwMode="auto">
          <a:xfrm>
            <a:off x="468313" y="1557338"/>
            <a:ext cx="4288353" cy="2062103"/>
          </a:xfrm>
          <a:prstGeom prst="rect">
            <a:avLst/>
          </a:prstGeom>
          <a:noFill/>
          <a:ln w="9525">
            <a:noFill/>
            <a:miter lim="800000"/>
            <a:headEnd/>
            <a:tailEnd/>
          </a:ln>
        </p:spPr>
        <p:txBody>
          <a:bodyPr wrap="none">
            <a:spAutoFit/>
          </a:bodyPr>
          <a:lstStyle/>
          <a:p>
            <a:r>
              <a:rPr lang="zh-TW" altLang="en-US" sz="3200" b="1" dirty="0">
                <a:solidFill>
                  <a:prstClr val="black"/>
                </a:solidFill>
                <a:latin typeface="標楷體" panose="03000509000000000000" pitchFamily="65" charset="-120"/>
                <a:ea typeface="標楷體" panose="03000509000000000000" pitchFamily="65" charset="-120"/>
              </a:rPr>
              <a:t>我努力的地方、</a:t>
            </a:r>
            <a:endParaRPr lang="en-US" altLang="zh-TW" sz="3200" b="1" dirty="0">
              <a:solidFill>
                <a:prstClr val="black"/>
              </a:solidFill>
              <a:latin typeface="標楷體" panose="03000509000000000000" pitchFamily="65" charset="-120"/>
              <a:ea typeface="標楷體" panose="03000509000000000000" pitchFamily="65" charset="-120"/>
            </a:endParaRPr>
          </a:p>
          <a:p>
            <a:r>
              <a:rPr lang="zh-TW" altLang="en-US" sz="3200" b="1" dirty="0">
                <a:solidFill>
                  <a:prstClr val="black"/>
                </a:solidFill>
                <a:latin typeface="標楷體" panose="03000509000000000000" pitchFamily="65" charset="-120"/>
                <a:ea typeface="標楷體" panose="03000509000000000000" pitchFamily="65" charset="-120"/>
              </a:rPr>
              <a:t>  </a:t>
            </a:r>
            <a:r>
              <a:rPr lang="zh-TW" altLang="en-US" sz="3200" b="1" dirty="0" smtClean="0">
                <a:solidFill>
                  <a:prstClr val="black"/>
                </a:solidFill>
                <a:latin typeface="標楷體" panose="03000509000000000000" pitchFamily="65" charset="-120"/>
                <a:ea typeface="標楷體" panose="03000509000000000000" pitchFamily="65" charset="-120"/>
              </a:rPr>
              <a:t>我</a:t>
            </a:r>
            <a:r>
              <a:rPr lang="zh-TW" altLang="en-US" sz="3200" b="1" dirty="0">
                <a:solidFill>
                  <a:prstClr val="black"/>
                </a:solidFill>
                <a:latin typeface="標楷體" panose="03000509000000000000" pitchFamily="65" charset="-120"/>
                <a:ea typeface="標楷體" panose="03000509000000000000" pitchFamily="65" charset="-120"/>
              </a:rPr>
              <a:t>學習的地方、</a:t>
            </a:r>
            <a:endParaRPr lang="en-US" altLang="zh-TW" sz="3200" b="1" dirty="0">
              <a:solidFill>
                <a:prstClr val="black"/>
              </a:solidFill>
              <a:latin typeface="標楷體" panose="03000509000000000000" pitchFamily="65" charset="-120"/>
              <a:ea typeface="標楷體" panose="03000509000000000000" pitchFamily="65" charset="-120"/>
            </a:endParaRPr>
          </a:p>
          <a:p>
            <a:r>
              <a:rPr lang="zh-TW" altLang="en-US" sz="3200" b="1" dirty="0">
                <a:solidFill>
                  <a:prstClr val="black"/>
                </a:solidFill>
                <a:latin typeface="標楷體" panose="03000509000000000000" pitchFamily="65" charset="-120"/>
                <a:ea typeface="標楷體" panose="03000509000000000000" pitchFamily="65" charset="-120"/>
              </a:rPr>
              <a:t>  </a:t>
            </a:r>
            <a:r>
              <a:rPr lang="zh-TW" altLang="en-US" sz="3200" b="1" dirty="0" smtClean="0">
                <a:solidFill>
                  <a:prstClr val="black"/>
                </a:solidFill>
                <a:latin typeface="標楷體" panose="03000509000000000000" pitchFamily="65" charset="-120"/>
                <a:ea typeface="標楷體" panose="03000509000000000000" pitchFamily="65" charset="-120"/>
              </a:rPr>
              <a:t>  </a:t>
            </a:r>
            <a:r>
              <a:rPr lang="zh-TW" altLang="en-US" sz="3200" b="1" dirty="0">
                <a:solidFill>
                  <a:prstClr val="black"/>
                </a:solidFill>
                <a:latin typeface="標楷體" panose="03000509000000000000" pitchFamily="65" charset="-120"/>
                <a:ea typeface="標楷體" panose="03000509000000000000" pitchFamily="65" charset="-120"/>
              </a:rPr>
              <a:t>我成長的地方，</a:t>
            </a:r>
            <a:endParaRPr lang="en-US" altLang="zh-TW" sz="3200" b="1" dirty="0">
              <a:solidFill>
                <a:prstClr val="black"/>
              </a:solidFill>
              <a:latin typeface="標楷體" panose="03000509000000000000" pitchFamily="65" charset="-120"/>
              <a:ea typeface="標楷體" panose="03000509000000000000" pitchFamily="65" charset="-120"/>
            </a:endParaRPr>
          </a:p>
          <a:p>
            <a:r>
              <a:rPr lang="zh-TW" altLang="en-US" sz="3200" b="1" dirty="0">
                <a:solidFill>
                  <a:prstClr val="black"/>
                </a:solidFill>
                <a:latin typeface="標楷體" panose="03000509000000000000" pitchFamily="65" charset="-120"/>
                <a:ea typeface="標楷體" panose="03000509000000000000" pitchFamily="65" charset="-120"/>
              </a:rPr>
              <a:t>就是我的</a:t>
            </a:r>
            <a:r>
              <a:rPr lang="zh-TW" altLang="en-US" sz="3200" b="1" dirty="0">
                <a:solidFill>
                  <a:srgbClr val="FF0066"/>
                </a:solidFill>
                <a:latin typeface="標楷體" panose="03000509000000000000" pitchFamily="65" charset="-120"/>
                <a:ea typeface="標楷體" panose="03000509000000000000" pitchFamily="65" charset="-120"/>
              </a:rPr>
              <a:t>第一志願</a:t>
            </a:r>
            <a:r>
              <a:rPr lang="zh-TW" altLang="en-US" sz="3200" b="1" dirty="0">
                <a:solidFill>
                  <a:prstClr val="black"/>
                </a:solidFill>
                <a:latin typeface="標楷體" panose="03000509000000000000" pitchFamily="65" charset="-120"/>
                <a:ea typeface="標楷體" panose="03000509000000000000" pitchFamily="65" charset="-120"/>
              </a:rPr>
              <a:t>！！</a:t>
            </a:r>
            <a:endParaRPr lang="en-US" altLang="zh-TW" sz="3200" b="1" dirty="0">
              <a:solidFill>
                <a:prstClr val="black"/>
              </a:solidFill>
              <a:latin typeface="標楷體" panose="03000509000000000000" pitchFamily="65" charset="-120"/>
              <a:ea typeface="標楷體" panose="03000509000000000000" pitchFamily="65" charset="-120"/>
            </a:endParaRPr>
          </a:p>
        </p:txBody>
      </p:sp>
      <p:sp>
        <p:nvSpPr>
          <p:cNvPr id="41991" name="投影片編號版面配置區 21"/>
          <p:cNvSpPr>
            <a:spLocks noGrp="1"/>
          </p:cNvSpPr>
          <p:nvPr>
            <p:ph type="sldNum" sz="quarter" idx="12"/>
          </p:nvPr>
        </p:nvSpPr>
        <p:spPr>
          <a:noFill/>
        </p:spPr>
        <p:txBody>
          <a:bodyPr/>
          <a:lstStyle/>
          <a:p>
            <a:fld id="{C0BA700E-2DDE-4B4D-B30D-C2BA7E41F85E}" type="slidenum">
              <a:rPr lang="en-US" altLang="zh-TW" smtClean="0">
                <a:solidFill>
                  <a:prstClr val="black">
                    <a:tint val="75000"/>
                  </a:prstClr>
                </a:solidFill>
              </a:rPr>
              <a:pPr/>
              <a:t>47</a:t>
            </a:fld>
            <a:endParaRPr lang="en-US" altLang="zh-TW" smtClean="0">
              <a:solidFill>
                <a:prstClr val="black">
                  <a:tint val="75000"/>
                </a:prstClr>
              </a:solidFill>
            </a:endParaRPr>
          </a:p>
        </p:txBody>
      </p:sp>
      <p:sp>
        <p:nvSpPr>
          <p:cNvPr id="21" name="矩形 20"/>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455917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txBox="1">
            <a:spLocks noChangeArrowheads="1"/>
          </p:cNvSpPr>
          <p:nvPr/>
        </p:nvSpPr>
        <p:spPr bwMode="auto">
          <a:xfrm>
            <a:off x="1763688" y="1628800"/>
            <a:ext cx="5688000" cy="1656000"/>
          </a:xfrm>
          <a:prstGeom prst="rect">
            <a:avLst/>
          </a:prstGeom>
          <a:ln/>
          <a:effectLst>
            <a:innerShdw blurRad="63500" dist="50800" dir="16200000">
              <a:prstClr val="black">
                <a:alpha val="50000"/>
              </a:prstClr>
            </a:innerShdw>
          </a:effectLst>
          <a:extLst/>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lnSpc>
                <a:spcPts val="5200"/>
              </a:lnSpc>
              <a:spcBef>
                <a:spcPts val="3600"/>
              </a:spcBef>
              <a:spcAft>
                <a:spcPts val="1800"/>
              </a:spcAft>
              <a:defRPr/>
            </a:pPr>
            <a:r>
              <a:rPr lang="zh-TW" altLang="en-US" sz="4400" b="1" dirty="0" smtClean="0">
                <a:solidFill>
                  <a:srgbClr val="FF0000"/>
                </a:solidFill>
                <a:effectLst>
                  <a:outerShdw blurRad="38100" dist="38100" dir="2700000" algn="tl">
                    <a:srgbClr val="DDDDDD"/>
                  </a:outerShdw>
                </a:effectLst>
                <a:latin typeface="標楷體" charset="0"/>
                <a:ea typeface="標楷體" charset="0"/>
                <a:cs typeface="標楷體" charset="0"/>
              </a:rPr>
              <a:t>選其所適、愛其所選</a:t>
            </a:r>
            <a:r>
              <a:rPr lang="en-US" altLang="zh-TW" sz="4400" b="1" dirty="0" smtClean="0">
                <a:solidFill>
                  <a:srgbClr val="FF0000"/>
                </a:solidFill>
                <a:effectLst>
                  <a:outerShdw blurRad="38100" dist="38100" dir="2700000" algn="tl">
                    <a:srgbClr val="DDDDDD"/>
                  </a:outerShdw>
                </a:effectLst>
                <a:latin typeface="標楷體" charset="0"/>
                <a:ea typeface="標楷體" charset="0"/>
                <a:cs typeface="標楷體" charset="0"/>
              </a:rPr>
              <a:t/>
            </a:r>
            <a:br>
              <a:rPr lang="en-US" altLang="zh-TW" sz="4400" b="1" dirty="0" smtClean="0">
                <a:solidFill>
                  <a:srgbClr val="FF0000"/>
                </a:solidFill>
                <a:effectLst>
                  <a:outerShdw blurRad="38100" dist="38100" dir="2700000" algn="tl">
                    <a:srgbClr val="DDDDDD"/>
                  </a:outerShdw>
                </a:effectLst>
                <a:latin typeface="標楷體" charset="0"/>
                <a:ea typeface="標楷體" charset="0"/>
                <a:cs typeface="標楷體" charset="0"/>
              </a:rPr>
            </a:br>
            <a:r>
              <a:rPr lang="zh-TW" altLang="en-US" sz="4400" b="1" dirty="0" smtClean="0">
                <a:solidFill>
                  <a:srgbClr val="FF0000"/>
                </a:solidFill>
                <a:effectLst>
                  <a:outerShdw blurRad="38100" dist="38100" dir="2700000" algn="tl">
                    <a:srgbClr val="DDDDDD"/>
                  </a:outerShdw>
                </a:effectLst>
                <a:latin typeface="標楷體" charset="0"/>
                <a:ea typeface="標楷體" charset="0"/>
                <a:cs typeface="標楷體" charset="0"/>
              </a:rPr>
              <a:t>成就每一個孩子</a:t>
            </a:r>
          </a:p>
        </p:txBody>
      </p:sp>
      <p:sp>
        <p:nvSpPr>
          <p:cNvPr id="2" name="矩形 1"/>
          <p:cNvSpPr/>
          <p:nvPr/>
        </p:nvSpPr>
        <p:spPr>
          <a:xfrm>
            <a:off x="1116248" y="4221088"/>
            <a:ext cx="6912136" cy="646112"/>
          </a:xfrm>
          <a:prstGeom prst="rect">
            <a:avLst/>
          </a:prstGeom>
        </p:spPr>
        <p:txBody>
          <a:bodyPr wrap="square">
            <a:spAutoFit/>
          </a:bodyPr>
          <a:lstStyle/>
          <a:p>
            <a:pPr algn="ctr">
              <a:spcBef>
                <a:spcPct val="20000"/>
              </a:spcBef>
              <a:defRPr/>
            </a:pPr>
            <a:r>
              <a:rPr lang="zh-TW" altLang="en-US" sz="3600" b="1" dirty="0">
                <a:solidFill>
                  <a:srgbClr val="000099"/>
                </a:solidFill>
                <a:latin typeface="標楷體" charset="0"/>
                <a:ea typeface="標楷體" charset="0"/>
                <a:cs typeface="標楷體" charset="0"/>
              </a:rPr>
              <a:t>適性輔導</a:t>
            </a:r>
            <a:r>
              <a:rPr lang="en-US" altLang="zh-TW" sz="3600" b="1" dirty="0">
                <a:solidFill>
                  <a:srgbClr val="CC0099"/>
                </a:solidFill>
                <a:effectLst>
                  <a:outerShdw blurRad="38100" dist="38100" dir="2700000" algn="tl">
                    <a:srgbClr val="DDDDDD"/>
                  </a:outerShdw>
                </a:effectLst>
                <a:latin typeface="標楷體" charset="0"/>
                <a:ea typeface="標楷體" charset="0"/>
                <a:cs typeface="標楷體" charset="0"/>
                <a:sym typeface="Wingdings" charset="0"/>
              </a:rPr>
              <a:t></a:t>
            </a:r>
            <a:r>
              <a:rPr lang="zh-TW" altLang="en-US" sz="3600" b="1" dirty="0">
                <a:solidFill>
                  <a:srgbClr val="000099"/>
                </a:solidFill>
                <a:latin typeface="標楷體" charset="0"/>
                <a:ea typeface="標楷體" charset="0"/>
                <a:cs typeface="標楷體" charset="0"/>
              </a:rPr>
              <a:t>適性入學</a:t>
            </a:r>
            <a:r>
              <a:rPr lang="en-US" altLang="zh-TW" sz="3600" b="1" dirty="0">
                <a:solidFill>
                  <a:srgbClr val="CC0099"/>
                </a:solidFill>
                <a:effectLst>
                  <a:outerShdw blurRad="38100" dist="38100" dir="2700000" algn="tl">
                    <a:srgbClr val="DDDDDD"/>
                  </a:outerShdw>
                </a:effectLst>
                <a:latin typeface="標楷體" charset="0"/>
                <a:ea typeface="標楷體" charset="0"/>
                <a:cs typeface="標楷體" charset="0"/>
                <a:sym typeface="Wingdings" charset="0"/>
              </a:rPr>
              <a:t></a:t>
            </a:r>
            <a:r>
              <a:rPr lang="zh-TW" altLang="en-US" sz="3600" b="1" dirty="0">
                <a:solidFill>
                  <a:srgbClr val="000099"/>
                </a:solidFill>
                <a:latin typeface="標楷體" charset="0"/>
                <a:ea typeface="標楷體" charset="0"/>
                <a:cs typeface="標楷體" charset="0"/>
                <a:sym typeface="Wingdings" charset="0"/>
              </a:rPr>
              <a:t>適性揚才</a:t>
            </a:r>
            <a:endParaRPr lang="en-US" altLang="zh-TW" sz="3600" b="1" dirty="0">
              <a:solidFill>
                <a:srgbClr val="000099"/>
              </a:solidFill>
              <a:latin typeface="標楷體" charset="0"/>
              <a:ea typeface="標楷體" charset="0"/>
              <a:cs typeface="標楷體" charset="0"/>
            </a:endParaRPr>
          </a:p>
        </p:txBody>
      </p:sp>
      <p:sp>
        <p:nvSpPr>
          <p:cNvPr id="6" name="矩形 5"/>
          <p:cNvSpPr/>
          <p:nvPr/>
        </p:nvSpPr>
        <p:spPr>
          <a:xfrm>
            <a:off x="0" y="6525384"/>
            <a:ext cx="9144000" cy="360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631136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normAutofit/>
          </a:bodyPr>
          <a:lstStyle/>
          <a:p>
            <a:pPr fontAlgn="auto">
              <a:spcAft>
                <a:spcPts val="0"/>
              </a:spcAft>
              <a:defRPr/>
            </a:pPr>
            <a:r>
              <a:rPr kumimoji="0" lang="zh-TW" altLang="en-US" b="1" dirty="0" smtClean="0">
                <a:solidFill>
                  <a:srgbClr val="0000FF"/>
                </a:solidFill>
                <a:effectLst>
                  <a:outerShdw blurRad="38100" dist="38100" dir="2700000" algn="tl">
                    <a:srgbClr val="000000">
                      <a:alpha val="43137"/>
                    </a:srgbClr>
                  </a:outerShdw>
                </a:effectLst>
              </a:rPr>
              <a:t>職校、五專群科簡介</a:t>
            </a:r>
            <a:endParaRPr kumimoji="0" lang="zh-TW" altLang="en-US" b="1" dirty="0">
              <a:solidFill>
                <a:srgbClr val="0000FF"/>
              </a:solidFill>
              <a:effectLst>
                <a:outerShdw blurRad="38100" dist="38100" dir="2700000" algn="tl">
                  <a:srgbClr val="000000">
                    <a:alpha val="43137"/>
                  </a:srgbClr>
                </a:outerShdw>
              </a:effectLst>
            </a:endParaRPr>
          </a:p>
        </p:txBody>
      </p:sp>
      <p:sp>
        <p:nvSpPr>
          <p:cNvPr id="4" name="副標題 3"/>
          <p:cNvSpPr>
            <a:spLocks noGrp="1"/>
          </p:cNvSpPr>
          <p:nvPr>
            <p:ph type="subTitle" idx="1"/>
          </p:nvPr>
        </p:nvSpPr>
        <p:spPr/>
        <p:txBody>
          <a:bodyPr/>
          <a:lstStyle/>
          <a:p>
            <a:endParaRPr lang="zh-TW" altLang="en-US"/>
          </a:p>
        </p:txBody>
      </p:sp>
      <p:sp>
        <p:nvSpPr>
          <p:cNvPr id="5" name="矩形 4"/>
          <p:cNvSpPr/>
          <p:nvPr/>
        </p:nvSpPr>
        <p:spPr>
          <a:xfrm>
            <a:off x="0" y="6215082"/>
            <a:ext cx="9144000" cy="64291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pic>
        <p:nvPicPr>
          <p:cNvPr id="6" name="圖片 24"/>
          <p:cNvPicPr>
            <a:picLocks noChangeAspect="1"/>
          </p:cNvPicPr>
          <p:nvPr/>
        </p:nvPicPr>
        <p:blipFill>
          <a:blip r:embed="rId2" cstate="print"/>
          <a:srcRect/>
          <a:stretch>
            <a:fillRect/>
          </a:stretch>
        </p:blipFill>
        <p:spPr bwMode="auto">
          <a:xfrm>
            <a:off x="1855787" y="5085184"/>
            <a:ext cx="5432425" cy="1276350"/>
          </a:xfrm>
          <a:prstGeom prst="rect">
            <a:avLst/>
          </a:prstGeom>
          <a:noFill/>
          <a:ln w="9525">
            <a:noFill/>
            <a:miter lim="800000"/>
            <a:headEnd/>
            <a:tailEnd/>
          </a:ln>
        </p:spPr>
      </p:pic>
    </p:spTree>
    <p:extLst>
      <p:ext uri="{BB962C8B-B14F-4D97-AF65-F5344CB8AC3E}">
        <p14:creationId xmlns:p14="http://schemas.microsoft.com/office/powerpoint/2010/main" val="405541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日期版面配置區 3"/>
          <p:cNvSpPr>
            <a:spLocks noGrp="1"/>
          </p:cNvSpPr>
          <p:nvPr>
            <p:ph type="dt" sz="half" idx="10"/>
          </p:nvPr>
        </p:nvSpPr>
        <p:spPr/>
        <p:txBody>
          <a:bodyPr/>
          <a:lstStyle/>
          <a:p>
            <a:pPr>
              <a:defRPr/>
            </a:pPr>
            <a:fld id="{C34CC741-0345-4F6E-8614-56C63FB35DCE}" type="datetime1">
              <a:rPr lang="zh-TW" altLang="en-US">
                <a:solidFill>
                  <a:prstClr val="black">
                    <a:tint val="75000"/>
                  </a:prstClr>
                </a:solidFill>
              </a:rPr>
              <a:pPr>
                <a:defRPr/>
              </a:pPr>
              <a:t>2015/3/6</a:t>
            </a:fld>
            <a:endParaRPr lang="zh-TW" altLang="en-US">
              <a:solidFill>
                <a:prstClr val="black">
                  <a:tint val="75000"/>
                </a:prstClr>
              </a:solidFill>
            </a:endParaRPr>
          </a:p>
        </p:txBody>
      </p:sp>
      <p:sp>
        <p:nvSpPr>
          <p:cNvPr id="4" name="矩形 3"/>
          <p:cNvSpPr/>
          <p:nvPr/>
        </p:nvSpPr>
        <p:spPr>
          <a:xfrm>
            <a:off x="755650" y="2565400"/>
            <a:ext cx="7848600" cy="2303463"/>
          </a:xfrm>
          <a:prstGeom prst="rect">
            <a:avLst/>
          </a:prstGeom>
          <a:solidFill>
            <a:schemeClr val="accent6">
              <a:lumMod val="20000"/>
              <a:lumOff val="80000"/>
            </a:schemeClr>
          </a:solid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nSpc>
                <a:spcPts val="4600"/>
              </a:lnSpc>
              <a:defRPr/>
            </a:pPr>
            <a:r>
              <a:rPr lang="zh-TW" altLang="en-US" sz="2800" b="1" dirty="0">
                <a:solidFill>
                  <a:srgbClr val="002060"/>
                </a:solidFill>
                <a:latin typeface="Cataneo BT" pitchFamily="66" charset="0"/>
                <a:ea typeface="標楷體" pitchFamily="65" charset="-120"/>
              </a:rPr>
              <a:t>落實適性輔導，能讓國中學生瞭解</a:t>
            </a:r>
            <a:r>
              <a:rPr lang="zh-TW" altLang="zh-TW" sz="2800" b="1" dirty="0">
                <a:solidFill>
                  <a:srgbClr val="002060"/>
                </a:solidFill>
                <a:latin typeface="Cataneo BT" pitchFamily="66" charset="0"/>
                <a:ea typeface="標楷體" pitchFamily="65" charset="-120"/>
              </a:rPr>
              <a:t>自我</a:t>
            </a:r>
            <a:r>
              <a:rPr lang="zh-TW" altLang="en-US" sz="2800" b="1" dirty="0">
                <a:solidFill>
                  <a:srgbClr val="002060"/>
                </a:solidFill>
                <a:latin typeface="Cataneo BT" pitchFamily="66" charset="0"/>
                <a:ea typeface="標楷體" pitchFamily="65" charset="-120"/>
              </a:rPr>
              <a:t>、</a:t>
            </a:r>
            <a:r>
              <a:rPr lang="zh-TW" altLang="zh-TW" sz="2800" b="1" dirty="0">
                <a:solidFill>
                  <a:srgbClr val="002060"/>
                </a:solidFill>
                <a:latin typeface="Cataneo BT" pitchFamily="66" charset="0"/>
                <a:ea typeface="標楷體" pitchFamily="65" charset="-120"/>
              </a:rPr>
              <a:t>認識環境</a:t>
            </a:r>
            <a:r>
              <a:rPr lang="zh-TW" altLang="en-US" sz="2800" b="1" dirty="0">
                <a:solidFill>
                  <a:srgbClr val="002060"/>
                </a:solidFill>
                <a:latin typeface="Cataneo BT" pitchFamily="66" charset="0"/>
                <a:ea typeface="標楷體" pitchFamily="65" charset="-120"/>
              </a:rPr>
              <a:t>、</a:t>
            </a:r>
            <a:r>
              <a:rPr lang="zh-TW" altLang="zh-TW" sz="2800" b="1" dirty="0">
                <a:solidFill>
                  <a:srgbClr val="002060"/>
                </a:solidFill>
                <a:latin typeface="Cataneo BT" pitchFamily="66" charset="0"/>
                <a:ea typeface="標楷體" pitchFamily="65" charset="-120"/>
              </a:rPr>
              <a:t>培養規劃與決策能力</a:t>
            </a:r>
            <a:r>
              <a:rPr lang="zh-TW" altLang="en-US" sz="2800" b="1" dirty="0">
                <a:solidFill>
                  <a:srgbClr val="002060"/>
                </a:solidFill>
                <a:latin typeface="Cataneo BT" pitchFamily="66" charset="0"/>
                <a:ea typeface="標楷體" pitchFamily="65" charset="-120"/>
              </a:rPr>
              <a:t>，在面對人生第一個叉路口時，作好如己所願的進路選擇。</a:t>
            </a:r>
            <a:endParaRPr lang="en-US" altLang="zh-TW" sz="2800" b="1" dirty="0">
              <a:solidFill>
                <a:srgbClr val="002060"/>
              </a:solidFill>
              <a:latin typeface="Cataneo BT" pitchFamily="66" charset="0"/>
              <a:ea typeface="標楷體" pitchFamily="65" charset="-120"/>
            </a:endParaRPr>
          </a:p>
        </p:txBody>
      </p:sp>
      <p:pic>
        <p:nvPicPr>
          <p:cNvPr id="48130" name="圖片 2"/>
          <p:cNvPicPr>
            <a:picLocks noChangeAspect="1"/>
          </p:cNvPicPr>
          <p:nvPr/>
        </p:nvPicPr>
        <p:blipFill>
          <a:blip r:embed="rId2" cstate="print"/>
          <a:srcRect/>
          <a:stretch>
            <a:fillRect/>
          </a:stretch>
        </p:blipFill>
        <p:spPr bwMode="auto">
          <a:xfrm>
            <a:off x="611188" y="5300663"/>
            <a:ext cx="3402012" cy="1223962"/>
          </a:xfrm>
          <a:prstGeom prst="rect">
            <a:avLst/>
          </a:prstGeom>
          <a:noFill/>
          <a:ln w="9525">
            <a:noFill/>
            <a:miter lim="800000"/>
            <a:headEnd/>
            <a:tailEnd/>
          </a:ln>
        </p:spPr>
      </p:pic>
      <p:sp>
        <p:nvSpPr>
          <p:cNvPr id="48131" name="五邊形 3"/>
          <p:cNvSpPr>
            <a:spLocks noChangeArrowheads="1"/>
          </p:cNvSpPr>
          <p:nvPr/>
        </p:nvSpPr>
        <p:spPr bwMode="auto">
          <a:xfrm flipH="1">
            <a:off x="2268538" y="188913"/>
            <a:ext cx="6875462" cy="576262"/>
          </a:xfrm>
          <a:prstGeom prst="homePlate">
            <a:avLst>
              <a:gd name="adj" fmla="val 49989"/>
            </a:avLst>
          </a:prstGeom>
          <a:solidFill>
            <a:srgbClr val="FFFF99"/>
          </a:solidFill>
          <a:ln w="25400" algn="ctr">
            <a:solidFill>
              <a:srgbClr val="FFC000"/>
            </a:solidFill>
            <a:round/>
            <a:headEnd/>
            <a:tailEnd/>
          </a:ln>
        </p:spPr>
        <p:txBody>
          <a:bodyPr anchor="ctr"/>
          <a:lstStyle/>
          <a:p>
            <a:pPr algn="ctr"/>
            <a:r>
              <a:rPr lang="zh-TW" altLang="en-US" b="1" dirty="0">
                <a:solidFill>
                  <a:prstClr val="black"/>
                </a:solidFill>
                <a:latin typeface="Cataneo BT" pitchFamily="66" charset="0"/>
                <a:ea typeface="標楷體" pitchFamily="65" charset="-120"/>
              </a:rPr>
              <a:t>國中生為什麼需要適性</a:t>
            </a:r>
            <a:r>
              <a:rPr lang="zh-TW" altLang="en-US" b="1" dirty="0" smtClean="0">
                <a:solidFill>
                  <a:prstClr val="black"/>
                </a:solidFill>
                <a:latin typeface="Cataneo BT" pitchFamily="66" charset="0"/>
                <a:ea typeface="標楷體" pitchFamily="65" charset="-120"/>
              </a:rPr>
              <a:t>輔導</a:t>
            </a:r>
            <a:endParaRPr lang="zh-TW" altLang="en-US" b="1" dirty="0">
              <a:solidFill>
                <a:prstClr val="black"/>
              </a:solidFill>
              <a:latin typeface="Cataneo BT" pitchFamily="66" charset="0"/>
              <a:ea typeface="標楷體" pitchFamily="65" charset="-120"/>
            </a:endParaRPr>
          </a:p>
        </p:txBody>
      </p:sp>
      <p:grpSp>
        <p:nvGrpSpPr>
          <p:cNvPr id="3" name="群組 6"/>
          <p:cNvGrpSpPr>
            <a:grpSpLocks/>
          </p:cNvGrpSpPr>
          <p:nvPr/>
        </p:nvGrpSpPr>
        <p:grpSpPr bwMode="auto">
          <a:xfrm>
            <a:off x="4211638" y="4424363"/>
            <a:ext cx="2305050" cy="2330450"/>
            <a:chOff x="4211961" y="4424956"/>
            <a:chExt cx="2304256" cy="2329857"/>
          </a:xfrm>
        </p:grpSpPr>
        <p:pic>
          <p:nvPicPr>
            <p:cNvPr id="48137" name="圖片 7"/>
            <p:cNvPicPr>
              <a:picLocks noChangeAspect="1"/>
            </p:cNvPicPr>
            <p:nvPr/>
          </p:nvPicPr>
          <p:blipFill>
            <a:blip r:embed="rId3" cstate="print"/>
            <a:srcRect/>
            <a:stretch>
              <a:fillRect/>
            </a:stretch>
          </p:blipFill>
          <p:spPr bwMode="auto">
            <a:xfrm>
              <a:off x="4860032" y="4933951"/>
              <a:ext cx="1008063" cy="1820862"/>
            </a:xfrm>
            <a:prstGeom prst="rect">
              <a:avLst/>
            </a:prstGeom>
            <a:noFill/>
            <a:ln w="9525">
              <a:noFill/>
              <a:miter lim="800000"/>
              <a:headEnd/>
              <a:tailEnd/>
            </a:ln>
          </p:spPr>
        </p:pic>
        <p:sp>
          <p:nvSpPr>
            <p:cNvPr id="6" name="矩形 5"/>
            <p:cNvSpPr/>
            <p:nvPr/>
          </p:nvSpPr>
          <p:spPr bwMode="auto">
            <a:xfrm>
              <a:off x="4211961" y="4424956"/>
              <a:ext cx="2304256" cy="647535"/>
            </a:xfrm>
            <a:prstGeom prst="rect">
              <a:avLst/>
            </a:prstGeom>
            <a:solidFill>
              <a:srgbClr val="FFFF99"/>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000" dirty="0">
                  <a:solidFill>
                    <a:prstClr val="black"/>
                  </a:solidFill>
                  <a:latin typeface="標楷體" pitchFamily="65" charset="-120"/>
                  <a:ea typeface="標楷體" pitchFamily="65" charset="-120"/>
                </a:rPr>
                <a:t>選其所適</a:t>
              </a:r>
              <a:endParaRPr lang="en-US" altLang="zh-TW" sz="4000" dirty="0">
                <a:solidFill>
                  <a:prstClr val="black"/>
                </a:solidFill>
                <a:latin typeface="標楷體" pitchFamily="65" charset="-120"/>
                <a:ea typeface="標楷體" pitchFamily="65" charset="-120"/>
              </a:endParaRPr>
            </a:p>
          </p:txBody>
        </p:sp>
      </p:grpSp>
      <p:grpSp>
        <p:nvGrpSpPr>
          <p:cNvPr id="5" name="群組 8"/>
          <p:cNvGrpSpPr>
            <a:grpSpLocks/>
          </p:cNvGrpSpPr>
          <p:nvPr/>
        </p:nvGrpSpPr>
        <p:grpSpPr bwMode="auto">
          <a:xfrm>
            <a:off x="6808788" y="4438650"/>
            <a:ext cx="2266950" cy="2303463"/>
            <a:chOff x="6808638" y="4438604"/>
            <a:chExt cx="2267744" cy="2302764"/>
          </a:xfrm>
        </p:grpSpPr>
        <p:pic>
          <p:nvPicPr>
            <p:cNvPr id="48135" name="圖片 6"/>
            <p:cNvPicPr>
              <a:picLocks noChangeAspect="1"/>
            </p:cNvPicPr>
            <p:nvPr/>
          </p:nvPicPr>
          <p:blipFill>
            <a:blip r:embed="rId4" cstate="print"/>
            <a:srcRect/>
            <a:stretch>
              <a:fillRect/>
            </a:stretch>
          </p:blipFill>
          <p:spPr bwMode="auto">
            <a:xfrm>
              <a:off x="7236296" y="4957018"/>
              <a:ext cx="1268413" cy="1784350"/>
            </a:xfrm>
            <a:prstGeom prst="rect">
              <a:avLst/>
            </a:prstGeom>
            <a:noFill/>
            <a:ln w="9525">
              <a:noFill/>
              <a:miter lim="800000"/>
              <a:headEnd/>
              <a:tailEnd/>
            </a:ln>
          </p:spPr>
        </p:pic>
        <p:sp>
          <p:nvSpPr>
            <p:cNvPr id="8" name="矩形 7"/>
            <p:cNvSpPr/>
            <p:nvPr/>
          </p:nvSpPr>
          <p:spPr bwMode="auto">
            <a:xfrm>
              <a:off x="6808638" y="4438604"/>
              <a:ext cx="2267744" cy="647503"/>
            </a:xfrm>
            <a:prstGeom prst="rect">
              <a:avLst/>
            </a:prstGeom>
            <a:solidFill>
              <a:srgbClr val="FFFF99"/>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000" dirty="0">
                  <a:solidFill>
                    <a:prstClr val="black"/>
                  </a:solidFill>
                  <a:latin typeface="標楷體" pitchFamily="65" charset="-120"/>
                  <a:ea typeface="標楷體" pitchFamily="65" charset="-120"/>
                </a:rPr>
                <a:t>愛其所選</a:t>
              </a:r>
              <a:endParaRPr lang="en-US" altLang="zh-TW" sz="4000" dirty="0">
                <a:solidFill>
                  <a:prstClr val="black"/>
                </a:solidFill>
                <a:latin typeface="標楷體" pitchFamily="65" charset="-120"/>
                <a:ea typeface="標楷體" pitchFamily="65" charset="-120"/>
              </a:endParaRPr>
            </a:p>
          </p:txBody>
        </p:sp>
      </p:grpSp>
      <p:sp>
        <p:nvSpPr>
          <p:cNvPr id="2" name="按鈕形 1"/>
          <p:cNvSpPr/>
          <p:nvPr/>
        </p:nvSpPr>
        <p:spPr bwMode="auto">
          <a:xfrm>
            <a:off x="1619250" y="1052513"/>
            <a:ext cx="6192838" cy="1512887"/>
          </a:xfrm>
          <a:prstGeom prst="bevel">
            <a:avLst/>
          </a:prstGeom>
          <a:solidFill>
            <a:srgbClr val="92D050"/>
          </a:solidFill>
          <a:ln w="12700" cap="flat" cmpd="sng" algn="ctr">
            <a:solidFill>
              <a:srgbClr val="0066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800" b="1" dirty="0">
                <a:solidFill>
                  <a:srgbClr val="C00000"/>
                </a:solidFill>
                <a:latin typeface="標楷體" pitchFamily="65" charset="-120"/>
                <a:ea typeface="標楷體" pitchFamily="65" charset="-120"/>
              </a:rPr>
              <a:t>有了適性輔導，讓學生不徬徨</a:t>
            </a:r>
            <a:endParaRPr lang="en-US" altLang="zh-TW" sz="2800" b="1" dirty="0">
              <a:solidFill>
                <a:srgbClr val="C00000"/>
              </a:solidFill>
              <a:latin typeface="標楷體" pitchFamily="65" charset="-120"/>
              <a:ea typeface="標楷體" pitchFamily="65" charset="-120"/>
            </a:endParaRPr>
          </a:p>
          <a:p>
            <a:pPr algn="ctr">
              <a:defRPr/>
            </a:pPr>
            <a:r>
              <a:rPr lang="zh-TW" altLang="en-US" sz="2800" b="1" dirty="0">
                <a:solidFill>
                  <a:srgbClr val="C00000"/>
                </a:solidFill>
                <a:latin typeface="標楷體" pitchFamily="65" charset="-120"/>
                <a:ea typeface="標楷體" pitchFamily="65" charset="-120"/>
              </a:rPr>
              <a:t>沒有適性輔導，讓學生心慌慌</a:t>
            </a:r>
          </a:p>
        </p:txBody>
      </p:sp>
    </p:spTree>
    <p:extLst>
      <p:ext uri="{BB962C8B-B14F-4D97-AF65-F5344CB8AC3E}">
        <p14:creationId xmlns:p14="http://schemas.microsoft.com/office/powerpoint/2010/main" val="3785045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750"/>
                            </p:stCondLst>
                            <p:childTnLst>
                              <p:par>
                                <p:cTn id="12" presetID="26"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par>
                          <p:cTn id="28" fill="hold" nodeType="afterGroup">
                            <p:stCondLst>
                              <p:cond delay="3750"/>
                            </p:stCondLst>
                            <p:childTnLst>
                              <p:par>
                                <p:cTn id="29" presetID="26"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1" name="物件 16"/>
          <p:cNvGraphicFramePr>
            <a:graphicFrameLocks noChangeAspect="1"/>
          </p:cNvGraphicFramePr>
          <p:nvPr/>
        </p:nvGraphicFramePr>
        <p:xfrm>
          <a:off x="647700" y="1417638"/>
          <a:ext cx="1131888" cy="2443162"/>
        </p:xfrm>
        <a:graphic>
          <a:graphicData uri="http://schemas.openxmlformats.org/presentationml/2006/ole">
            <mc:AlternateContent xmlns:mc="http://schemas.openxmlformats.org/markup-compatibility/2006">
              <mc:Choice xmlns:v="urn:schemas-microsoft-com:vml" Requires="v">
                <p:oleObj spid="_x0000_s11268" name="PhotoImpact" r:id="rId3" imgW="694945" imgH="1499619" progId="PI3.Image">
                  <p:embed/>
                </p:oleObj>
              </mc:Choice>
              <mc:Fallback>
                <p:oleObj name="PhotoImpact" r:id="rId3" imgW="694945" imgH="1499619"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417638"/>
                        <a:ext cx="1131888" cy="2443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矩形 2"/>
          <p:cNvSpPr/>
          <p:nvPr/>
        </p:nvSpPr>
        <p:spPr>
          <a:xfrm>
            <a:off x="420688" y="1293813"/>
            <a:ext cx="1398587" cy="3019425"/>
          </a:xfrm>
          <a:prstGeom prst="rect">
            <a:avLst/>
          </a:prstGeom>
          <a:solidFill>
            <a:srgbClr val="A7C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aphicFrame>
        <p:nvGraphicFramePr>
          <p:cNvPr id="5124" name="物件 13"/>
          <p:cNvGraphicFramePr>
            <a:graphicFrameLocks noChangeAspect="1"/>
          </p:cNvGraphicFramePr>
          <p:nvPr/>
        </p:nvGraphicFramePr>
        <p:xfrm>
          <a:off x="1779588" y="1458913"/>
          <a:ext cx="5167312" cy="5426075"/>
        </p:xfrm>
        <a:graphic>
          <a:graphicData uri="http://schemas.openxmlformats.org/presentationml/2006/ole">
            <mc:AlternateContent xmlns:mc="http://schemas.openxmlformats.org/markup-compatibility/2006">
              <mc:Choice xmlns:v="urn:schemas-microsoft-com:vml" Requires="v">
                <p:oleObj spid="_x0000_s11269" name="PhotoImpact" r:id="rId5" imgW="8383910" imgH="8803105" progId="PI3.Image">
                  <p:embed/>
                </p:oleObj>
              </mc:Choice>
              <mc:Fallback>
                <p:oleObj name="PhotoImpact" r:id="rId5" imgW="8383910" imgH="8803105" progId="PI3.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9588" y="1458913"/>
                        <a:ext cx="5167312" cy="542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標題 1"/>
          <p:cNvSpPr>
            <a:spLocks noGrp="1"/>
          </p:cNvSpPr>
          <p:nvPr>
            <p:ph type="title"/>
          </p:nvPr>
        </p:nvSpPr>
        <p:spPr/>
        <p:txBody>
          <a:bodyPr/>
          <a:lstStyle/>
          <a:p>
            <a:pPr>
              <a:defRPr/>
            </a:pPr>
            <a:r>
              <a:rPr lang="zh-TW" altLang="en-US" sz="4000" dirty="0" smtClean="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以</a:t>
            </a:r>
            <a:r>
              <a:rPr lang="zh-TW" altLang="en-US" sz="4800" dirty="0" smtClean="0">
                <a:latin typeface="華康新特明體" panose="02020909000000000000" pitchFamily="49" charset="-120"/>
                <a:ea typeface="華康新特明體" panose="02020909000000000000" pitchFamily="49" charset="-120"/>
                <a:cs typeface="Arial Unicode MS" panose="020B0604020202020204" pitchFamily="34" charset="-120"/>
              </a:rPr>
              <a:t>智慧型手機</a:t>
            </a:r>
            <a:r>
              <a:rPr lang="zh-TW" altLang="en-US" sz="4000" dirty="0" smtClean="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為例</a:t>
            </a:r>
            <a:endParaRPr lang="zh-TW" altLang="en-US" sz="4000" dirty="0">
              <a:latin typeface="華康新特明體" panose="02020909000000000000" pitchFamily="49" charset="-120"/>
              <a:ea typeface="華康新特明體" panose="02020909000000000000" pitchFamily="49" charset="-120"/>
            </a:endParaRPr>
          </a:p>
        </p:txBody>
      </p:sp>
      <p:sp>
        <p:nvSpPr>
          <p:cNvPr id="6" name="圓角矩形圖說文字 5"/>
          <p:cNvSpPr/>
          <p:nvPr/>
        </p:nvSpPr>
        <p:spPr>
          <a:xfrm>
            <a:off x="460375" y="5805488"/>
            <a:ext cx="1800225" cy="487362"/>
          </a:xfrm>
          <a:prstGeom prst="wedgeRoundRectCallout">
            <a:avLst>
              <a:gd name="adj1" fmla="val 51262"/>
              <a:gd name="adj2" fmla="val -109205"/>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p>
            <a:pPr algn="ctr">
              <a:spcBef>
                <a:spcPts val="600"/>
              </a:spcBef>
              <a:defRPr/>
            </a:pP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機身：機械群</a:t>
            </a:r>
          </a:p>
          <a:p>
            <a:pPr algn="ctr">
              <a:defRPr/>
            </a:pPr>
            <a:endParaRPr lang="zh-TW" altLang="en-US" sz="2000" dirty="0">
              <a:solidFill>
                <a:prstClr val="black"/>
              </a:solidFill>
            </a:endParaRPr>
          </a:p>
        </p:txBody>
      </p:sp>
      <p:sp>
        <p:nvSpPr>
          <p:cNvPr id="10" name="圓角矩形圖說文字 9"/>
          <p:cNvSpPr/>
          <p:nvPr/>
        </p:nvSpPr>
        <p:spPr>
          <a:xfrm>
            <a:off x="6443663" y="1628775"/>
            <a:ext cx="2592387" cy="749300"/>
          </a:xfrm>
          <a:prstGeom prst="wedgeRoundRectCallout">
            <a:avLst>
              <a:gd name="adj1" fmla="val -55488"/>
              <a:gd name="adj2" fmla="val 108560"/>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ts val="600"/>
              </a:spcBef>
              <a:defRPr/>
            </a:pPr>
            <a:r>
              <a:rPr lang="en-US" altLang="zh-TW" sz="2400" b="1" smtClean="0">
                <a:solidFill>
                  <a:prstClr val="black"/>
                </a:solidFill>
                <a:latin typeface="華康粗圓體" pitchFamily="49" charset="-120"/>
                <a:ea typeface="華康粗圓體" pitchFamily="49" charset="-120"/>
              </a:rPr>
              <a:t>App</a:t>
            </a:r>
            <a:r>
              <a:rPr lang="zh-TW" altLang="en-US" sz="2000" smtClean="0">
                <a:solidFill>
                  <a:prstClr val="black"/>
                </a:solidFill>
                <a:latin typeface="華康粗圓體" pitchFamily="49" charset="-120"/>
                <a:ea typeface="華康粗圓體" pitchFamily="49" charset="-120"/>
              </a:rPr>
              <a:t>、數位</a:t>
            </a:r>
            <a:r>
              <a:rPr lang="zh-TW" altLang="zh-TW" sz="2000" smtClean="0">
                <a:solidFill>
                  <a:prstClr val="black"/>
                </a:solidFill>
                <a:latin typeface="華康粗圓體" pitchFamily="49" charset="-120"/>
                <a:ea typeface="華康粗圓體" pitchFamily="49" charset="-120"/>
              </a:rPr>
              <a:t>內容</a:t>
            </a:r>
            <a:r>
              <a:rPr lang="zh-TW" altLang="en-US" sz="2000" smtClean="0">
                <a:solidFill>
                  <a:prstClr val="black"/>
                </a:solidFill>
                <a:effectLst>
                  <a:outerShdw blurRad="38100" dist="38100" dir="2700000" algn="tl">
                    <a:srgbClr val="FFFFFF"/>
                  </a:outerShdw>
                </a:effectLst>
                <a:latin typeface="華康粗圓體" pitchFamily="49" charset="-120"/>
                <a:ea typeface="華康粗圓體" pitchFamily="49" charset="-120"/>
              </a:rPr>
              <a:t>：</a:t>
            </a:r>
            <a:r>
              <a:rPr lang="en-US" altLang="zh-TW" sz="2000" smtClean="0">
                <a:solidFill>
                  <a:prstClr val="black"/>
                </a:solidFill>
                <a:effectLst>
                  <a:outerShdw blurRad="38100" dist="38100" dir="2700000" algn="tl">
                    <a:srgbClr val="FFFFFF"/>
                  </a:outerShdw>
                </a:effectLst>
                <a:latin typeface="華康粗圓體" pitchFamily="49" charset="-120"/>
                <a:ea typeface="華康粗圓體" pitchFamily="49" charset="-120"/>
              </a:rPr>
              <a:t/>
            </a:r>
            <a:br>
              <a:rPr lang="en-US" altLang="zh-TW" sz="2000" smtClean="0">
                <a:solidFill>
                  <a:prstClr val="black"/>
                </a:solidFill>
                <a:effectLst>
                  <a:outerShdw blurRad="38100" dist="38100" dir="2700000" algn="tl">
                    <a:srgbClr val="FFFFFF"/>
                  </a:outerShdw>
                </a:effectLst>
                <a:latin typeface="華康粗圓體" pitchFamily="49" charset="-120"/>
                <a:ea typeface="華康粗圓體" pitchFamily="49" charset="-120"/>
              </a:rPr>
            </a:br>
            <a:r>
              <a:rPr lang="zh-TW" altLang="en-US" sz="2000" smtClean="0">
                <a:solidFill>
                  <a:prstClr val="black"/>
                </a:solidFill>
                <a:effectLst>
                  <a:outerShdw blurRad="38100" dist="38100" dir="2700000" algn="tl">
                    <a:srgbClr val="FFFFFF"/>
                  </a:outerShdw>
                </a:effectLst>
                <a:latin typeface="華康粗圓體" pitchFamily="49" charset="-120"/>
                <a:ea typeface="華康粗圓體" pitchFamily="49" charset="-120"/>
              </a:rPr>
              <a:t>資訊科、資料處理科</a:t>
            </a:r>
          </a:p>
          <a:p>
            <a:pPr algn="ctr">
              <a:defRPr/>
            </a:pPr>
            <a:endParaRPr lang="zh-TW" altLang="en-US" sz="2000" smtClean="0">
              <a:solidFill>
                <a:prstClr val="black"/>
              </a:solidFill>
              <a:latin typeface="華康粗圓體" pitchFamily="49" charset="-120"/>
              <a:ea typeface="華康粗圓體" pitchFamily="49" charset="-120"/>
            </a:endParaRPr>
          </a:p>
        </p:txBody>
      </p:sp>
      <p:sp>
        <p:nvSpPr>
          <p:cNvPr id="11" name="圓角矩形圖說文字 10"/>
          <p:cNvSpPr/>
          <p:nvPr/>
        </p:nvSpPr>
        <p:spPr>
          <a:xfrm>
            <a:off x="811213" y="1439863"/>
            <a:ext cx="2724150" cy="504825"/>
          </a:xfrm>
          <a:prstGeom prst="wedgeRoundRectCallout">
            <a:avLst>
              <a:gd name="adj1" fmla="val -27229"/>
              <a:gd name="adj2" fmla="val 138413"/>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電路系統：電機電子群</a:t>
            </a:r>
          </a:p>
          <a:p>
            <a:pPr algn="ctr">
              <a:defRPr/>
            </a:pPr>
            <a:endParaRPr lang="zh-TW" altLang="en-US" sz="2000" dirty="0">
              <a:solidFill>
                <a:prstClr val="black"/>
              </a:solidFill>
            </a:endParaRPr>
          </a:p>
        </p:txBody>
      </p:sp>
    </p:spTree>
    <p:extLst>
      <p:ext uri="{BB962C8B-B14F-4D97-AF65-F5344CB8AC3E}">
        <p14:creationId xmlns:p14="http://schemas.microsoft.com/office/powerpoint/2010/main" val="1404379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6" presetClass="emph" presetSubtype="0" fill="hold" nodeType="withEffect">
                                  <p:stCondLst>
                                    <p:cond delay="0"/>
                                  </p:stCondLst>
                                  <p:childTnLst>
                                    <p:animScale>
                                      <p:cBhvr>
                                        <p:cTn id="16" dur="2000" fill="hold"/>
                                        <p:tgtEl>
                                          <p:spTgt spid="7171"/>
                                        </p:tgtEl>
                                      </p:cBhvr>
                                      <p:by x="150000" y="1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r>
              <a:rPr lang="zh-TW" altLang="zh-TW" smtClean="0">
                <a:latin typeface="華康新特明體" pitchFamily="49" charset="-120"/>
                <a:ea typeface="華康新特明體" pitchFamily="49" charset="-120"/>
                <a:cs typeface="Arial Unicode MS" pitchFamily="34" charset="-120"/>
              </a:rPr>
              <a:t>高職群科關聯</a:t>
            </a:r>
            <a:endParaRPr lang="zh-TW" altLang="en-US" smtClean="0">
              <a:latin typeface="華康新特明體" pitchFamily="49" charset="-120"/>
              <a:ea typeface="華康新特明體" pitchFamily="49" charset="-120"/>
              <a:cs typeface="Arial Unicode MS" pitchFamily="34" charset="-120"/>
            </a:endParaRPr>
          </a:p>
        </p:txBody>
      </p:sp>
      <p:graphicFrame>
        <p:nvGraphicFramePr>
          <p:cNvPr id="2" name="表格 1"/>
          <p:cNvGraphicFramePr>
            <a:graphicFrameLocks noGrp="1"/>
          </p:cNvGraphicFramePr>
          <p:nvPr/>
        </p:nvGraphicFramePr>
        <p:xfrm>
          <a:off x="250825" y="1628775"/>
          <a:ext cx="8569325" cy="5103817"/>
        </p:xfrm>
        <a:graphic>
          <a:graphicData uri="http://schemas.openxmlformats.org/drawingml/2006/table">
            <a:tbl>
              <a:tblPr/>
              <a:tblGrid>
                <a:gridCol w="1441450"/>
                <a:gridCol w="2374900"/>
                <a:gridCol w="1216025"/>
                <a:gridCol w="2035175"/>
                <a:gridCol w="1501775"/>
              </a:tblGrid>
              <a:tr h="392113">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終端產品</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製造</a:t>
                      </a:r>
                      <a:r>
                        <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rPr>
                        <a:t>/</a:t>
                      </a: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服務</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職業分類</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高職群科</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技職校系</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2113">
                <a:tc rowSpan="8">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智慧型手機</a:t>
                      </a: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造型設計與製造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工業設計</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美工科、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t>
                      </a: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製圖科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工業設計系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21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模具製造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模具科、機械科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2113">
                <a:tc vMerge="1">
                  <a:txBody>
                    <a:bodyPr/>
                    <a:lstStyle/>
                    <a:p>
                      <a:endParaRPr lang="zh-TW" altLang="en-US"/>
                    </a:p>
                  </a:txBody>
                  <a:tcPr/>
                </a:tc>
                <a:tc row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機身結構設計與製造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機構設計</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機械科、模具科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21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機械科、模具科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85813">
                <a:tc vMerge="1">
                  <a:txBody>
                    <a:bodyPr/>
                    <a:lstStyle/>
                    <a:p>
                      <a:endParaRPr lang="zh-TW" altLang="en-US"/>
                    </a:p>
                  </a:txBody>
                  <a:tcPr/>
                </a:tc>
                <a:tc row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電路系統設計與製造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工業電子</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電子工程系 電機工程系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7858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數位電子</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資訊科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電子工程系 資訊工程系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85813">
                <a:tc vMerge="1">
                  <a:txBody>
                    <a:bodyPr/>
                    <a:lstStyle/>
                    <a:p>
                      <a:endParaRPr lang="zh-TW" altLang="en-US"/>
                    </a:p>
                  </a:txBody>
                  <a:tcPr/>
                </a:tc>
                <a:tc row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應用程式設計</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與數位內容</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程式設計</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資訊科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資料處理科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資訊工程系 資訊管理系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7858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網頁設計</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資料處理科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廣設科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資訊管理系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6198" name="物件 5"/>
          <p:cNvGraphicFramePr>
            <a:graphicFrameLocks noChangeAspect="1"/>
          </p:cNvGraphicFramePr>
          <p:nvPr/>
        </p:nvGraphicFramePr>
        <p:xfrm>
          <a:off x="366713" y="2997200"/>
          <a:ext cx="1252537" cy="2519363"/>
        </p:xfrm>
        <a:graphic>
          <a:graphicData uri="http://schemas.openxmlformats.org/presentationml/2006/ole">
            <mc:AlternateContent xmlns:mc="http://schemas.openxmlformats.org/markup-compatibility/2006">
              <mc:Choice xmlns:v="urn:schemas-microsoft-com:vml" Requires="v">
                <p:oleObj spid="_x0000_s12291" name="PhotoImpact" r:id="rId3" imgW="2426253" imgH="4877911" progId="PI3.Image">
                  <p:embed/>
                </p:oleObj>
              </mc:Choice>
              <mc:Fallback>
                <p:oleObj name="PhotoImpact" r:id="rId3" imgW="2426253" imgH="4877911"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2997200"/>
                        <a:ext cx="1252537" cy="2519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99" name="文字方塊 6"/>
          <p:cNvSpPr txBox="1">
            <a:spLocks noChangeArrowheads="1"/>
          </p:cNvSpPr>
          <p:nvPr/>
        </p:nvSpPr>
        <p:spPr bwMode="auto">
          <a:xfrm>
            <a:off x="5245100" y="1233488"/>
            <a:ext cx="3575050" cy="368300"/>
          </a:xfrm>
          <a:prstGeom prst="rect">
            <a:avLst/>
          </a:prstGeom>
          <a:noFill/>
          <a:ln w="9525">
            <a:noFill/>
            <a:miter lim="800000"/>
            <a:headEnd/>
            <a:tailEnd/>
          </a:ln>
        </p:spPr>
        <p:txBody>
          <a:bodyPr>
            <a:spAutoFit/>
          </a:bodyPr>
          <a:lstStyle/>
          <a:p>
            <a:pPr algn="r"/>
            <a:r>
              <a:rPr lang="zh-TW" altLang="en-US">
                <a:solidFill>
                  <a:prstClr val="white"/>
                </a:solidFill>
                <a:latin typeface="華康中圓體" pitchFamily="49" charset="-120"/>
                <a:ea typeface="華康中圓體" pitchFamily="49" charset="-120"/>
              </a:rPr>
              <a:t>資料提供：</a:t>
            </a:r>
            <a:r>
              <a:rPr lang="zh-TW" altLang="zh-TW">
                <a:solidFill>
                  <a:prstClr val="white"/>
                </a:solidFill>
                <a:latin typeface="華康中圓體" pitchFamily="49" charset="-120"/>
                <a:ea typeface="華康中圓體" pitchFamily="49" charset="-120"/>
              </a:rPr>
              <a:t>桃園農工 郭敏良主任</a:t>
            </a:r>
            <a:endParaRPr lang="zh-TW" altLang="en-US">
              <a:solidFill>
                <a:prstClr val="white"/>
              </a:solidFill>
              <a:latin typeface="華康中圓體" pitchFamily="49" charset="-120"/>
              <a:ea typeface="華康中圓體" pitchFamily="49" charset="-120"/>
            </a:endParaRPr>
          </a:p>
        </p:txBody>
      </p:sp>
    </p:spTree>
    <p:extLst>
      <p:ext uri="{BB962C8B-B14F-4D97-AF65-F5344CB8AC3E}">
        <p14:creationId xmlns:p14="http://schemas.microsoft.com/office/powerpoint/2010/main" val="27614546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4000" dirty="0" smtClean="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以</a:t>
            </a:r>
            <a:r>
              <a:rPr lang="zh-TW" altLang="en-US" sz="4800" dirty="0" smtClean="0">
                <a:latin typeface="華康新特明體" panose="02020909000000000000" pitchFamily="49" charset="-120"/>
                <a:ea typeface="華康新特明體" panose="02020909000000000000" pitchFamily="49" charset="-120"/>
                <a:cs typeface="Arial Unicode MS" panose="020B0604020202020204" pitchFamily="34" charset="-120"/>
              </a:rPr>
              <a:t>汽車</a:t>
            </a:r>
            <a:r>
              <a:rPr lang="zh-TW" altLang="en-US" sz="4000" dirty="0" smtClean="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為例</a:t>
            </a:r>
            <a:endParaRPr lang="zh-TW" altLang="en-US" sz="4000" dirty="0">
              <a:solidFill>
                <a:schemeClr val="bg1">
                  <a:lumMod val="50000"/>
                </a:schemeClr>
              </a:solidFill>
              <a:latin typeface="華康新特明體" panose="02020909000000000000" pitchFamily="49" charset="-120"/>
              <a:ea typeface="華康新特明體" panose="02020909000000000000" pitchFamily="49" charset="-120"/>
            </a:endParaRPr>
          </a:p>
        </p:txBody>
      </p:sp>
      <p:pic>
        <p:nvPicPr>
          <p:cNvPr id="7171" name="內容版面配置區 3"/>
          <p:cNvPicPr>
            <a:picLocks noGrp="1" noChangeAspect="1"/>
          </p:cNvPicPr>
          <p:nvPr>
            <p:ph idx="1"/>
          </p:nvPr>
        </p:nvPicPr>
        <p:blipFill>
          <a:blip r:embed="rId2"/>
          <a:stretch>
            <a:fillRect/>
          </a:stretch>
        </p:blipFill>
        <p:spPr>
          <a:xfrm>
            <a:off x="548922" y="1600200"/>
            <a:ext cx="8046156" cy="4525963"/>
          </a:xfrm>
        </p:spPr>
      </p:pic>
      <p:sp>
        <p:nvSpPr>
          <p:cNvPr id="6" name="圓角矩形圖說文字 5"/>
          <p:cNvSpPr/>
          <p:nvPr/>
        </p:nvSpPr>
        <p:spPr>
          <a:xfrm>
            <a:off x="5364163" y="6021388"/>
            <a:ext cx="1800225" cy="487362"/>
          </a:xfrm>
          <a:prstGeom prst="wedgeRoundRectCallout">
            <a:avLst>
              <a:gd name="adj1" fmla="val -4370"/>
              <a:gd name="adj2" fmla="val -141924"/>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p>
            <a:pPr algn="ctr">
              <a:spcBef>
                <a:spcPts val="600"/>
              </a:spcBef>
              <a:defRPr/>
            </a:pP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車身：機械群</a:t>
            </a:r>
          </a:p>
          <a:p>
            <a:pPr algn="ctr">
              <a:defRPr/>
            </a:pPr>
            <a:endParaRPr lang="zh-TW" altLang="en-US" sz="2000" dirty="0">
              <a:solidFill>
                <a:prstClr val="black"/>
              </a:solidFill>
            </a:endParaRPr>
          </a:p>
        </p:txBody>
      </p:sp>
      <p:sp>
        <p:nvSpPr>
          <p:cNvPr id="7" name="圓角矩形圖說文字 6"/>
          <p:cNvSpPr/>
          <p:nvPr/>
        </p:nvSpPr>
        <p:spPr>
          <a:xfrm>
            <a:off x="250825" y="4581525"/>
            <a:ext cx="3241675" cy="503238"/>
          </a:xfrm>
          <a:prstGeom prst="wedgeRoundRectCallout">
            <a:avLst>
              <a:gd name="adj1" fmla="val -5365"/>
              <a:gd name="adj2" fmla="val -143759"/>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ts val="600"/>
              </a:spcBef>
              <a:defRPr/>
            </a:pPr>
            <a:r>
              <a:rPr lang="zh-TW" altLang="en-US" sz="2000" smtClean="0">
                <a:solidFill>
                  <a:prstClr val="black"/>
                </a:solidFill>
                <a:effectLst>
                  <a:outerShdw blurRad="38100" dist="38100" dir="2700000" algn="tl">
                    <a:srgbClr val="FFFFFF"/>
                  </a:outerShdw>
                </a:effectLst>
                <a:latin typeface="華康粗圓體" pitchFamily="49" charset="-120"/>
                <a:ea typeface="華康粗圓體" pitchFamily="49" charset="-120"/>
              </a:rPr>
              <a:t>引擎</a:t>
            </a:r>
            <a:r>
              <a:rPr lang="en-US" altLang="zh-TW" sz="2000" smtClean="0">
                <a:solidFill>
                  <a:prstClr val="black"/>
                </a:solidFill>
                <a:effectLst>
                  <a:outerShdw blurRad="38100" dist="38100" dir="2700000" algn="tl">
                    <a:srgbClr val="FFFFFF"/>
                  </a:outerShdw>
                </a:effectLst>
                <a:latin typeface="華康粗圓體" pitchFamily="49" charset="-120"/>
                <a:ea typeface="華康粗圓體" pitchFamily="49" charset="-120"/>
              </a:rPr>
              <a:t>(</a:t>
            </a:r>
            <a:r>
              <a:rPr lang="zh-TW" altLang="zh-TW" sz="2000" smtClean="0">
                <a:solidFill>
                  <a:prstClr val="black"/>
                </a:solidFill>
                <a:effectLst>
                  <a:outerShdw blurRad="38100" dist="38100" dir="2700000" algn="tl">
                    <a:srgbClr val="FFFFFF"/>
                  </a:outerShdw>
                </a:effectLst>
                <a:latin typeface="華康粗圓體" pitchFamily="49" charset="-120"/>
                <a:ea typeface="華康粗圓體" pitchFamily="49" charset="-120"/>
              </a:rPr>
              <a:t>內燃機</a:t>
            </a:r>
            <a:r>
              <a:rPr lang="en-US" altLang="zh-TW" sz="2000" smtClean="0">
                <a:solidFill>
                  <a:prstClr val="black"/>
                </a:solidFill>
                <a:effectLst>
                  <a:outerShdw blurRad="38100" dist="38100" dir="2700000" algn="tl">
                    <a:srgbClr val="FFFFFF"/>
                  </a:outerShdw>
                </a:effectLst>
                <a:latin typeface="華康粗圓體" pitchFamily="49" charset="-120"/>
                <a:ea typeface="華康粗圓體" pitchFamily="49" charset="-120"/>
              </a:rPr>
              <a:t>)</a:t>
            </a:r>
            <a:r>
              <a:rPr lang="zh-TW" altLang="en-US" sz="2000" smtClean="0">
                <a:solidFill>
                  <a:prstClr val="black"/>
                </a:solidFill>
                <a:effectLst>
                  <a:outerShdw blurRad="38100" dist="38100" dir="2700000" algn="tl">
                    <a:srgbClr val="FFFFFF"/>
                  </a:outerShdw>
                </a:effectLst>
                <a:latin typeface="華康粗圓體" pitchFamily="49" charset="-120"/>
                <a:ea typeface="華康粗圓體" pitchFamily="49" charset="-120"/>
              </a:rPr>
              <a:t>：動力機械群</a:t>
            </a:r>
          </a:p>
          <a:p>
            <a:pPr algn="ctr">
              <a:defRPr/>
            </a:pPr>
            <a:endParaRPr lang="zh-TW" altLang="en-US" sz="2000" smtClean="0">
              <a:solidFill>
                <a:prstClr val="black"/>
              </a:solidFill>
              <a:latin typeface="Calibri" pitchFamily="34" charset="0"/>
            </a:endParaRPr>
          </a:p>
        </p:txBody>
      </p:sp>
      <p:sp>
        <p:nvSpPr>
          <p:cNvPr id="10" name="圓角矩形圖說文字 9"/>
          <p:cNvSpPr/>
          <p:nvPr/>
        </p:nvSpPr>
        <p:spPr>
          <a:xfrm>
            <a:off x="5727700" y="2165350"/>
            <a:ext cx="1800225" cy="504825"/>
          </a:xfrm>
          <a:prstGeom prst="wedgeRoundRectCallout">
            <a:avLst>
              <a:gd name="adj1" fmla="val 6717"/>
              <a:gd name="adj2" fmla="val 138431"/>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88000" bIns="36000" anchor="ctr" anchorCtr="1"/>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ts val="600"/>
              </a:spcBef>
              <a:defRPr/>
            </a:pPr>
            <a:r>
              <a:rPr lang="zh-TW" altLang="en-US" sz="2000" smtClean="0">
                <a:solidFill>
                  <a:prstClr val="black"/>
                </a:solidFill>
                <a:effectLst>
                  <a:outerShdw blurRad="38100" dist="38100" dir="2700000" algn="tl">
                    <a:srgbClr val="FFFFFF"/>
                  </a:outerShdw>
                </a:effectLst>
                <a:latin typeface="華康粗圓體" pitchFamily="49" charset="-120"/>
                <a:ea typeface="華康粗圓體" pitchFamily="49" charset="-120"/>
              </a:rPr>
              <a:t>內裝：化工群</a:t>
            </a:r>
          </a:p>
          <a:p>
            <a:pPr algn="ctr">
              <a:defRPr/>
            </a:pPr>
            <a:endParaRPr lang="zh-TW" altLang="en-US" sz="2000" smtClean="0">
              <a:solidFill>
                <a:prstClr val="black"/>
              </a:solidFill>
              <a:latin typeface="Calibri" pitchFamily="34" charset="0"/>
            </a:endParaRPr>
          </a:p>
        </p:txBody>
      </p:sp>
      <p:sp>
        <p:nvSpPr>
          <p:cNvPr id="11" name="圓角矩形圖說文字 10"/>
          <p:cNvSpPr/>
          <p:nvPr/>
        </p:nvSpPr>
        <p:spPr>
          <a:xfrm>
            <a:off x="2130425" y="2028825"/>
            <a:ext cx="2722563" cy="503238"/>
          </a:xfrm>
          <a:prstGeom prst="wedgeRoundRectCallout">
            <a:avLst>
              <a:gd name="adj1" fmla="val 30333"/>
              <a:gd name="adj2" fmla="val 319840"/>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車載電子：電機電子群</a:t>
            </a:r>
          </a:p>
          <a:p>
            <a:pPr algn="ctr">
              <a:defRPr/>
            </a:pPr>
            <a:endParaRPr lang="zh-TW" altLang="en-US" sz="2000" dirty="0">
              <a:solidFill>
                <a:prstClr val="black"/>
              </a:solidFill>
            </a:endParaRPr>
          </a:p>
        </p:txBody>
      </p:sp>
    </p:spTree>
    <p:extLst>
      <p:ext uri="{BB962C8B-B14F-4D97-AF65-F5344CB8AC3E}">
        <p14:creationId xmlns:p14="http://schemas.microsoft.com/office/powerpoint/2010/main" val="3668651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25425" y="1049338"/>
          <a:ext cx="8713788" cy="5791200"/>
        </p:xfrm>
        <a:graphic>
          <a:graphicData uri="http://schemas.openxmlformats.org/drawingml/2006/table">
            <a:tbl>
              <a:tblPr/>
              <a:tblGrid>
                <a:gridCol w="2024063"/>
                <a:gridCol w="1508125"/>
                <a:gridCol w="1366837"/>
                <a:gridCol w="2222500"/>
                <a:gridCol w="1592263"/>
              </a:tblGrid>
              <a:tr h="298450">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終端產品</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製造</a:t>
                      </a:r>
                      <a:r>
                        <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rPr>
                        <a:t>/</a:t>
                      </a: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服務</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職業分類</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高職群科</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技職校系</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98450">
                <a:tc rowSpan="1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3200" b="1" i="0" u="none" strike="noStrike" cap="none" normalizeH="0" baseline="0" smtClean="0">
                          <a:ln>
                            <a:noFill/>
                          </a:ln>
                          <a:solidFill>
                            <a:srgbClr val="FFFFFF"/>
                          </a:solidFill>
                          <a:effectLst/>
                          <a:latin typeface="華康中圓體" pitchFamily="49" charset="-120"/>
                          <a:ea typeface="華康中圓體" pitchFamily="49" charset="-120"/>
                        </a:rPr>
                        <a:t>汽車</a:t>
                      </a:r>
                      <a:endParaRPr kumimoji="0" lang="en-US" altLang="zh-TW" sz="32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造型設計</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與製造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工業設計</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美工科、製圖科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工業設計系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模具製造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模具科、機械科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vMerge="1">
                  <a:txBody>
                    <a:bodyPr/>
                    <a:lstStyle/>
                    <a:p>
                      <a:endParaRPr lang="zh-TW" altLang="en-US"/>
                    </a:p>
                  </a:txBody>
                  <a:tcPr/>
                </a:tc>
                <a:tc rowSpan="7">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車身設計</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與製造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機構設計</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機械科、模具科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953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機械科、模具科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鑄造科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953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車身製造</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模具科、板金科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953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電工機械</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電機科、控制科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汽車科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電機工程系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953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車載電子</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電子科、資訊科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電子工程系 資訊工程系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953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內燃機</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汽車科、機械科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車輛工程系 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汽車內裝</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化工科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化學工程系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vMerge="1">
                  <a:txBody>
                    <a:bodyPr/>
                    <a:lstStyle/>
                    <a:p>
                      <a:endParaRPr lang="zh-TW" altLang="en-US"/>
                    </a:p>
                  </a:txBody>
                  <a:tcPr/>
                </a:tc>
                <a:tc rowSpan="3">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車輛修護</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引擎修護</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汽車科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車輛工程系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9531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車身底盤</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修護</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汽車科、機械科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板金科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車輛工程系 機械工程系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電系修護</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電機科、汽車科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電機工程系 </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8260" name="標題 1"/>
          <p:cNvSpPr>
            <a:spLocks noGrp="1"/>
          </p:cNvSpPr>
          <p:nvPr>
            <p:ph type="title"/>
          </p:nvPr>
        </p:nvSpPr>
        <p:spPr>
          <a:xfrm>
            <a:off x="876322" y="142860"/>
            <a:ext cx="6767512" cy="1143000"/>
          </a:xfrm>
        </p:spPr>
        <p:txBody>
          <a:bodyPr/>
          <a:lstStyle/>
          <a:p>
            <a:r>
              <a:rPr lang="zh-TW" altLang="zh-TW" dirty="0" smtClean="0">
                <a:latin typeface="華康新特明體" pitchFamily="49" charset="-120"/>
                <a:ea typeface="華康新特明體" pitchFamily="49" charset="-120"/>
                <a:cs typeface="Arial Unicode MS" pitchFamily="34" charset="-120"/>
              </a:rPr>
              <a:t>高職群科關聯</a:t>
            </a:r>
            <a:endParaRPr lang="zh-TW" altLang="en-US" dirty="0" smtClean="0">
              <a:latin typeface="華康新特明體" pitchFamily="49" charset="-120"/>
              <a:ea typeface="華康新特明體" pitchFamily="49" charset="-120"/>
              <a:cs typeface="Arial Unicode MS" pitchFamily="34" charset="-120"/>
            </a:endParaRPr>
          </a:p>
        </p:txBody>
      </p:sp>
      <p:pic>
        <p:nvPicPr>
          <p:cNvPr id="8261" name="圖片 2"/>
          <p:cNvPicPr>
            <a:picLocks noChangeAspect="1"/>
          </p:cNvPicPr>
          <p:nvPr/>
        </p:nvPicPr>
        <p:blipFill>
          <a:blip r:embed="rId2"/>
          <a:srcRect t="15729" b="13713"/>
          <a:stretch>
            <a:fillRect/>
          </a:stretch>
        </p:blipFill>
        <p:spPr bwMode="auto">
          <a:xfrm>
            <a:off x="25400" y="4076700"/>
            <a:ext cx="3825875" cy="2025650"/>
          </a:xfrm>
          <a:prstGeom prst="rect">
            <a:avLst/>
          </a:prstGeom>
          <a:noFill/>
          <a:ln w="9525">
            <a:noFill/>
            <a:miter lim="800000"/>
            <a:headEnd/>
            <a:tailEnd/>
          </a:ln>
        </p:spPr>
      </p:pic>
      <p:sp>
        <p:nvSpPr>
          <p:cNvPr id="8262" name="文字方塊 6"/>
          <p:cNvSpPr txBox="1">
            <a:spLocks noChangeArrowheads="1"/>
          </p:cNvSpPr>
          <p:nvPr/>
        </p:nvSpPr>
        <p:spPr bwMode="auto">
          <a:xfrm>
            <a:off x="5364163" y="682625"/>
            <a:ext cx="3575050" cy="369888"/>
          </a:xfrm>
          <a:prstGeom prst="rect">
            <a:avLst/>
          </a:prstGeom>
          <a:noFill/>
          <a:ln w="9525">
            <a:noFill/>
            <a:miter lim="800000"/>
            <a:headEnd/>
            <a:tailEnd/>
          </a:ln>
        </p:spPr>
        <p:txBody>
          <a:bodyPr>
            <a:spAutoFit/>
          </a:bodyPr>
          <a:lstStyle/>
          <a:p>
            <a:pPr algn="r"/>
            <a:r>
              <a:rPr lang="zh-TW" altLang="en-US">
                <a:solidFill>
                  <a:prstClr val="white"/>
                </a:solidFill>
                <a:latin typeface="華康中圓體" pitchFamily="49" charset="-120"/>
                <a:ea typeface="華康中圓體" pitchFamily="49" charset="-120"/>
              </a:rPr>
              <a:t>資料提供：</a:t>
            </a:r>
            <a:r>
              <a:rPr lang="zh-TW" altLang="zh-TW">
                <a:solidFill>
                  <a:prstClr val="white"/>
                </a:solidFill>
                <a:latin typeface="華康中圓體" pitchFamily="49" charset="-120"/>
                <a:ea typeface="華康中圓體" pitchFamily="49" charset="-120"/>
              </a:rPr>
              <a:t>桃園農工 郭敏良主任</a:t>
            </a:r>
            <a:endParaRPr lang="zh-TW" altLang="en-US">
              <a:solidFill>
                <a:prstClr val="white"/>
              </a:solidFill>
              <a:latin typeface="華康中圓體" pitchFamily="49" charset="-120"/>
              <a:ea typeface="華康中圓體" pitchFamily="49" charset="-120"/>
            </a:endParaRPr>
          </a:p>
        </p:txBody>
      </p:sp>
    </p:spTree>
    <p:extLst>
      <p:ext uri="{BB962C8B-B14F-4D97-AF65-F5344CB8AC3E}">
        <p14:creationId xmlns:p14="http://schemas.microsoft.com/office/powerpoint/2010/main" val="25547268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圖片 2"/>
          <p:cNvPicPr>
            <a:picLocks noChangeAspect="1"/>
          </p:cNvPicPr>
          <p:nvPr/>
        </p:nvPicPr>
        <p:blipFill>
          <a:blip r:embed="rId2"/>
          <a:srcRect/>
          <a:stretch>
            <a:fillRect/>
          </a:stretch>
        </p:blipFill>
        <p:spPr bwMode="auto">
          <a:xfrm>
            <a:off x="1588" y="1419225"/>
            <a:ext cx="9142412" cy="5440363"/>
          </a:xfrm>
          <a:prstGeom prst="rect">
            <a:avLst/>
          </a:prstGeom>
          <a:noFill/>
          <a:ln w="9525">
            <a:noFill/>
            <a:miter lim="800000"/>
            <a:headEnd/>
            <a:tailEnd/>
          </a:ln>
        </p:spPr>
      </p:pic>
      <p:sp>
        <p:nvSpPr>
          <p:cNvPr id="2" name="標題 1"/>
          <p:cNvSpPr>
            <a:spLocks noGrp="1"/>
          </p:cNvSpPr>
          <p:nvPr>
            <p:ph type="title"/>
          </p:nvPr>
        </p:nvSpPr>
        <p:spPr/>
        <p:txBody>
          <a:bodyPr/>
          <a:lstStyle/>
          <a:p>
            <a:pPr>
              <a:defRPr/>
            </a:pPr>
            <a:r>
              <a:rPr lang="zh-TW" altLang="en-US" sz="4000" dirty="0" smtClean="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以</a:t>
            </a:r>
            <a:r>
              <a:rPr lang="zh-TW" altLang="en-US" sz="4800" dirty="0" smtClean="0">
                <a:latin typeface="華康新特明體" panose="02020909000000000000" pitchFamily="49" charset="-120"/>
                <a:ea typeface="華康新特明體" panose="02020909000000000000" pitchFamily="49" charset="-120"/>
                <a:cs typeface="Arial Unicode MS" panose="020B0604020202020204" pitchFamily="34" charset="-120"/>
              </a:rPr>
              <a:t>便利商店</a:t>
            </a:r>
            <a:r>
              <a:rPr lang="zh-TW" altLang="en-US" sz="4000" dirty="0" smtClean="0">
                <a:solidFill>
                  <a:schemeClr val="bg1">
                    <a:lumMod val="50000"/>
                  </a:schemeClr>
                </a:solidFill>
                <a:latin typeface="華康新特明體" panose="02020909000000000000" pitchFamily="49" charset="-120"/>
                <a:ea typeface="華康新特明體" panose="02020909000000000000" pitchFamily="49" charset="-120"/>
                <a:cs typeface="Arial Unicode MS" panose="020B0604020202020204" pitchFamily="34" charset="-120"/>
              </a:rPr>
              <a:t>為例</a:t>
            </a:r>
            <a:endParaRPr lang="zh-TW" altLang="en-US" sz="4000" dirty="0">
              <a:latin typeface="華康新特明體" panose="02020909000000000000" pitchFamily="49" charset="-120"/>
              <a:ea typeface="華康新特明體" panose="02020909000000000000" pitchFamily="49" charset="-120"/>
            </a:endParaRPr>
          </a:p>
        </p:txBody>
      </p:sp>
      <p:sp>
        <p:nvSpPr>
          <p:cNvPr id="10" name="圓角矩形圖說文字 9"/>
          <p:cNvSpPr/>
          <p:nvPr/>
        </p:nvSpPr>
        <p:spPr>
          <a:xfrm>
            <a:off x="107950" y="5516563"/>
            <a:ext cx="2951163" cy="749300"/>
          </a:xfrm>
          <a:prstGeom prst="wedgeRoundRectCallout">
            <a:avLst>
              <a:gd name="adj1" fmla="val -618"/>
              <a:gd name="adj2" fmla="val -15513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prstClr val="black"/>
                </a:solidFill>
                <a:latin typeface="華康粗圓體" panose="020F0709000000000000" pitchFamily="49" charset="-120"/>
                <a:ea typeface="華康粗圓體" panose="020F0709000000000000" pitchFamily="49" charset="-120"/>
              </a:rPr>
              <a:t>電子商務</a:t>
            </a: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r>
              <a:rPr lang="en-US" altLang="zh-TW"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
            </a:r>
            <a:br>
              <a:rPr lang="en-US" altLang="zh-TW"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b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資料處理科、</a:t>
            </a:r>
            <a:r>
              <a:rPr lang="zh-TW" altLang="en-US" sz="2000" dirty="0">
                <a:solidFill>
                  <a:prstClr val="black"/>
                </a:solidFill>
                <a:latin typeface="華康粗圓體" panose="020F0709000000000000" pitchFamily="49" charset="-120"/>
                <a:ea typeface="華康粗圓體" panose="020F0709000000000000" pitchFamily="49" charset="-120"/>
              </a:rPr>
              <a:t>電子商務</a:t>
            </a: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科</a:t>
            </a:r>
          </a:p>
          <a:p>
            <a:pPr algn="ctr">
              <a:defRPr/>
            </a:pPr>
            <a:endParaRPr lang="zh-TW" altLang="en-US" sz="2000" dirty="0">
              <a:solidFill>
                <a:prstClr val="black"/>
              </a:solidFill>
              <a:latin typeface="華康粗圓體" panose="020F0709000000000000" pitchFamily="49" charset="-120"/>
              <a:ea typeface="華康粗圓體" panose="020F0709000000000000" pitchFamily="49" charset="-120"/>
            </a:endParaRPr>
          </a:p>
        </p:txBody>
      </p:sp>
      <p:sp>
        <p:nvSpPr>
          <p:cNvPr id="11" name="圓角矩形圖說文字 10"/>
          <p:cNvSpPr/>
          <p:nvPr/>
        </p:nvSpPr>
        <p:spPr>
          <a:xfrm>
            <a:off x="4295775" y="1700213"/>
            <a:ext cx="2967038" cy="749300"/>
          </a:xfrm>
          <a:prstGeom prst="wedgeRoundRectCallout">
            <a:avLst>
              <a:gd name="adj1" fmla="val -35610"/>
              <a:gd name="adj2" fmla="val 9976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1"/>
          <a:lstStyle/>
          <a:p>
            <a:pPr algn="ctr">
              <a:spcBef>
                <a:spcPts val="600"/>
              </a:spcBef>
              <a:defRPr/>
            </a:pPr>
            <a:r>
              <a:rPr lang="zh-TW" altLang="zh-TW" sz="2000" dirty="0">
                <a:solidFill>
                  <a:prstClr val="black"/>
                </a:solidFill>
                <a:latin typeface="華康粗圓體" panose="020F0709000000000000" pitchFamily="49" charset="-120"/>
                <a:ea typeface="華康粗圓體" panose="020F0709000000000000" pitchFamily="49" charset="-120"/>
              </a:rPr>
              <a:t>經營管理</a:t>
            </a:r>
            <a:r>
              <a:rPr lang="zh-TW" altLang="en-US"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a:t>
            </a:r>
            <a:r>
              <a:rPr lang="en-US" altLang="zh-TW"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t/>
            </a:r>
            <a:br>
              <a:rPr lang="en-US" altLang="zh-TW" sz="2000" dirty="0">
                <a:solidFill>
                  <a:prstClr val="black"/>
                </a:solidFill>
                <a:effectLst>
                  <a:outerShdw blurRad="38100" dist="38100" dir="2700000" algn="tl">
                    <a:srgbClr val="000000">
                      <a:alpha val="43137"/>
                    </a:srgbClr>
                  </a:outerShdw>
                </a:effectLst>
                <a:latin typeface="華康粗圓體" panose="020F0709000000000000" pitchFamily="49" charset="-120"/>
                <a:ea typeface="華康粗圓體" panose="020F0709000000000000" pitchFamily="49" charset="-120"/>
              </a:rPr>
            </a:br>
            <a:r>
              <a:rPr lang="zh-TW" altLang="zh-TW" sz="2000" dirty="0">
                <a:solidFill>
                  <a:prstClr val="black"/>
                </a:solidFill>
                <a:latin typeface="華康粗圓體" panose="020F0709000000000000" pitchFamily="49" charset="-120"/>
                <a:ea typeface="華康粗圓體" panose="020F0709000000000000" pitchFamily="49" charset="-120"/>
              </a:rPr>
              <a:t>商業經營科</a:t>
            </a:r>
            <a:r>
              <a:rPr lang="zh-TW" altLang="en-US" sz="2000" dirty="0">
                <a:solidFill>
                  <a:prstClr val="black"/>
                </a:solidFill>
                <a:latin typeface="華康粗圓體" panose="020F0709000000000000" pitchFamily="49" charset="-120"/>
                <a:ea typeface="華康粗圓體" panose="020F0709000000000000" pitchFamily="49" charset="-120"/>
              </a:rPr>
              <a:t>、</a:t>
            </a:r>
            <a:r>
              <a:rPr lang="zh-TW" altLang="zh-TW" sz="2000" dirty="0">
                <a:solidFill>
                  <a:prstClr val="black"/>
                </a:solidFill>
                <a:latin typeface="華康粗圓體" panose="020F0709000000000000" pitchFamily="49" charset="-120"/>
                <a:ea typeface="華康粗圓體" panose="020F0709000000000000" pitchFamily="49" charset="-120"/>
              </a:rPr>
              <a:t>會計事務科</a:t>
            </a:r>
            <a:endParaRPr lang="zh-TW" altLang="en-US" sz="2000" dirty="0">
              <a:solidFill>
                <a:prstClr val="black"/>
              </a:solidFill>
              <a:latin typeface="華康粗圓體" panose="020F0709000000000000" pitchFamily="49" charset="-120"/>
              <a:ea typeface="華康粗圓體" panose="020F0709000000000000" pitchFamily="49" charset="-120"/>
            </a:endParaRPr>
          </a:p>
        </p:txBody>
      </p:sp>
      <p:sp>
        <p:nvSpPr>
          <p:cNvPr id="9" name="圓角矩形圖說文字 8"/>
          <p:cNvSpPr/>
          <p:nvPr/>
        </p:nvSpPr>
        <p:spPr>
          <a:xfrm>
            <a:off x="6154738" y="5151438"/>
            <a:ext cx="2967037" cy="749300"/>
          </a:xfrm>
          <a:prstGeom prst="wedgeRoundRectCallout">
            <a:avLst>
              <a:gd name="adj1" fmla="val 37745"/>
              <a:gd name="adj2" fmla="val -15035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1"/>
          <a:lstStyle/>
          <a:p>
            <a:pPr algn="ctr">
              <a:spcBef>
                <a:spcPts val="600"/>
              </a:spcBef>
              <a:defRPr/>
            </a:pPr>
            <a:r>
              <a:rPr lang="zh-TW" altLang="zh-TW" sz="2000" dirty="0">
                <a:solidFill>
                  <a:prstClr val="black"/>
                </a:solidFill>
                <a:latin typeface="華康粗圓體" panose="020F0709000000000000" pitchFamily="49" charset="-120"/>
                <a:ea typeface="華康粗圓體" panose="020F0709000000000000" pitchFamily="49" charset="-120"/>
              </a:rPr>
              <a:t>流通管理</a:t>
            </a:r>
            <a:r>
              <a:rPr lang="zh-TW" altLang="en-US" sz="2000" dirty="0">
                <a:solidFill>
                  <a:prstClr val="black"/>
                </a:solidFill>
                <a:latin typeface="華康粗圓體" panose="020F0709000000000000" pitchFamily="49" charset="-120"/>
                <a:ea typeface="華康粗圓體" panose="020F0709000000000000" pitchFamily="49" charset="-120"/>
              </a:rPr>
              <a:t>：</a:t>
            </a:r>
            <a:r>
              <a:rPr lang="en-US" altLang="zh-TW" sz="2000" dirty="0">
                <a:solidFill>
                  <a:prstClr val="black"/>
                </a:solidFill>
                <a:latin typeface="華康粗圓體" panose="020F0709000000000000" pitchFamily="49" charset="-120"/>
                <a:ea typeface="華康粗圓體" panose="020F0709000000000000" pitchFamily="49" charset="-120"/>
              </a:rPr>
              <a:t/>
            </a:r>
            <a:br>
              <a:rPr lang="en-US" altLang="zh-TW" sz="2000" dirty="0">
                <a:solidFill>
                  <a:prstClr val="black"/>
                </a:solidFill>
                <a:latin typeface="華康粗圓體" panose="020F0709000000000000" pitchFamily="49" charset="-120"/>
                <a:ea typeface="華康粗圓體" panose="020F0709000000000000" pitchFamily="49" charset="-120"/>
              </a:rPr>
            </a:br>
            <a:r>
              <a:rPr lang="zh-TW" altLang="zh-TW" sz="2000" dirty="0">
                <a:solidFill>
                  <a:prstClr val="black"/>
                </a:solidFill>
                <a:latin typeface="華康粗圓體" panose="020F0709000000000000" pitchFamily="49" charset="-120"/>
                <a:ea typeface="華康粗圓體" panose="020F0709000000000000" pitchFamily="49" charset="-120"/>
              </a:rPr>
              <a:t>商業經營科</a:t>
            </a:r>
            <a:r>
              <a:rPr lang="zh-TW" altLang="en-US" sz="2000" dirty="0">
                <a:solidFill>
                  <a:prstClr val="black"/>
                </a:solidFill>
                <a:latin typeface="華康粗圓體" panose="020F0709000000000000" pitchFamily="49" charset="-120"/>
                <a:ea typeface="華康粗圓體" panose="020F0709000000000000" pitchFamily="49" charset="-120"/>
              </a:rPr>
              <a:t>、</a:t>
            </a:r>
            <a:r>
              <a:rPr lang="zh-TW" altLang="zh-TW" sz="2000" dirty="0">
                <a:solidFill>
                  <a:prstClr val="black"/>
                </a:solidFill>
                <a:latin typeface="華康粗圓體" panose="020F0709000000000000" pitchFamily="49" charset="-120"/>
                <a:ea typeface="華康粗圓體" panose="020F0709000000000000" pitchFamily="49" charset="-120"/>
              </a:rPr>
              <a:t>流通管理科</a:t>
            </a:r>
            <a:endParaRPr lang="zh-TW" altLang="en-US" sz="2000" dirty="0">
              <a:solidFill>
                <a:prstClr val="black"/>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1764908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zh-TW" altLang="zh-TW" smtClean="0">
                <a:latin typeface="華康新特明體" pitchFamily="49" charset="-120"/>
                <a:ea typeface="華康新特明體" pitchFamily="49" charset="-120"/>
                <a:cs typeface="Arial Unicode MS" pitchFamily="34" charset="-120"/>
              </a:rPr>
              <a:t>高職群科關聯</a:t>
            </a:r>
            <a:endParaRPr lang="zh-TW" altLang="en-US" smtClean="0">
              <a:latin typeface="華康新特明體" pitchFamily="49" charset="-120"/>
              <a:ea typeface="華康新特明體" pitchFamily="49" charset="-120"/>
              <a:cs typeface="Arial Unicode MS" pitchFamily="34" charset="-120"/>
            </a:endParaRPr>
          </a:p>
        </p:txBody>
      </p:sp>
      <p:graphicFrame>
        <p:nvGraphicFramePr>
          <p:cNvPr id="3" name="表格 2"/>
          <p:cNvGraphicFramePr>
            <a:graphicFrameLocks noGrp="1"/>
          </p:cNvGraphicFramePr>
          <p:nvPr/>
        </p:nvGraphicFramePr>
        <p:xfrm>
          <a:off x="1476375" y="1500188"/>
          <a:ext cx="7345363" cy="3367088"/>
        </p:xfrm>
        <a:graphic>
          <a:graphicData uri="http://schemas.openxmlformats.org/drawingml/2006/table">
            <a:tbl>
              <a:tblPr/>
              <a:tblGrid>
                <a:gridCol w="1574800"/>
                <a:gridCol w="1266825"/>
                <a:gridCol w="1216025"/>
                <a:gridCol w="1560513"/>
                <a:gridCol w="1727200"/>
              </a:tblGrid>
              <a:tr h="481013">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終端產品</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製造</a:t>
                      </a:r>
                      <a:r>
                        <a:rPr kumimoji="0" lang="en-US" altLang="zh-TW" sz="2000" b="1" i="0" u="none" strike="noStrike" cap="none" normalizeH="0" baseline="0" smtClean="0">
                          <a:ln>
                            <a:noFill/>
                          </a:ln>
                          <a:solidFill>
                            <a:srgbClr val="FFFFFF"/>
                          </a:solidFill>
                          <a:effectLst/>
                          <a:latin typeface="華康中圓體" pitchFamily="49" charset="-120"/>
                          <a:ea typeface="華康中圓體" pitchFamily="49" charset="-120"/>
                        </a:rPr>
                        <a:t>/</a:t>
                      </a: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服務</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職業分類</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高職群科</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技職校系</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62025">
                <a:tc rowSpan="3">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rPr>
                        <a:t>便利商店</a:t>
                      </a:r>
                      <a:endParaRPr kumimoji="0" lang="zh-TW" altLang="zh-TW" sz="2000" b="1" i="0" u="none" strike="noStrike" cap="none" normalizeH="0" baseline="0" smtClean="0">
                        <a:ln>
                          <a:noFill/>
                        </a:ln>
                        <a:solidFill>
                          <a:srgbClr val="FFFFFF"/>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經營管理</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商業經營科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會計事務科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企業管理系</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會計系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62025">
                <a:tc vMerge="1">
                  <a:txBody>
                    <a:bodyPr/>
                    <a:lstStyle/>
                    <a:p>
                      <a:endParaRPr lang="zh-TW" altLang="en-US"/>
                    </a:p>
                  </a:txBody>
                  <a:tcPr/>
                </a:tc>
                <a:tc grid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流通管理</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商業經營科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流通管理科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企業管理系</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流通管理系</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62025">
                <a:tc vMerge="1">
                  <a:txBody>
                    <a:bodyPr/>
                    <a:lstStyle/>
                    <a:p>
                      <a:endParaRPr lang="zh-TW" altLang="en-US"/>
                    </a:p>
                  </a:txBody>
                  <a:tcPr/>
                </a:tc>
                <a:tc gridSpan="2">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電子商務</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zh-TW" altLang="en-US"/>
                    </a:p>
                  </a:txBody>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資料處理科</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電子商務科</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pitchFamily="34" charset="0"/>
                          <a:ea typeface="新細明體" pitchFamily="18" charset="-120"/>
                        </a:defRPr>
                      </a:lvl1pPr>
                      <a:lvl2pPr marL="742950" indent="-285750">
                        <a:spcBef>
                          <a:spcPct val="20000"/>
                        </a:spcBef>
                        <a:buFont typeface="Arial" charset="0"/>
                        <a:defRPr sz="2400">
                          <a:solidFill>
                            <a:schemeClr val="tx1"/>
                          </a:solidFill>
                          <a:latin typeface="Calibri" pitchFamily="34" charset="0"/>
                          <a:ea typeface="新細明體" pitchFamily="18" charset="-120"/>
                        </a:defRPr>
                      </a:lvl2pPr>
                      <a:lvl3pPr marL="1143000" indent="-228600">
                        <a:spcBef>
                          <a:spcPct val="20000"/>
                        </a:spcBef>
                        <a:buFont typeface="Arial" charset="0"/>
                        <a:defRPr sz="2000">
                          <a:solidFill>
                            <a:schemeClr val="tx1"/>
                          </a:solidFill>
                          <a:latin typeface="Calibri" pitchFamily="34" charset="0"/>
                          <a:ea typeface="新細明體" pitchFamily="18" charset="-120"/>
                        </a:defRPr>
                      </a:lvl3pPr>
                      <a:lvl4pPr marL="1600200" indent="-228600">
                        <a:spcBef>
                          <a:spcPct val="20000"/>
                        </a:spcBef>
                        <a:buFont typeface="Arial" charset="0"/>
                        <a:defRPr>
                          <a:solidFill>
                            <a:schemeClr val="tx1"/>
                          </a:solidFill>
                          <a:latin typeface="Calibri" pitchFamily="34" charset="0"/>
                          <a:ea typeface="新細明體" pitchFamily="18" charset="-120"/>
                        </a:defRPr>
                      </a:lvl4pPr>
                      <a:lvl5pPr marL="2057400" indent="-22860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資訊管理系</a:t>
                      </a:r>
                      <a: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t/>
                      </a:r>
                      <a:br>
                        <a:rPr kumimoji="0" lang="en-US" altLang="zh-TW" sz="2000" b="0" i="0" u="none" strike="noStrike" cap="none" normalizeH="0" baseline="0" smtClean="0">
                          <a:ln>
                            <a:noFill/>
                          </a:ln>
                          <a:solidFill>
                            <a:srgbClr val="000000"/>
                          </a:solidFill>
                          <a:effectLst/>
                          <a:latin typeface="華康中圓體" pitchFamily="49" charset="-120"/>
                          <a:ea typeface="華康中圓體" pitchFamily="49" charset="-120"/>
                        </a:rPr>
                      </a:br>
                      <a:r>
                        <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rPr>
                        <a:t>企業管理系 </a:t>
                      </a:r>
                      <a:endParaRPr kumimoji="0" lang="zh-TW" altLang="zh-TW" sz="2000" b="0" i="0" u="none" strike="noStrike" cap="none" normalizeH="0" baseline="0" smtClean="0">
                        <a:ln>
                          <a:noFill/>
                        </a:ln>
                        <a:solidFill>
                          <a:srgbClr val="000000"/>
                        </a:solidFill>
                        <a:effectLst/>
                        <a:latin typeface="華康中圓體" pitchFamily="49" charset="-120"/>
                        <a:ea typeface="華康中圓體" pitchFamily="49" charset="-120"/>
                        <a:cs typeface="Times New Roman" pitchFamily="18" charset="0"/>
                      </a:endParaRPr>
                    </a:p>
                  </a:txBody>
                  <a:tcPr marL="36195" marR="3619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10270" name="圖片 3"/>
          <p:cNvPicPr>
            <a:picLocks noChangeAspect="1"/>
          </p:cNvPicPr>
          <p:nvPr/>
        </p:nvPicPr>
        <p:blipFill>
          <a:blip r:embed="rId2"/>
          <a:srcRect l="9367"/>
          <a:stretch>
            <a:fillRect/>
          </a:stretch>
        </p:blipFill>
        <p:spPr bwMode="auto">
          <a:xfrm>
            <a:off x="250825" y="4508500"/>
            <a:ext cx="2809875" cy="2066925"/>
          </a:xfrm>
          <a:prstGeom prst="rect">
            <a:avLst/>
          </a:prstGeom>
          <a:noFill/>
          <a:ln w="9525">
            <a:noFill/>
            <a:miter lim="800000"/>
            <a:headEnd/>
            <a:tailEnd/>
          </a:ln>
        </p:spPr>
      </p:pic>
      <p:sp>
        <p:nvSpPr>
          <p:cNvPr id="10271" name="文字方塊 6"/>
          <p:cNvSpPr txBox="1">
            <a:spLocks noChangeArrowheads="1"/>
          </p:cNvSpPr>
          <p:nvPr/>
        </p:nvSpPr>
        <p:spPr bwMode="auto">
          <a:xfrm>
            <a:off x="5389563" y="1116013"/>
            <a:ext cx="3575050" cy="368300"/>
          </a:xfrm>
          <a:prstGeom prst="rect">
            <a:avLst/>
          </a:prstGeom>
          <a:noFill/>
          <a:ln w="9525">
            <a:noFill/>
            <a:miter lim="800000"/>
            <a:headEnd/>
            <a:tailEnd/>
          </a:ln>
        </p:spPr>
        <p:txBody>
          <a:bodyPr>
            <a:spAutoFit/>
          </a:bodyPr>
          <a:lstStyle/>
          <a:p>
            <a:pPr algn="r"/>
            <a:r>
              <a:rPr lang="zh-TW" altLang="en-US">
                <a:solidFill>
                  <a:prstClr val="white"/>
                </a:solidFill>
                <a:latin typeface="華康中圓體" pitchFamily="49" charset="-120"/>
                <a:ea typeface="華康中圓體" pitchFamily="49" charset="-120"/>
              </a:rPr>
              <a:t>資料提供：</a:t>
            </a:r>
            <a:r>
              <a:rPr lang="zh-TW" altLang="zh-TW">
                <a:solidFill>
                  <a:prstClr val="white"/>
                </a:solidFill>
                <a:latin typeface="華康中圓體" pitchFamily="49" charset="-120"/>
                <a:ea typeface="華康中圓體" pitchFamily="49" charset="-120"/>
              </a:rPr>
              <a:t>桃園農工 郭敏良主任</a:t>
            </a:r>
            <a:endParaRPr lang="zh-TW" altLang="en-US">
              <a:solidFill>
                <a:prstClr val="white"/>
              </a:solidFill>
              <a:latin typeface="華康中圓體" pitchFamily="49" charset="-120"/>
              <a:ea typeface="華康中圓體" pitchFamily="49" charset="-120"/>
            </a:endParaRPr>
          </a:p>
        </p:txBody>
      </p:sp>
    </p:spTree>
    <p:extLst>
      <p:ext uri="{BB962C8B-B14F-4D97-AF65-F5344CB8AC3E}">
        <p14:creationId xmlns:p14="http://schemas.microsoft.com/office/powerpoint/2010/main" val="26940931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標題 1"/>
          <p:cNvSpPr>
            <a:spLocks noGrp="1"/>
          </p:cNvSpPr>
          <p:nvPr>
            <p:ph type="title"/>
          </p:nvPr>
        </p:nvSpPr>
        <p:spPr/>
        <p:txBody>
          <a:bodyPr/>
          <a:lstStyle/>
          <a:p>
            <a:pPr eaLnBrk="1" hangingPunct="1"/>
            <a:r>
              <a:rPr lang="zh-TW" altLang="en-US" smtClean="0">
                <a:latin typeface="華康新特明體" pitchFamily="49" charset="-120"/>
                <a:ea typeface="華康新特明體" pitchFamily="49" charset="-120"/>
                <a:cs typeface="Arial Unicode MS" pitchFamily="34" charset="-120"/>
              </a:rPr>
              <a:t>高職重點特色</a:t>
            </a:r>
          </a:p>
        </p:txBody>
      </p:sp>
      <p:sp>
        <p:nvSpPr>
          <p:cNvPr id="398339" name="內容版面配置區 2"/>
          <p:cNvSpPr>
            <a:spLocks noGrp="1"/>
          </p:cNvSpPr>
          <p:nvPr>
            <p:ph idx="1"/>
          </p:nvPr>
        </p:nvSpPr>
        <p:spPr>
          <a:xfrm>
            <a:off x="457200" y="1600200"/>
            <a:ext cx="8362950" cy="4525963"/>
          </a:xfrm>
        </p:spPr>
        <p:txBody>
          <a:bodyPr/>
          <a:lstStyle/>
          <a:p>
            <a:pPr eaLnBrk="1" hangingPunct="1"/>
            <a:r>
              <a:rPr lang="zh-TW" altLang="en-US" dirty="0" smtClean="0">
                <a:latin typeface="華康新特明體" pitchFamily="49" charset="-120"/>
                <a:ea typeface="華康新特明體" pitchFamily="49" charset="-120"/>
                <a:cs typeface="Arial Unicode MS" pitchFamily="34" charset="-120"/>
              </a:rPr>
              <a:t>各群科訂定</a:t>
            </a:r>
            <a:r>
              <a:rPr lang="zh-TW" altLang="en-US" dirty="0" smtClean="0">
                <a:solidFill>
                  <a:srgbClr val="FF0000"/>
                </a:solidFill>
                <a:latin typeface="華康新特明體" pitchFamily="49" charset="-120"/>
                <a:ea typeface="華康新特明體" pitchFamily="49" charset="-120"/>
                <a:cs typeface="Arial Unicode MS" pitchFamily="34" charset="-120"/>
              </a:rPr>
              <a:t>一般科目</a:t>
            </a:r>
            <a:r>
              <a:rPr lang="zh-TW" altLang="en-US" dirty="0" smtClean="0">
                <a:latin typeface="華康新特明體" pitchFamily="49" charset="-120"/>
                <a:ea typeface="華康新特明體" pitchFamily="49" charset="-120"/>
                <a:cs typeface="Arial Unicode MS" pitchFamily="34" charset="-120"/>
              </a:rPr>
              <a:t>、</a:t>
            </a:r>
            <a:r>
              <a:rPr lang="zh-TW" altLang="en-US" dirty="0" smtClean="0">
                <a:solidFill>
                  <a:srgbClr val="FF0000"/>
                </a:solidFill>
                <a:latin typeface="華康新特明體" pitchFamily="49" charset="-120"/>
                <a:ea typeface="華康新特明體" pitchFamily="49" charset="-120"/>
                <a:cs typeface="Arial Unicode MS" pitchFamily="34" charset="-120"/>
              </a:rPr>
              <a:t>專業科目</a:t>
            </a:r>
            <a:r>
              <a:rPr lang="zh-TW" altLang="en-US" dirty="0" smtClean="0">
                <a:latin typeface="華康新特明體" pitchFamily="49" charset="-120"/>
                <a:ea typeface="華康新特明體" pitchFamily="49" charset="-120"/>
                <a:cs typeface="Arial Unicode MS" pitchFamily="34" charset="-120"/>
              </a:rPr>
              <a:t>及</a:t>
            </a:r>
            <a:r>
              <a:rPr lang="zh-TW" altLang="en-US" dirty="0" smtClean="0">
                <a:solidFill>
                  <a:srgbClr val="FF0000"/>
                </a:solidFill>
                <a:latin typeface="華康新特明體" pitchFamily="49" charset="-120"/>
                <a:ea typeface="華康新特明體" pitchFamily="49" charset="-120"/>
                <a:cs typeface="Arial Unicode MS" pitchFamily="34" charset="-120"/>
              </a:rPr>
              <a:t>實習科目</a:t>
            </a:r>
            <a:endParaRPr lang="en-US" altLang="zh-TW" dirty="0" smtClean="0">
              <a:solidFill>
                <a:srgbClr val="FF0000"/>
              </a:solidFill>
              <a:latin typeface="華康新特明體" pitchFamily="49" charset="-120"/>
              <a:ea typeface="華康新特明體" pitchFamily="49" charset="-120"/>
              <a:cs typeface="Arial Unicode MS" pitchFamily="34" charset="-120"/>
            </a:endParaRPr>
          </a:p>
          <a:p>
            <a:pPr eaLnBrk="1" hangingPunct="1"/>
            <a:r>
              <a:rPr lang="zh-TW" altLang="en-US" dirty="0" smtClean="0">
                <a:latin typeface="華康新特明體" pitchFamily="49" charset="-120"/>
                <a:ea typeface="華康新特明體" pitchFamily="49" charset="-120"/>
                <a:cs typeface="Arial Unicode MS" pitchFamily="34" charset="-120"/>
              </a:rPr>
              <a:t>此外各科可依照屬性或當地產業特性，發展各自不同的專業特色課程</a:t>
            </a:r>
            <a:endParaRPr lang="en-US" altLang="zh-TW" dirty="0" smtClean="0">
              <a:latin typeface="華康新特明體" pitchFamily="49" charset="-120"/>
              <a:ea typeface="華康新特明體" pitchFamily="49" charset="-120"/>
              <a:cs typeface="Arial Unicode MS" pitchFamily="34" charset="-120"/>
            </a:endParaRPr>
          </a:p>
          <a:p>
            <a:pPr eaLnBrk="1" hangingPunct="1"/>
            <a:r>
              <a:rPr lang="zh-TW" altLang="en-US" dirty="0" smtClean="0">
                <a:latin typeface="華康新特明體" pitchFamily="49" charset="-120"/>
                <a:ea typeface="華康新特明體" pitchFamily="49" charset="-120"/>
                <a:cs typeface="Arial Unicode MS" pitchFamily="34" charset="-120"/>
              </a:rPr>
              <a:t>課程設計以先廣後專、延後分流為原則</a:t>
            </a:r>
          </a:p>
          <a:p>
            <a:pPr eaLnBrk="1" hangingPunct="1"/>
            <a:r>
              <a:rPr lang="zh-TW" altLang="en-US" dirty="0" smtClean="0">
                <a:latin typeface="華康新特明體" pitchFamily="49" charset="-120"/>
                <a:ea typeface="華康新特明體" pitchFamily="49" charset="-120"/>
                <a:cs typeface="Arial Unicode MS" pitchFamily="34" charset="-120"/>
              </a:rPr>
              <a:t>除培養基礎專業知能，並可向上銜接科技大學專業課程</a:t>
            </a:r>
          </a:p>
        </p:txBody>
      </p:sp>
    </p:spTree>
    <p:extLst>
      <p:ext uri="{BB962C8B-B14F-4D97-AF65-F5344CB8AC3E}">
        <p14:creationId xmlns:p14="http://schemas.microsoft.com/office/powerpoint/2010/main" val="3471672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146"/>
          <p:cNvGraphicFramePr>
            <a:graphicFrameLocks noGrp="1"/>
          </p:cNvGraphicFramePr>
          <p:nvPr/>
        </p:nvGraphicFramePr>
        <p:xfrm>
          <a:off x="755650" y="2041525"/>
          <a:ext cx="7632700" cy="4196168"/>
        </p:xfrm>
        <a:graphic>
          <a:graphicData uri="http://schemas.openxmlformats.org/drawingml/2006/table">
            <a:tbl>
              <a:tblPr/>
              <a:tblGrid>
                <a:gridCol w="1296144"/>
                <a:gridCol w="6336556"/>
              </a:tblGrid>
              <a:tr h="4078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rPr>
                        <a:t>共同科目</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適用群別</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8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rPr>
                        <a:t>國文</a:t>
                      </a:r>
                    </a:p>
                  </a:txBody>
                  <a:tcPr marL="21064" marR="21064" marT="21052" marB="210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適用各群類，並加考寫作測驗</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8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rPr>
                        <a:t>英文</a:t>
                      </a:r>
                    </a:p>
                  </a:txBody>
                  <a:tcPr marL="21064" marR="21064" marT="21052" marB="210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適用各群類</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16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3300"/>
                          </a:solidFill>
                          <a:effectLst/>
                          <a:latin typeface="標楷體" pitchFamily="65" charset="-120"/>
                          <a:ea typeface="標楷體" pitchFamily="65" charset="-120"/>
                        </a:rPr>
                        <a:t>數學</a:t>
                      </a:r>
                      <a:r>
                        <a:rPr kumimoji="0" lang="en-US" altLang="zh-TW" sz="2400" b="1" i="0" u="none" strike="noStrike" cap="none" normalizeH="0" baseline="0" dirty="0" smtClean="0">
                          <a:ln>
                            <a:noFill/>
                          </a:ln>
                          <a:solidFill>
                            <a:srgbClr val="003300"/>
                          </a:solidFill>
                          <a:effectLst/>
                          <a:latin typeface="標楷體" pitchFamily="65" charset="-120"/>
                          <a:ea typeface="標楷體" pitchFamily="65" charset="-120"/>
                        </a:rPr>
                        <a:t>(A)</a:t>
                      </a:r>
                    </a:p>
                  </a:txBody>
                  <a:tcPr marL="21064" marR="21064" marT="21052" marB="210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1249363" marR="0" lvl="0" indent="-1249363"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適用群類：</a:t>
                      </a:r>
                      <a:r>
                        <a:rPr kumimoji="0" lang="zh-TW" altLang="en-US" sz="2000" b="0" i="0" u="none" strike="noStrike" cap="none" normalizeH="0" baseline="0" dirty="0" smtClean="0">
                          <a:ln>
                            <a:noFill/>
                          </a:ln>
                          <a:solidFill>
                            <a:srgbClr val="003300"/>
                          </a:solidFill>
                          <a:effectLst/>
                          <a:latin typeface="標楷體" pitchFamily="65" charset="-120"/>
                          <a:ea typeface="標楷體" pitchFamily="65" charset="-120"/>
                        </a:rPr>
                        <a:t>家政群幼保類、家政群生活應用類、衛生與護理類</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64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rPr>
                        <a:t>數學</a:t>
                      </a:r>
                      <a:r>
                        <a:rPr kumimoji="0" lang="en-US" altLang="zh-TW" sz="2400" b="0" i="0" u="none" strike="noStrike" cap="none" normalizeH="0" baseline="0" dirty="0" smtClean="0">
                          <a:ln>
                            <a:noFill/>
                          </a:ln>
                          <a:solidFill>
                            <a:schemeClr val="tx1"/>
                          </a:solidFill>
                          <a:effectLst/>
                          <a:latin typeface="標楷體" pitchFamily="65" charset="-120"/>
                          <a:ea typeface="標楷體" pitchFamily="65" charset="-120"/>
                        </a:rPr>
                        <a:t>(B)</a:t>
                      </a:r>
                    </a:p>
                  </a:txBody>
                  <a:tcPr marL="21064" marR="21064" marT="21052" marB="210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1249363" marR="0" lvl="0" indent="-1249363"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適用群類：設計群、商業與管理群、食品群、農業群、外語群英語類、外語群日語類、餐旅群、海事群、水產群</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64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FF"/>
                          </a:solidFill>
                          <a:effectLst/>
                          <a:latin typeface="標楷體" pitchFamily="65" charset="-120"/>
                          <a:ea typeface="標楷體" pitchFamily="65" charset="-120"/>
                        </a:rPr>
                        <a:t>數學</a:t>
                      </a:r>
                      <a:r>
                        <a:rPr kumimoji="0" lang="en-US" altLang="zh-TW" sz="2400" b="1" i="0" u="none" strike="noStrike" cap="none" normalizeH="0" baseline="0" dirty="0" smtClean="0">
                          <a:ln>
                            <a:noFill/>
                          </a:ln>
                          <a:solidFill>
                            <a:srgbClr val="0000FF"/>
                          </a:solidFill>
                          <a:effectLst/>
                          <a:latin typeface="標楷體" pitchFamily="65" charset="-120"/>
                          <a:ea typeface="標楷體" pitchFamily="65" charset="-120"/>
                        </a:rPr>
                        <a:t>(C)</a:t>
                      </a:r>
                    </a:p>
                  </a:txBody>
                  <a:tcPr marL="21064" marR="21064" marT="21052" marB="210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1249363" marR="0" lvl="0" indent="-1249363"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適用群類：</a:t>
                      </a:r>
                      <a:r>
                        <a:rPr kumimoji="0" lang="zh-TW" altLang="en-US" sz="2000" b="1" i="0" u="none" strike="noStrike" cap="none" normalizeH="0" baseline="0" dirty="0" smtClean="0">
                          <a:ln>
                            <a:noFill/>
                          </a:ln>
                          <a:solidFill>
                            <a:srgbClr val="0000FF"/>
                          </a:solidFill>
                          <a:effectLst/>
                          <a:latin typeface="標楷體" pitchFamily="65" charset="-120"/>
                          <a:ea typeface="標楷體" pitchFamily="65" charset="-120"/>
                        </a:rPr>
                        <a:t>機械群、動力機械群、電機與電子群電機類、電機與電子群資電類、化工群、土木與建築群、工程與管理類</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8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rPr>
                        <a:t>數學</a:t>
                      </a:r>
                      <a:r>
                        <a:rPr kumimoji="0" lang="en-US" altLang="zh-TW" sz="2400" b="0" i="0" u="none" strike="noStrike" cap="none" normalizeH="0" baseline="0" dirty="0" smtClean="0">
                          <a:ln>
                            <a:noFill/>
                          </a:ln>
                          <a:solidFill>
                            <a:schemeClr val="tx1"/>
                          </a:solidFill>
                          <a:effectLst/>
                          <a:latin typeface="標楷體" pitchFamily="65" charset="-120"/>
                          <a:ea typeface="標楷體" pitchFamily="65" charset="-120"/>
                        </a:rPr>
                        <a:t>(S)</a:t>
                      </a:r>
                    </a:p>
                  </a:txBody>
                  <a:tcPr marL="21064" marR="21064" marT="21052" marB="210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rPr>
                        <a:t>適用群類：藝術群影視類</a:t>
                      </a:r>
                    </a:p>
                  </a:txBody>
                  <a:tcPr marL="21064" marR="21064" marT="21052" marB="210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388" name="Rectangle 302"/>
          <p:cNvSpPr>
            <a:spLocks noChangeArrowheads="1"/>
          </p:cNvSpPr>
          <p:nvPr/>
        </p:nvSpPr>
        <p:spPr bwMode="auto">
          <a:xfrm>
            <a:off x="684213" y="1157288"/>
            <a:ext cx="7775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r>
              <a:rPr lang="zh-TW" altLang="en-US" sz="2400">
                <a:solidFill>
                  <a:srgbClr val="000000"/>
                </a:solidFill>
                <a:latin typeface="標楷體" pitchFamily="65" charset="-120"/>
                <a:ea typeface="標楷體" pitchFamily="65" charset="-120"/>
              </a:rPr>
              <a:t>四技二專統一入學測驗考試分為共同科目與專業科目，除數學有不同對應群外，其他共同科目各群都相同</a:t>
            </a:r>
          </a:p>
        </p:txBody>
      </p:sp>
      <p:sp>
        <p:nvSpPr>
          <p:cNvPr id="5" name="標題 1"/>
          <p:cNvSpPr>
            <a:spLocks noGrp="1"/>
          </p:cNvSpPr>
          <p:nvPr>
            <p:ph type="title"/>
          </p:nvPr>
        </p:nvSpPr>
        <p:spPr>
          <a:xfrm>
            <a:off x="457200" y="436563"/>
            <a:ext cx="8229600" cy="706437"/>
          </a:xfrm>
        </p:spPr>
        <p:txBody>
          <a:bodyPr rtlCol="0">
            <a:normAutofit fontScale="90000"/>
          </a:bodyPr>
          <a:lstStyle/>
          <a:p>
            <a:pPr eaLnBrk="1" fontAlgn="auto" hangingPunct="1">
              <a:spcAft>
                <a:spcPts val="0"/>
              </a:spcAft>
              <a:defRPr/>
            </a:pPr>
            <a:r>
              <a:rPr lang="zh-TW" altLang="en-US" dirty="0" smtClean="0">
                <a:solidFill>
                  <a:srgbClr val="0000FF"/>
                </a:solidFill>
                <a:latin typeface="標楷體" pitchFamily="65" charset="-120"/>
                <a:ea typeface="標楷體" pitchFamily="65" charset="-120"/>
              </a:rPr>
              <a:t>群與升學科大考科之對應</a:t>
            </a:r>
            <a:r>
              <a:rPr lang="en-US" altLang="zh-TW" dirty="0" smtClean="0">
                <a:solidFill>
                  <a:srgbClr val="0000FF"/>
                </a:solidFill>
                <a:latin typeface="標楷體" pitchFamily="65" charset="-120"/>
                <a:ea typeface="標楷體" pitchFamily="65" charset="-120"/>
              </a:rPr>
              <a:t>(</a:t>
            </a:r>
            <a:r>
              <a:rPr lang="en-US" altLang="zh-TW" dirty="0" smtClean="0">
                <a:solidFill>
                  <a:srgbClr val="006600"/>
                </a:solidFill>
                <a:latin typeface="標楷體" pitchFamily="65" charset="-120"/>
                <a:ea typeface="標楷體" pitchFamily="65" charset="-120"/>
              </a:rPr>
              <a:t>1</a:t>
            </a:r>
            <a:r>
              <a:rPr lang="en-US" altLang="zh-TW" dirty="0" smtClean="0">
                <a:solidFill>
                  <a:srgbClr val="FF0000"/>
                </a:solidFill>
                <a:latin typeface="標楷體" pitchFamily="65" charset="-120"/>
                <a:ea typeface="標楷體" pitchFamily="65" charset="-120"/>
              </a:rPr>
              <a:t>/3</a:t>
            </a:r>
            <a:r>
              <a:rPr lang="en-US" altLang="zh-TW" dirty="0" smtClean="0">
                <a:solidFill>
                  <a:srgbClr val="0000FF"/>
                </a:solidFill>
                <a:latin typeface="標楷體" pitchFamily="65" charset="-120"/>
                <a:ea typeface="標楷體" pitchFamily="65" charset="-120"/>
              </a:rPr>
              <a:t>)</a:t>
            </a:r>
            <a:endParaRPr lang="zh-TW" altLang="en-US"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989827023"/>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92"/>
          <p:cNvGraphicFramePr>
            <a:graphicFrameLocks noGrp="1"/>
          </p:cNvGraphicFramePr>
          <p:nvPr/>
        </p:nvGraphicFramePr>
        <p:xfrm>
          <a:off x="611188" y="1196975"/>
          <a:ext cx="7848600" cy="5570542"/>
        </p:xfrm>
        <a:graphic>
          <a:graphicData uri="http://schemas.openxmlformats.org/drawingml/2006/table">
            <a:tbl>
              <a:tblPr/>
              <a:tblGrid>
                <a:gridCol w="2664296"/>
                <a:gridCol w="5184304"/>
              </a:tblGrid>
              <a:tr h="35999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標楷體" pitchFamily="65" charset="-120"/>
                          <a:ea typeface="標楷體" pitchFamily="65" charset="-120"/>
                        </a:rPr>
                        <a:t>103</a:t>
                      </a:r>
                      <a:r>
                        <a:rPr kumimoji="0" lang="zh-TW" altLang="en-US" sz="1600" b="1" i="0" u="none" strike="noStrike" cap="none" normalizeH="0" baseline="0" dirty="0" smtClean="0">
                          <a:ln>
                            <a:noFill/>
                          </a:ln>
                          <a:solidFill>
                            <a:schemeClr val="tx1"/>
                          </a:solidFill>
                          <a:effectLst/>
                          <a:latin typeface="標楷體" pitchFamily="65" charset="-120"/>
                          <a:ea typeface="標楷體" pitchFamily="65" charset="-120"/>
                        </a:rPr>
                        <a:t>學年度四技二專統一入學測驗考試類別及考試科目一覽表</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r>
              <a:tr h="4319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rPr>
                        <a:t>群別</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rPr>
                        <a:t>專業科目考科</a:t>
                      </a:r>
                      <a:r>
                        <a:rPr kumimoji="0" lang="en-US" altLang="zh-TW" sz="1600" b="0"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rPr>
                        <a:t>分為專業一與專業二</a:t>
                      </a:r>
                      <a:r>
                        <a:rPr kumimoji="0" lang="en-US" altLang="zh-TW" sz="1600" b="0" i="0" u="none" strike="noStrike" cap="none" normalizeH="0" baseline="0" dirty="0" smtClean="0">
                          <a:ln>
                            <a:noFill/>
                          </a:ln>
                          <a:solidFill>
                            <a:schemeClr val="tx1"/>
                          </a:solidFill>
                          <a:effectLst/>
                          <a:latin typeface="標楷體" pitchFamily="65" charset="-120"/>
                          <a:ea typeface="標楷體" pitchFamily="65" charset="-120"/>
                        </a:rPr>
                        <a:t>)</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01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機械群</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機件原理、機械力學</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機械製造、機械基礎實習、製圖實習</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FF"/>
                          </a:solidFill>
                          <a:effectLst/>
                          <a:latin typeface="標楷體" pitchFamily="65" charset="-120"/>
                          <a:ea typeface="標楷體" pitchFamily="65" charset="-120"/>
                        </a:rPr>
                        <a:t>02 </a:t>
                      </a:r>
                      <a:r>
                        <a:rPr kumimoji="0" lang="zh-TW" altLang="en-US" sz="1800" b="1" i="0" u="none" strike="noStrike" cap="none" normalizeH="0" baseline="0" dirty="0" smtClean="0">
                          <a:ln>
                            <a:noFill/>
                          </a:ln>
                          <a:solidFill>
                            <a:srgbClr val="0000FF"/>
                          </a:solidFill>
                          <a:effectLst/>
                          <a:latin typeface="標楷體" pitchFamily="65" charset="-120"/>
                          <a:ea typeface="標楷體" pitchFamily="65" charset="-120"/>
                        </a:rPr>
                        <a:t>動力機械群</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應用力學、引擎原理及實習</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電工概論與實習、電子概論與實習</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03 </a:t>
                      </a: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電機與電子群</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電機類</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電子學、基本電學</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電工機械、電子學實習、基本電學實習</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04 </a:t>
                      </a: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電機與電子群</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資電類</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電子學、基本電學</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數位邏輯、數位邏輯實習、電子學實習、計算機概論</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05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化工群</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普通化學、普通化學實驗、分析化學、分析化學實驗</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化工原理（基礎化工、化工裝置）</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FF"/>
                          </a:solidFill>
                          <a:effectLst/>
                          <a:latin typeface="標楷體" pitchFamily="65" charset="-120"/>
                          <a:ea typeface="標楷體" pitchFamily="65" charset="-120"/>
                        </a:rPr>
                        <a:t>06 </a:t>
                      </a:r>
                      <a:r>
                        <a:rPr kumimoji="0" lang="zh-TW" altLang="en-US" sz="1800" b="1" i="0" u="none" strike="noStrike" cap="none" normalizeH="0" baseline="0" dirty="0" smtClean="0">
                          <a:ln>
                            <a:noFill/>
                          </a:ln>
                          <a:solidFill>
                            <a:srgbClr val="0000FF"/>
                          </a:solidFill>
                          <a:effectLst/>
                          <a:latin typeface="標楷體" pitchFamily="65" charset="-120"/>
                          <a:ea typeface="標楷體" pitchFamily="65" charset="-120"/>
                        </a:rPr>
                        <a:t>土木與建築群</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工程力學、工程材料</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測量實習、製圖實習</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07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設計群</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色彩原理、造形原理、設計概論</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基本設計、繪畫基礎、基礎圖學（術科考試）</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FF"/>
                          </a:solidFill>
                          <a:effectLst/>
                          <a:latin typeface="標楷體" pitchFamily="65" charset="-120"/>
                          <a:ea typeface="標楷體" pitchFamily="65" charset="-120"/>
                        </a:rPr>
                        <a:t>08 </a:t>
                      </a:r>
                      <a:r>
                        <a:rPr kumimoji="0" lang="zh-TW" altLang="en-US" sz="1800" b="1" i="0" u="none" strike="noStrike" cap="none" normalizeH="0" baseline="0" dirty="0" smtClean="0">
                          <a:ln>
                            <a:noFill/>
                          </a:ln>
                          <a:solidFill>
                            <a:srgbClr val="0000FF"/>
                          </a:solidFill>
                          <a:effectLst/>
                          <a:latin typeface="標楷體" pitchFamily="65" charset="-120"/>
                          <a:ea typeface="標楷體" pitchFamily="65" charset="-120"/>
                        </a:rPr>
                        <a:t>工程與管理類</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基礎物理、基礎化學</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計算機概論</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09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商業與管理群</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商業概論、計算機概論</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會計學、經濟學</a:t>
                      </a:r>
                    </a:p>
                  </a:txBody>
                  <a:tcPr marL="28575" marR="28575" marT="28572" marB="2857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標題 1"/>
          <p:cNvSpPr>
            <a:spLocks noGrp="1"/>
          </p:cNvSpPr>
          <p:nvPr>
            <p:ph type="title"/>
          </p:nvPr>
        </p:nvSpPr>
        <p:spPr>
          <a:xfrm>
            <a:off x="457200" y="365125"/>
            <a:ext cx="8229600" cy="706438"/>
          </a:xfrm>
        </p:spPr>
        <p:txBody>
          <a:bodyPr rtlCol="0">
            <a:normAutofit fontScale="90000"/>
          </a:bodyPr>
          <a:lstStyle/>
          <a:p>
            <a:pPr eaLnBrk="1" fontAlgn="auto" hangingPunct="1">
              <a:spcAft>
                <a:spcPts val="0"/>
              </a:spcAft>
              <a:defRPr/>
            </a:pPr>
            <a:r>
              <a:rPr lang="zh-TW" altLang="en-US" dirty="0" smtClean="0">
                <a:solidFill>
                  <a:srgbClr val="0000FF"/>
                </a:solidFill>
                <a:latin typeface="標楷體" pitchFamily="65" charset="-120"/>
                <a:ea typeface="標楷體" pitchFamily="65" charset="-120"/>
              </a:rPr>
              <a:t>群與升學科大考科之對應</a:t>
            </a:r>
            <a:r>
              <a:rPr lang="en-US" altLang="zh-TW" dirty="0" smtClean="0">
                <a:solidFill>
                  <a:srgbClr val="0000FF"/>
                </a:solidFill>
                <a:latin typeface="標楷體" pitchFamily="65" charset="-120"/>
                <a:ea typeface="標楷體" pitchFamily="65" charset="-120"/>
              </a:rPr>
              <a:t>(</a:t>
            </a:r>
            <a:r>
              <a:rPr lang="en-US" altLang="zh-TW" dirty="0" smtClean="0">
                <a:solidFill>
                  <a:srgbClr val="006600"/>
                </a:solidFill>
                <a:latin typeface="標楷體" pitchFamily="65" charset="-120"/>
                <a:ea typeface="標楷體" pitchFamily="65" charset="-120"/>
              </a:rPr>
              <a:t>2</a:t>
            </a:r>
            <a:r>
              <a:rPr lang="en-US" altLang="zh-TW" dirty="0" smtClean="0">
                <a:solidFill>
                  <a:srgbClr val="FF0000"/>
                </a:solidFill>
                <a:latin typeface="標楷體" pitchFamily="65" charset="-120"/>
                <a:ea typeface="標楷體" pitchFamily="65" charset="-120"/>
              </a:rPr>
              <a:t>/3</a:t>
            </a:r>
            <a:r>
              <a:rPr lang="en-US" altLang="zh-TW" dirty="0" smtClean="0">
                <a:solidFill>
                  <a:srgbClr val="0000FF"/>
                </a:solidFill>
                <a:latin typeface="標楷體" pitchFamily="65" charset="-120"/>
                <a:ea typeface="標楷體" pitchFamily="65" charset="-120"/>
              </a:rPr>
              <a:t>)</a:t>
            </a:r>
            <a:endParaRPr lang="zh-TW" altLang="en-US"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1129168462"/>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46"/>
          <p:cNvGraphicFramePr>
            <a:graphicFrameLocks noGrp="1"/>
          </p:cNvGraphicFramePr>
          <p:nvPr/>
        </p:nvGraphicFramePr>
        <p:xfrm>
          <a:off x="1187450" y="1262063"/>
          <a:ext cx="7200900" cy="5119710"/>
        </p:xfrm>
        <a:graphic>
          <a:graphicData uri="http://schemas.openxmlformats.org/drawingml/2006/table">
            <a:tbl>
              <a:tblPr/>
              <a:tblGrid>
                <a:gridCol w="2501366"/>
                <a:gridCol w="4699534"/>
              </a:tblGrid>
              <a:tr h="3539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rPr>
                        <a:t>規劃群別</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rPr>
                        <a:t>專業科目考科</a:t>
                      </a:r>
                      <a:r>
                        <a:rPr kumimoji="0" lang="en-US" altLang="zh-TW" sz="1600" b="0"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rPr>
                        <a:t>分為專業一與專業二</a:t>
                      </a:r>
                      <a:r>
                        <a:rPr kumimoji="0" lang="en-US" altLang="zh-TW" sz="1600" b="0" i="0" u="none" strike="noStrike" cap="none" normalizeH="0" baseline="0" dirty="0" smtClean="0">
                          <a:ln>
                            <a:noFill/>
                          </a:ln>
                          <a:solidFill>
                            <a:schemeClr val="tx1"/>
                          </a:solidFill>
                          <a:effectLst/>
                          <a:latin typeface="標楷體" pitchFamily="65" charset="-120"/>
                          <a:ea typeface="標楷體" pitchFamily="65" charset="-120"/>
                        </a:rPr>
                        <a:t>)</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rPr>
                        <a:t>10 </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rPr>
                        <a:t>衛生與護理類</a:t>
                      </a:r>
                    </a:p>
                  </a:txBody>
                  <a:tcPr marL="28575" marR="28575" marT="28571" marB="285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基礎生物             </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2.</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健康與護理</a:t>
                      </a:r>
                    </a:p>
                  </a:txBody>
                  <a:tcPr marL="28575" marR="28575" marT="28571" marB="285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11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食品群</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食品加工、食品加工實習</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食品化學與分析、食品化學與分析實習</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12 </a:t>
                      </a: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家政群</a:t>
                      </a:r>
                      <a:r>
                        <a:rPr kumimoji="0" lang="zh-TW" altLang="en-US" sz="1800" b="1" i="0" u="none" strike="noStrike" cap="none" normalizeH="0" baseline="0" dirty="0" smtClean="0">
                          <a:ln>
                            <a:noFill/>
                          </a:ln>
                          <a:solidFill>
                            <a:srgbClr val="000000"/>
                          </a:solidFill>
                          <a:effectLst/>
                          <a:latin typeface="標楷體" pitchFamily="65" charset="-120"/>
                          <a:ea typeface="標楷體" pitchFamily="65" charset="-120"/>
                        </a:rPr>
                        <a:t>幼保類</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家政概論、家庭教育</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幼兒教保概論與實務</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FF"/>
                          </a:solidFill>
                          <a:effectLst/>
                          <a:latin typeface="標楷體" pitchFamily="65" charset="-120"/>
                          <a:ea typeface="標楷體" pitchFamily="65" charset="-120"/>
                        </a:rPr>
                        <a:t>13 </a:t>
                      </a: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家政群</a:t>
                      </a:r>
                      <a:r>
                        <a:rPr kumimoji="0" lang="zh-TW" altLang="en-US" sz="1800" b="1" i="0" u="none" strike="noStrike" cap="none" normalizeH="0" baseline="0" dirty="0" smtClean="0">
                          <a:ln>
                            <a:noFill/>
                          </a:ln>
                          <a:solidFill>
                            <a:srgbClr val="000000"/>
                          </a:solidFill>
                          <a:effectLst/>
                          <a:latin typeface="標楷體" pitchFamily="65" charset="-120"/>
                          <a:ea typeface="標楷體" pitchFamily="65" charset="-120"/>
                        </a:rPr>
                        <a:t>生活應用類</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家政概論、家庭教育</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色彩概論、家政行職業衛生與安全</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14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農業群</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農業概論              </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2.</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基礎生物</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15 </a:t>
                      </a: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外語群</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英語類</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商業概論、計算機概論</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英文閱讀與寫作</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題型含選擇題與非選擇題</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16 </a:t>
                      </a: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外語群</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日語類</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商業概論、計算機概論</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日文閱讀與翻譯</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17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餐旅群</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餐旅概論                </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2.</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餐旅服務、飲料與調酒</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18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海事群</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輪機                    </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2.</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船藝</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19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水產群</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水產生物概要            </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2.</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水產概要</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rPr>
                        <a:t>20 </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rPr>
                        <a:t>藝術群影視類</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專業藝術概論</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影視</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a:t>
                      </a:r>
                    </a:p>
                    <a:p>
                      <a:pPr marL="0" marR="0" lvl="0" indent="0" algn="l" defTabSz="914400" rtl="0" eaLnBrk="1" fontAlgn="base" latinLnBrk="0" hangingPunct="1">
                        <a:lnSpc>
                          <a:spcPct val="100000"/>
                        </a:lnSpc>
                        <a:spcBef>
                          <a:spcPct val="0"/>
                        </a:spcBef>
                        <a:spcAft>
                          <a:spcPct val="0"/>
                        </a:spcAft>
                        <a:buClrTx/>
                        <a:buSzTx/>
                        <a:buFont typeface="Maiandra GD" pitchFamily="34" charset="0"/>
                        <a:buAutoNum type="arabicPeriod"/>
                        <a:tabLst/>
                      </a:pP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展演實務</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rPr>
                        <a:t>影視製作概論</a:t>
                      </a:r>
                      <a:r>
                        <a:rPr kumimoji="0" lang="en-US" altLang="zh-TW" sz="1500" b="0" i="0" u="none" strike="noStrike" cap="none" normalizeH="0" baseline="0" dirty="0" smtClean="0">
                          <a:ln>
                            <a:noFill/>
                          </a:ln>
                          <a:solidFill>
                            <a:schemeClr val="tx1"/>
                          </a:solidFill>
                          <a:effectLst/>
                          <a:latin typeface="標楷體" pitchFamily="65" charset="-120"/>
                          <a:ea typeface="標楷體" pitchFamily="65" charset="-120"/>
                        </a:rPr>
                        <a:t>)</a:t>
                      </a:r>
                    </a:p>
                  </a:txBody>
                  <a:tcPr marL="21064" marR="21064" marT="21062" marB="2106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標題 1"/>
          <p:cNvSpPr>
            <a:spLocks noGrp="1"/>
          </p:cNvSpPr>
          <p:nvPr>
            <p:ph type="title"/>
          </p:nvPr>
        </p:nvSpPr>
        <p:spPr>
          <a:xfrm>
            <a:off x="457200" y="365125"/>
            <a:ext cx="8229600" cy="706438"/>
          </a:xfrm>
        </p:spPr>
        <p:txBody>
          <a:bodyPr rtlCol="0">
            <a:normAutofit fontScale="90000"/>
          </a:bodyPr>
          <a:lstStyle/>
          <a:p>
            <a:pPr eaLnBrk="1" fontAlgn="auto" hangingPunct="1">
              <a:spcAft>
                <a:spcPts val="0"/>
              </a:spcAft>
              <a:defRPr/>
            </a:pPr>
            <a:r>
              <a:rPr lang="zh-TW" altLang="en-US" dirty="0" smtClean="0">
                <a:solidFill>
                  <a:srgbClr val="0000FF"/>
                </a:solidFill>
                <a:latin typeface="標楷體" pitchFamily="65" charset="-120"/>
                <a:ea typeface="標楷體" pitchFamily="65" charset="-120"/>
              </a:rPr>
              <a:t>群與升學科大考科之對應</a:t>
            </a:r>
            <a:r>
              <a:rPr lang="en-US" altLang="zh-TW" dirty="0" smtClean="0">
                <a:solidFill>
                  <a:srgbClr val="0000FF"/>
                </a:solidFill>
                <a:latin typeface="標楷體" pitchFamily="65" charset="-120"/>
                <a:ea typeface="標楷體" pitchFamily="65" charset="-120"/>
              </a:rPr>
              <a:t>(</a:t>
            </a:r>
            <a:r>
              <a:rPr lang="en-US" altLang="zh-TW" dirty="0" smtClean="0">
                <a:solidFill>
                  <a:srgbClr val="006600"/>
                </a:solidFill>
                <a:latin typeface="標楷體" pitchFamily="65" charset="-120"/>
                <a:ea typeface="標楷體" pitchFamily="65" charset="-120"/>
              </a:rPr>
              <a:t>3</a:t>
            </a:r>
            <a:r>
              <a:rPr lang="en-US" altLang="zh-TW" dirty="0" smtClean="0">
                <a:solidFill>
                  <a:srgbClr val="FF0000"/>
                </a:solidFill>
                <a:latin typeface="標楷體" pitchFamily="65" charset="-120"/>
                <a:ea typeface="標楷體" pitchFamily="65" charset="-120"/>
              </a:rPr>
              <a:t>/3</a:t>
            </a:r>
            <a:r>
              <a:rPr lang="en-US" altLang="zh-TW" dirty="0" smtClean="0">
                <a:solidFill>
                  <a:srgbClr val="0000FF"/>
                </a:solidFill>
                <a:latin typeface="標楷體" pitchFamily="65" charset="-120"/>
                <a:ea typeface="標楷體" pitchFamily="65" charset="-120"/>
              </a:rPr>
              <a:t>)</a:t>
            </a:r>
            <a:endParaRPr lang="zh-TW" altLang="en-US"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344261153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圓角矩形 70"/>
          <p:cNvSpPr/>
          <p:nvPr/>
        </p:nvSpPr>
        <p:spPr>
          <a:xfrm flipV="1">
            <a:off x="323528" y="228772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3" name="矩形 12"/>
          <p:cNvSpPr/>
          <p:nvPr/>
        </p:nvSpPr>
        <p:spPr>
          <a:xfrm>
            <a:off x="0" y="620688"/>
            <a:ext cx="9144000"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內容版面配置區 2"/>
          <p:cNvSpPr>
            <a:spLocks noGrp="1"/>
          </p:cNvSpPr>
          <p:nvPr>
            <p:ph idx="1"/>
          </p:nvPr>
        </p:nvSpPr>
        <p:spPr>
          <a:xfrm>
            <a:off x="789508" y="908720"/>
            <a:ext cx="7454900" cy="1255713"/>
          </a:xfrm>
        </p:spPr>
        <p:txBody>
          <a:bodyPr>
            <a:normAutofit/>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壹</a:t>
            </a:r>
            <a:r>
              <a:rPr lang="zh-TW" altLang="en-US" sz="4400" b="1" dirty="0" smtClean="0">
                <a:solidFill>
                  <a:srgbClr val="FFFF99"/>
                </a:solidFill>
                <a:latin typeface="Adobe 繁黑體 Std B" pitchFamily="34" charset="-120"/>
                <a:ea typeface="Adobe 繁黑體 Std B" pitchFamily="34" charset="-120"/>
              </a:rPr>
              <a:t>、國中學生的進路與發展</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14" name="直線接點 13"/>
          <p:cNvCxnSpPr/>
          <p:nvPr/>
        </p:nvCxnSpPr>
        <p:spPr>
          <a:xfrm>
            <a:off x="0" y="184482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909968" y="44624"/>
            <a:ext cx="2813591" cy="400110"/>
          </a:xfrm>
          <a:prstGeom prst="rect">
            <a:avLst/>
          </a:prstGeom>
        </p:spPr>
        <p:txBody>
          <a:bodyPr wrap="non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國中學生的進路與發展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1475656" y="2024187"/>
            <a:ext cx="5981556" cy="4501157"/>
            <a:chOff x="1475656" y="2024187"/>
            <a:chExt cx="5981556" cy="4501157"/>
          </a:xfrm>
        </p:grpSpPr>
        <p:grpSp>
          <p:nvGrpSpPr>
            <p:cNvPr id="5" name="群組 4"/>
            <p:cNvGrpSpPr/>
            <p:nvPr/>
          </p:nvGrpSpPr>
          <p:grpSpPr>
            <a:xfrm>
              <a:off x="3707904" y="2523356"/>
              <a:ext cx="2808312" cy="3888432"/>
              <a:chOff x="3347864" y="2708920"/>
              <a:chExt cx="2808312" cy="3888432"/>
            </a:xfrm>
          </p:grpSpPr>
          <p:sp>
            <p:nvSpPr>
              <p:cNvPr id="4" name="等腰三角形 3"/>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40" name="等腰三角形 39"/>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grpSp>
        <p:sp>
          <p:nvSpPr>
            <p:cNvPr id="51" name="等腰三角形 50"/>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56" name="Freeform 824"/>
            <p:cNvSpPr>
              <a:spLocks/>
            </p:cNvSpPr>
            <p:nvPr/>
          </p:nvSpPr>
          <p:spPr bwMode="auto">
            <a:xfrm rot="2071066" flipH="1" flipV="1">
              <a:off x="2017357" y="3034018"/>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2" name="等腰三角形 51"/>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54" name="等腰三角形 53"/>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55" name="等腰三角形 54"/>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60" name="矩形 59"/>
            <p:cNvSpPr/>
            <p:nvPr/>
          </p:nvSpPr>
          <p:spPr>
            <a:xfrm>
              <a:off x="2267744" y="4571518"/>
              <a:ext cx="1210588" cy="400110"/>
            </a:xfrm>
            <a:prstGeom prst="rect">
              <a:avLst/>
            </a:prstGeom>
          </p:spPr>
          <p:txBody>
            <a:bodyPr wrap="non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校園生活</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61" name="矩形 60"/>
            <p:cNvSpPr/>
            <p:nvPr/>
          </p:nvSpPr>
          <p:spPr>
            <a:xfrm>
              <a:off x="5593660" y="4611588"/>
              <a:ext cx="1210588" cy="400110"/>
            </a:xfrm>
            <a:prstGeom prst="rect">
              <a:avLst/>
            </a:prstGeom>
          </p:spPr>
          <p:txBody>
            <a:bodyPr wrap="non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職</a:t>
              </a:r>
              <a:r>
                <a:rPr lang="zh-TW" altLang="en-US" sz="2000" b="1" dirty="0" smtClean="0">
                  <a:solidFill>
                    <a:prstClr val="white"/>
                  </a:solidFill>
                  <a:latin typeface="微軟正黑體" panose="020B0604030504040204" pitchFamily="34" charset="-120"/>
                  <a:ea typeface="微軟正黑體" panose="020B0604030504040204" pitchFamily="34" charset="-120"/>
                </a:rPr>
                <a:t>業環境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62" name="矩形 61"/>
            <p:cNvSpPr/>
            <p:nvPr/>
          </p:nvSpPr>
          <p:spPr>
            <a:xfrm>
              <a:off x="5004048" y="2955404"/>
              <a:ext cx="1210588" cy="400110"/>
            </a:xfrm>
            <a:prstGeom prst="rect">
              <a:avLst/>
            </a:prstGeom>
          </p:spPr>
          <p:txBody>
            <a:bodyPr wrap="non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探索活動</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向右箭號 6"/>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65" name="矩形 64"/>
            <p:cNvSpPr/>
            <p:nvPr/>
          </p:nvSpPr>
          <p:spPr>
            <a:xfrm rot="21427155">
              <a:off x="3493273" y="4267834"/>
              <a:ext cx="655045" cy="276999"/>
            </a:xfrm>
            <a:prstGeom prst="rect">
              <a:avLst/>
            </a:prstGeom>
          </p:spPr>
          <p:txBody>
            <a:bodyPr wrap="square">
              <a:spAutoFit/>
            </a:bodyPr>
            <a:lstStyle/>
            <a:p>
              <a:r>
                <a:rPr lang="zh-TW" altLang="en-US" sz="1200" b="1" dirty="0" smtClean="0">
                  <a:solidFill>
                    <a:prstClr val="black"/>
                  </a:solidFill>
                  <a:latin typeface="微軟正黑體" panose="020B0604030504040204" pitchFamily="34" charset="-120"/>
                  <a:ea typeface="微軟正黑體" panose="020B0604030504040204" pitchFamily="34" charset="-120"/>
                </a:rPr>
                <a:t>做決定</a:t>
              </a:r>
              <a:endParaRPr lang="zh-TW" altLang="en-US" sz="1200" b="1" dirty="0">
                <a:solidFill>
                  <a:prstClr val="black"/>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4716016" y="3183021"/>
              <a:ext cx="749312" cy="879111"/>
              <a:chOff x="4716016" y="3008545"/>
              <a:chExt cx="749312" cy="879111"/>
            </a:xfrm>
          </p:grpSpPr>
          <p:sp>
            <p:nvSpPr>
              <p:cNvPr id="68" name="向右箭號 67"/>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69" name="矩形 68"/>
              <p:cNvSpPr/>
              <p:nvPr/>
            </p:nvSpPr>
            <p:spPr>
              <a:xfrm>
                <a:off x="4716016" y="3398540"/>
                <a:ext cx="655045" cy="276999"/>
              </a:xfrm>
              <a:prstGeom prst="rect">
                <a:avLst/>
              </a:prstGeom>
            </p:spPr>
            <p:txBody>
              <a:bodyPr wrap="square">
                <a:spAutoFit/>
              </a:bodyPr>
              <a:lstStyle/>
              <a:p>
                <a:r>
                  <a:rPr lang="zh-TW" altLang="en-US" sz="1200" b="1" dirty="0" smtClean="0">
                    <a:solidFill>
                      <a:prstClr val="black"/>
                    </a:solidFill>
                    <a:latin typeface="微軟正黑體" panose="020B0604030504040204" pitchFamily="34" charset="-120"/>
                    <a:ea typeface="微軟正黑體" panose="020B0604030504040204" pitchFamily="34" charset="-120"/>
                  </a:rPr>
                  <a:t>做決定</a:t>
                </a:r>
                <a:endParaRPr lang="zh-TW" altLang="en-US" sz="1200" b="1" dirty="0">
                  <a:solidFill>
                    <a:prstClr val="black"/>
                  </a:solidFill>
                  <a:latin typeface="微軟正黑體" panose="020B0604030504040204" pitchFamily="34" charset="-120"/>
                  <a:ea typeface="微軟正黑體" panose="020B0604030504040204" pitchFamily="34" charset="-120"/>
                </a:endParaRPr>
              </a:p>
            </p:txBody>
          </p:sp>
        </p:grpSp>
        <p:sp>
          <p:nvSpPr>
            <p:cNvPr id="66" name="向右箭號 65"/>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zh-TW" altLang="en-US" sz="3200" smtClean="0">
                <a:solidFill>
                  <a:prstClr val="black"/>
                </a:solidFill>
              </a:endParaRPr>
            </a:p>
          </p:txBody>
        </p:sp>
        <p:sp>
          <p:nvSpPr>
            <p:cNvPr id="67" name="矩形 66"/>
            <p:cNvSpPr/>
            <p:nvPr/>
          </p:nvSpPr>
          <p:spPr>
            <a:xfrm rot="20769501">
              <a:off x="5099680" y="4151407"/>
              <a:ext cx="655045" cy="276999"/>
            </a:xfrm>
            <a:prstGeom prst="rect">
              <a:avLst/>
            </a:prstGeom>
          </p:spPr>
          <p:txBody>
            <a:bodyPr wrap="square">
              <a:spAutoFit/>
            </a:bodyPr>
            <a:lstStyle/>
            <a:p>
              <a:r>
                <a:rPr lang="zh-TW" altLang="en-US" sz="1200" b="1" dirty="0" smtClean="0">
                  <a:solidFill>
                    <a:prstClr val="black"/>
                  </a:solidFill>
                  <a:latin typeface="微軟正黑體" panose="020B0604030504040204" pitchFamily="34" charset="-120"/>
                  <a:ea typeface="微軟正黑體" panose="020B0604030504040204" pitchFamily="34" charset="-120"/>
                </a:rPr>
                <a:t>做決定</a:t>
              </a:r>
              <a:endParaRPr lang="zh-TW" altLang="en-US" sz="1200" b="1" dirty="0">
                <a:solidFill>
                  <a:prstClr val="black"/>
                </a:solidFill>
                <a:latin typeface="微軟正黑體" panose="020B0604030504040204" pitchFamily="34" charset="-120"/>
                <a:ea typeface="微軟正黑體" panose="020B0604030504040204" pitchFamily="34" charset="-120"/>
              </a:endParaRPr>
            </a:p>
          </p:txBody>
        </p:sp>
        <p:sp>
          <p:nvSpPr>
            <p:cNvPr id="59" name="Freeform 824"/>
            <p:cNvSpPr>
              <a:spLocks/>
            </p:cNvSpPr>
            <p:nvPr/>
          </p:nvSpPr>
          <p:spPr bwMode="auto">
            <a:xfrm rot="2715716" flipH="1" flipV="1">
              <a:off x="3116419" y="2050950"/>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0" name="矩形 69"/>
            <p:cNvSpPr/>
            <p:nvPr/>
          </p:nvSpPr>
          <p:spPr>
            <a:xfrm rot="18906829">
              <a:off x="3556731" y="2609833"/>
              <a:ext cx="523220" cy="2440657"/>
            </a:xfrm>
            <a:prstGeom prst="rect">
              <a:avLst/>
            </a:prstGeom>
          </p:spPr>
          <p:txBody>
            <a:bodyPr vert="eaVert" wrap="square">
              <a:spAutoFit/>
            </a:bodyPr>
            <a:lstStyle/>
            <a:p>
              <a:r>
                <a:rPr lang="zh-TW" altLang="en-US" sz="2200" b="1" dirty="0" smtClean="0">
                  <a:solidFill>
                    <a:prstClr val="black"/>
                  </a:solidFill>
                  <a:latin typeface="微軟正黑體" panose="020B0604030504040204" pitchFamily="34" charset="-120"/>
                  <a:ea typeface="微軟正黑體" panose="020B0604030504040204" pitchFamily="34" charset="-120"/>
                </a:rPr>
                <a:t>最</a:t>
              </a:r>
              <a:r>
                <a:rPr lang="zh-TW" altLang="en-US" sz="2100" b="1" dirty="0" smtClean="0">
                  <a:solidFill>
                    <a:prstClr val="black"/>
                  </a:solidFill>
                  <a:latin typeface="微軟正黑體" panose="020B0604030504040204" pitchFamily="34" charset="-120"/>
                  <a:ea typeface="微軟正黑體" panose="020B0604030504040204" pitchFamily="34" charset="-120"/>
                </a:rPr>
                <a:t>適</a:t>
              </a:r>
              <a:r>
                <a:rPr lang="zh-TW" altLang="en-US" sz="2000" b="1" dirty="0" smtClean="0">
                  <a:solidFill>
                    <a:prstClr val="black"/>
                  </a:solidFill>
                  <a:latin typeface="微軟正黑體" panose="020B0604030504040204" pitchFamily="34" charset="-120"/>
                  <a:ea typeface="微軟正黑體" panose="020B0604030504040204" pitchFamily="34" charset="-120"/>
                </a:rPr>
                <a:t>合</a:t>
              </a:r>
              <a:r>
                <a:rPr lang="zh-TW" altLang="en-US" b="1" dirty="0" smtClean="0">
                  <a:solidFill>
                    <a:prstClr val="black"/>
                  </a:solidFill>
                  <a:latin typeface="微軟正黑體" panose="020B0604030504040204" pitchFamily="34" charset="-120"/>
                  <a:ea typeface="微軟正黑體" panose="020B0604030504040204" pitchFamily="34" charset="-120"/>
                </a:rPr>
                <a:t>的</a:t>
              </a:r>
              <a:r>
                <a:rPr lang="zh-TW" altLang="en-US" sz="1600" b="1" dirty="0" smtClean="0">
                  <a:solidFill>
                    <a:prstClr val="black"/>
                  </a:solidFill>
                  <a:latin typeface="微軟正黑體" panose="020B0604030504040204" pitchFamily="34" charset="-120"/>
                  <a:ea typeface="微軟正黑體" panose="020B0604030504040204" pitchFamily="34" charset="-120"/>
                </a:rPr>
                <a:t>生</a:t>
              </a:r>
              <a:r>
                <a:rPr lang="zh-TW" altLang="en-US" sz="1400" b="1" dirty="0" smtClean="0">
                  <a:solidFill>
                    <a:prstClr val="black"/>
                  </a:solidFill>
                  <a:latin typeface="微軟正黑體" panose="020B0604030504040204" pitchFamily="34" charset="-120"/>
                  <a:ea typeface="微軟正黑體" panose="020B0604030504040204" pitchFamily="34" charset="-120"/>
                </a:rPr>
                <a:t>涯</a:t>
              </a:r>
              <a:r>
                <a:rPr lang="zh-TW" altLang="en-US" sz="1200" b="1" dirty="0" smtClean="0">
                  <a:solidFill>
                    <a:prstClr val="black"/>
                  </a:solidFill>
                  <a:latin typeface="微軟正黑體" panose="020B0604030504040204" pitchFamily="34" charset="-120"/>
                  <a:ea typeface="微軟正黑體" panose="020B0604030504040204" pitchFamily="34" charset="-120"/>
                </a:rPr>
                <a:t>進</a:t>
              </a:r>
              <a:r>
                <a:rPr lang="zh-TW" altLang="en-US" sz="1000" b="1" dirty="0" smtClean="0">
                  <a:solidFill>
                    <a:prstClr val="black"/>
                  </a:solidFill>
                  <a:latin typeface="微軟正黑體" panose="020B0604030504040204" pitchFamily="34" charset="-120"/>
                  <a:ea typeface="微軟正黑體" panose="020B0604030504040204" pitchFamily="34" charset="-120"/>
                </a:rPr>
                <a:t>路</a:t>
              </a: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58" name="Freeform 824"/>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solidFill>
                  <a:prstClr val="black"/>
                </a:solidFill>
              </a:endParaRPr>
            </a:p>
          </p:txBody>
        </p:sp>
      </p:grpSp>
      <p:sp>
        <p:nvSpPr>
          <p:cNvPr id="72" name="矩形 71"/>
          <p:cNvSpPr/>
          <p:nvPr/>
        </p:nvSpPr>
        <p:spPr>
          <a:xfrm>
            <a:off x="2627784" y="5694347"/>
            <a:ext cx="3982607" cy="830997"/>
          </a:xfrm>
          <a:prstGeom prst="rect">
            <a:avLst/>
          </a:prstGeom>
        </p:spPr>
        <p:txBody>
          <a:bodyPr wrap="square">
            <a:spAutoFit/>
          </a:bodyPr>
          <a:lstStyle/>
          <a:p>
            <a:r>
              <a:rPr lang="zh-TW" altLang="en-US" sz="4800" b="1" dirty="0" smtClean="0">
                <a:solidFill>
                  <a:prstClr val="white"/>
                </a:solidFill>
                <a:latin typeface="微軟正黑體" panose="020B0604030504040204" pitchFamily="34" charset="-120"/>
                <a:ea typeface="微軟正黑體" panose="020B0604030504040204" pitchFamily="34" charset="-120"/>
              </a:rPr>
              <a:t>適性輔導內涵</a:t>
            </a:r>
            <a:endParaRPr lang="zh-TW" altLang="en-US" sz="4800" b="1" dirty="0">
              <a:solidFill>
                <a:prstClr val="white"/>
              </a:solidFill>
              <a:latin typeface="微軟正黑體" panose="020B0604030504040204" pitchFamily="34" charset="-120"/>
              <a:ea typeface="微軟正黑體" panose="020B0604030504040204" pitchFamily="34" charset="-120"/>
            </a:endParaRPr>
          </a:p>
        </p:txBody>
      </p:sp>
      <p:sp>
        <p:nvSpPr>
          <p:cNvPr id="38" name="矩形 37"/>
          <p:cNvSpPr/>
          <p:nvPr/>
        </p:nvSpPr>
        <p:spPr>
          <a:xfrm rot="20479841">
            <a:off x="4401674" y="2233595"/>
            <a:ext cx="569387" cy="2440657"/>
          </a:xfrm>
          <a:prstGeom prst="rect">
            <a:avLst/>
          </a:prstGeom>
        </p:spPr>
        <p:txBody>
          <a:bodyPr vert="eaVert" wrap="square">
            <a:spAutoFit/>
          </a:bodyPr>
          <a:lstStyle/>
          <a:p>
            <a:r>
              <a:rPr lang="zh-TW" altLang="en-US" sz="2500" b="1" dirty="0" smtClean="0">
                <a:solidFill>
                  <a:prstClr val="black"/>
                </a:solidFill>
                <a:latin typeface="微軟正黑體" panose="020B0604030504040204" pitchFamily="34" charset="-120"/>
                <a:ea typeface="微軟正黑體" panose="020B0604030504040204" pitchFamily="34" charset="-120"/>
              </a:rPr>
              <a:t>最</a:t>
            </a:r>
            <a:r>
              <a:rPr lang="zh-TW" altLang="en-US" sz="2400" b="1" dirty="0" smtClean="0">
                <a:solidFill>
                  <a:prstClr val="black"/>
                </a:solidFill>
                <a:latin typeface="微軟正黑體" panose="020B0604030504040204" pitchFamily="34" charset="-120"/>
                <a:ea typeface="微軟正黑體" panose="020B0604030504040204" pitchFamily="34" charset="-120"/>
              </a:rPr>
              <a:t>適</a:t>
            </a:r>
            <a:r>
              <a:rPr lang="zh-TW" altLang="en-US" sz="2200" b="1" dirty="0" smtClean="0">
                <a:solidFill>
                  <a:prstClr val="black"/>
                </a:solidFill>
                <a:latin typeface="微軟正黑體" panose="020B0604030504040204" pitchFamily="34" charset="-120"/>
                <a:ea typeface="微軟正黑體" panose="020B0604030504040204" pitchFamily="34" charset="-120"/>
              </a:rPr>
              <a:t>合</a:t>
            </a:r>
            <a:r>
              <a:rPr lang="zh-TW" altLang="en-US" sz="2000" b="1" dirty="0" smtClean="0">
                <a:solidFill>
                  <a:prstClr val="black"/>
                </a:solidFill>
                <a:latin typeface="微軟正黑體" panose="020B0604030504040204" pitchFamily="34" charset="-120"/>
                <a:ea typeface="微軟正黑體" panose="020B0604030504040204" pitchFamily="34" charset="-120"/>
              </a:rPr>
              <a:t>的</a:t>
            </a:r>
            <a:r>
              <a:rPr lang="zh-TW" altLang="en-US" sz="1900" b="1" dirty="0" smtClean="0">
                <a:solidFill>
                  <a:prstClr val="black"/>
                </a:solidFill>
                <a:latin typeface="微軟正黑體" panose="020B0604030504040204" pitchFamily="34" charset="-120"/>
                <a:ea typeface="微軟正黑體" panose="020B0604030504040204" pitchFamily="34" charset="-120"/>
              </a:rPr>
              <a:t>生</a:t>
            </a:r>
            <a:r>
              <a:rPr lang="zh-TW" altLang="en-US" b="1" dirty="0" smtClean="0">
                <a:solidFill>
                  <a:prstClr val="black"/>
                </a:solidFill>
                <a:latin typeface="微軟正黑體" panose="020B0604030504040204" pitchFamily="34" charset="-120"/>
                <a:ea typeface="微軟正黑體" panose="020B0604030504040204" pitchFamily="34" charset="-120"/>
              </a:rPr>
              <a:t>涯</a:t>
            </a:r>
            <a:r>
              <a:rPr lang="zh-TW" altLang="en-US" sz="1700" b="1" dirty="0" smtClean="0">
                <a:solidFill>
                  <a:prstClr val="black"/>
                </a:solidFill>
                <a:latin typeface="微軟正黑體" panose="020B0604030504040204" pitchFamily="34" charset="-120"/>
                <a:ea typeface="微軟正黑體" panose="020B0604030504040204" pitchFamily="34" charset="-120"/>
              </a:rPr>
              <a:t>進</a:t>
            </a:r>
            <a:r>
              <a:rPr lang="zh-TW" altLang="en-US" sz="1500" b="1" dirty="0" smtClean="0">
                <a:solidFill>
                  <a:prstClr val="black"/>
                </a:solidFill>
                <a:latin typeface="微軟正黑體" panose="020B0604030504040204" pitchFamily="34" charset="-120"/>
                <a:ea typeface="微軟正黑體" panose="020B0604030504040204" pitchFamily="34" charset="-120"/>
              </a:rPr>
              <a:t>路</a:t>
            </a:r>
            <a:endParaRPr lang="zh-TW" altLang="en-US" sz="1500" b="1" dirty="0">
              <a:solidFill>
                <a:prstClr val="black"/>
              </a:solidFill>
              <a:latin typeface="微軟正黑體" panose="020B0604030504040204" pitchFamily="34" charset="-120"/>
              <a:ea typeface="微軟正黑體" panose="020B0604030504040204" pitchFamily="34" charset="-120"/>
            </a:endParaRPr>
          </a:p>
        </p:txBody>
      </p:sp>
      <p:sp>
        <p:nvSpPr>
          <p:cNvPr id="39" name="矩形 38"/>
          <p:cNvSpPr/>
          <p:nvPr/>
        </p:nvSpPr>
        <p:spPr>
          <a:xfrm rot="4444074">
            <a:off x="5699671" y="2702252"/>
            <a:ext cx="523220" cy="2440657"/>
          </a:xfrm>
          <a:prstGeom prst="rect">
            <a:avLst/>
          </a:prstGeom>
        </p:spPr>
        <p:txBody>
          <a:bodyPr vert="eaVert" wrap="square">
            <a:spAutoFit/>
          </a:bodyPr>
          <a:lstStyle/>
          <a:p>
            <a:r>
              <a:rPr lang="zh-TW" altLang="en-US" sz="2200" b="1" dirty="0" smtClean="0">
                <a:solidFill>
                  <a:prstClr val="black"/>
                </a:solidFill>
                <a:latin typeface="微軟正黑體" panose="020B0604030504040204" pitchFamily="34" charset="-120"/>
                <a:ea typeface="微軟正黑體" panose="020B0604030504040204" pitchFamily="34" charset="-120"/>
              </a:rPr>
              <a:t>最</a:t>
            </a:r>
            <a:r>
              <a:rPr lang="zh-TW" altLang="en-US" sz="2100" b="1" dirty="0" smtClean="0">
                <a:solidFill>
                  <a:prstClr val="black"/>
                </a:solidFill>
                <a:latin typeface="微軟正黑體" panose="020B0604030504040204" pitchFamily="34" charset="-120"/>
                <a:ea typeface="微軟正黑體" panose="020B0604030504040204" pitchFamily="34" charset="-120"/>
              </a:rPr>
              <a:t>適</a:t>
            </a:r>
            <a:r>
              <a:rPr lang="zh-TW" altLang="en-US" sz="2000" b="1" dirty="0" smtClean="0">
                <a:solidFill>
                  <a:prstClr val="black"/>
                </a:solidFill>
                <a:latin typeface="微軟正黑體" panose="020B0604030504040204" pitchFamily="34" charset="-120"/>
                <a:ea typeface="微軟正黑體" panose="020B0604030504040204" pitchFamily="34" charset="-120"/>
              </a:rPr>
              <a:t>合</a:t>
            </a:r>
            <a:r>
              <a:rPr lang="zh-TW" altLang="en-US" b="1" dirty="0" smtClean="0">
                <a:solidFill>
                  <a:prstClr val="black"/>
                </a:solidFill>
                <a:latin typeface="微軟正黑體" panose="020B0604030504040204" pitchFamily="34" charset="-120"/>
                <a:ea typeface="微軟正黑體" panose="020B0604030504040204" pitchFamily="34" charset="-120"/>
              </a:rPr>
              <a:t>的</a:t>
            </a:r>
            <a:r>
              <a:rPr lang="zh-TW" altLang="en-US" sz="1600" b="1" dirty="0" smtClean="0">
                <a:solidFill>
                  <a:prstClr val="black"/>
                </a:solidFill>
                <a:latin typeface="微軟正黑體" panose="020B0604030504040204" pitchFamily="34" charset="-120"/>
                <a:ea typeface="微軟正黑體" panose="020B0604030504040204" pitchFamily="34" charset="-120"/>
              </a:rPr>
              <a:t>生</a:t>
            </a:r>
            <a:r>
              <a:rPr lang="zh-TW" altLang="en-US" sz="1400" b="1" dirty="0" smtClean="0">
                <a:solidFill>
                  <a:prstClr val="black"/>
                </a:solidFill>
                <a:latin typeface="微軟正黑體" panose="020B0604030504040204" pitchFamily="34" charset="-120"/>
                <a:ea typeface="微軟正黑體" panose="020B0604030504040204" pitchFamily="34" charset="-120"/>
              </a:rPr>
              <a:t>涯</a:t>
            </a:r>
            <a:r>
              <a:rPr lang="zh-TW" altLang="en-US" sz="1200" b="1" dirty="0" smtClean="0">
                <a:solidFill>
                  <a:prstClr val="black"/>
                </a:solidFill>
                <a:latin typeface="微軟正黑體" panose="020B0604030504040204" pitchFamily="34" charset="-120"/>
                <a:ea typeface="微軟正黑體" panose="020B0604030504040204" pitchFamily="34" charset="-120"/>
              </a:rPr>
              <a:t>進</a:t>
            </a:r>
            <a:r>
              <a:rPr lang="zh-TW" altLang="en-US" sz="1000" b="1" dirty="0" smtClean="0">
                <a:solidFill>
                  <a:prstClr val="black"/>
                </a:solidFill>
                <a:latin typeface="微軟正黑體" panose="020B0604030504040204" pitchFamily="34" charset="-120"/>
                <a:ea typeface="微軟正黑體" panose="020B0604030504040204" pitchFamily="34" charset="-120"/>
              </a:rPr>
              <a:t>路</a:t>
            </a: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41"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prstClr val="black">
                    <a:tint val="75000"/>
                  </a:prstClr>
                </a:solidFill>
              </a:rPr>
              <a:pPr>
                <a:defRPr/>
              </a:pPr>
              <a:t>6</a:t>
            </a:fld>
            <a:endParaRPr lang="zh-TW" altLang="en-US" dirty="0">
              <a:solidFill>
                <a:prstClr val="black">
                  <a:tint val="75000"/>
                </a:prstClr>
              </a:solidFill>
            </a:endParaRPr>
          </a:p>
        </p:txBody>
      </p:sp>
    </p:spTree>
    <p:extLst>
      <p:ext uri="{BB962C8B-B14F-4D97-AF65-F5344CB8AC3E}">
        <p14:creationId xmlns:p14="http://schemas.microsoft.com/office/powerpoint/2010/main" val="341471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標題 1"/>
          <p:cNvSpPr>
            <a:spLocks noGrp="1"/>
          </p:cNvSpPr>
          <p:nvPr>
            <p:ph type="title"/>
          </p:nvPr>
        </p:nvSpPr>
        <p:spPr>
          <a:xfrm>
            <a:off x="457200" y="214313"/>
            <a:ext cx="8229600" cy="1143000"/>
          </a:xfrm>
        </p:spPr>
        <p:txBody>
          <a:bodyPr/>
          <a:lstStyle/>
          <a:p>
            <a:pPr eaLnBrk="1" hangingPunct="1"/>
            <a:r>
              <a:rPr lang="zh-TW" altLang="en-US" smtClean="0">
                <a:solidFill>
                  <a:srgbClr val="0000FF"/>
                </a:solidFill>
                <a:latin typeface="標楷體" pitchFamily="65" charset="-120"/>
                <a:ea typeface="標楷體" pitchFamily="65" charset="-120"/>
              </a:rPr>
              <a:t>群課程與升學科大之對應</a:t>
            </a:r>
            <a:r>
              <a:rPr lang="en-US" altLang="zh-TW" smtClean="0">
                <a:solidFill>
                  <a:srgbClr val="0000FF"/>
                </a:solidFill>
                <a:latin typeface="標楷體" pitchFamily="65" charset="-120"/>
                <a:ea typeface="標楷體" pitchFamily="65" charset="-120"/>
              </a:rPr>
              <a:t>(</a:t>
            </a:r>
            <a:r>
              <a:rPr lang="en-US" altLang="zh-TW" smtClean="0">
                <a:solidFill>
                  <a:srgbClr val="006600"/>
                </a:solidFill>
                <a:latin typeface="標楷體" pitchFamily="65" charset="-120"/>
                <a:ea typeface="標楷體" pitchFamily="65" charset="-120"/>
              </a:rPr>
              <a:t>1</a:t>
            </a:r>
            <a:r>
              <a:rPr lang="en-US" altLang="zh-TW" smtClean="0">
                <a:solidFill>
                  <a:srgbClr val="FF0000"/>
                </a:solidFill>
                <a:latin typeface="標楷體" pitchFamily="65" charset="-120"/>
                <a:ea typeface="標楷體" pitchFamily="65" charset="-120"/>
              </a:rPr>
              <a:t>/5</a:t>
            </a:r>
            <a:r>
              <a:rPr lang="en-US" altLang="zh-TW" smtClean="0">
                <a:solidFill>
                  <a:srgbClr val="0000FF"/>
                </a:solidFill>
                <a:latin typeface="標楷體" pitchFamily="65" charset="-120"/>
                <a:ea typeface="標楷體" pitchFamily="65" charset="-120"/>
              </a:rPr>
              <a:t>)</a:t>
            </a:r>
            <a:endParaRPr lang="zh-TW" altLang="en-US" smtClean="0">
              <a:solidFill>
                <a:srgbClr val="0000FF"/>
              </a:solidFill>
              <a:latin typeface="標楷體" pitchFamily="65" charset="-120"/>
              <a:ea typeface="標楷體" pitchFamily="65" charset="-120"/>
            </a:endParaRPr>
          </a:p>
        </p:txBody>
      </p:sp>
      <p:sp>
        <p:nvSpPr>
          <p:cNvPr id="24" name="內容版面配置區 2"/>
          <p:cNvSpPr txBox="1">
            <a:spLocks/>
          </p:cNvSpPr>
          <p:nvPr/>
        </p:nvSpPr>
        <p:spPr>
          <a:xfrm>
            <a:off x="745232" y="980728"/>
            <a:ext cx="195456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366713" y="1773238"/>
            <a:ext cx="1225550" cy="576262"/>
          </a:xfrm>
          <a:prstGeom prst="roundRect">
            <a:avLst/>
          </a:prstGeom>
          <a:solidFill>
            <a:srgbClr val="FFFFCC"/>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cs typeface="Arial Unicode MS" pitchFamily="34" charset="-120"/>
              </a:rPr>
              <a:t>機械科</a:t>
            </a:r>
            <a:endParaRPr lang="zh-TW" altLang="en-US" sz="2400" b="1" dirty="0">
              <a:solidFill>
                <a:srgbClr val="0000FF"/>
              </a:solidFill>
              <a:latin typeface="標楷體" pitchFamily="65" charset="-120"/>
              <a:ea typeface="標楷體" pitchFamily="65" charset="-120"/>
            </a:endParaRPr>
          </a:p>
        </p:txBody>
      </p:sp>
      <p:sp>
        <p:nvSpPr>
          <p:cNvPr id="12" name="圓角矩形 11"/>
          <p:cNvSpPr/>
          <p:nvPr/>
        </p:nvSpPr>
        <p:spPr>
          <a:xfrm>
            <a:off x="357188" y="3213100"/>
            <a:ext cx="1223962" cy="576263"/>
          </a:xfrm>
          <a:prstGeom prst="roundRect">
            <a:avLst/>
          </a:prstGeom>
          <a:solidFill>
            <a:srgbClr val="FFFFCC"/>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zh-TW" sz="2400" b="1" dirty="0">
                <a:solidFill>
                  <a:srgbClr val="0000FF"/>
                </a:solidFill>
                <a:latin typeface="標楷體" pitchFamily="65" charset="-120"/>
                <a:ea typeface="標楷體" pitchFamily="65" charset="-120"/>
              </a:rPr>
              <a:t>製圖科</a:t>
            </a:r>
            <a:endParaRPr lang="zh-TW" altLang="en-US" sz="2400" b="1" dirty="0">
              <a:solidFill>
                <a:srgbClr val="0000FF"/>
              </a:solidFill>
              <a:latin typeface="標楷體" pitchFamily="65" charset="-120"/>
              <a:ea typeface="標楷體" pitchFamily="65" charset="-120"/>
            </a:endParaRPr>
          </a:p>
        </p:txBody>
      </p:sp>
      <p:sp>
        <p:nvSpPr>
          <p:cNvPr id="14" name="圓角矩形 13"/>
          <p:cNvSpPr/>
          <p:nvPr/>
        </p:nvSpPr>
        <p:spPr>
          <a:xfrm>
            <a:off x="357188" y="4652963"/>
            <a:ext cx="1223962" cy="576262"/>
          </a:xfrm>
          <a:prstGeom prst="roundRect">
            <a:avLst/>
          </a:prstGeom>
          <a:solidFill>
            <a:srgbClr val="FFFFCC"/>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zh-TW" sz="2400" b="1" dirty="0">
                <a:solidFill>
                  <a:srgbClr val="0000FF"/>
                </a:solidFill>
                <a:latin typeface="標楷體" pitchFamily="65" charset="-120"/>
                <a:ea typeface="標楷體" pitchFamily="65" charset="-120"/>
              </a:rPr>
              <a:t>配管科</a:t>
            </a:r>
            <a:endParaRPr lang="zh-TW" altLang="en-US" sz="2400" b="1" dirty="0">
              <a:solidFill>
                <a:srgbClr val="0000FF"/>
              </a:solidFill>
              <a:latin typeface="標楷體" pitchFamily="65" charset="-120"/>
              <a:ea typeface="標楷體" pitchFamily="65" charset="-120"/>
            </a:endParaRPr>
          </a:p>
        </p:txBody>
      </p:sp>
      <p:sp>
        <p:nvSpPr>
          <p:cNvPr id="15" name="圓角矩形 14"/>
          <p:cNvSpPr/>
          <p:nvPr/>
        </p:nvSpPr>
        <p:spPr>
          <a:xfrm>
            <a:off x="357188" y="5373688"/>
            <a:ext cx="1223962" cy="576262"/>
          </a:xfrm>
          <a:prstGeom prst="roundRect">
            <a:avLst/>
          </a:prstGeom>
          <a:solidFill>
            <a:srgbClr val="FFFFCC"/>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zh-TW" sz="2400" b="1" dirty="0">
                <a:solidFill>
                  <a:srgbClr val="0000FF"/>
                </a:solidFill>
                <a:latin typeface="標楷體" pitchFamily="65" charset="-120"/>
                <a:ea typeface="標楷體" pitchFamily="65" charset="-120"/>
              </a:rPr>
              <a:t>機電科</a:t>
            </a:r>
            <a:endParaRPr lang="zh-TW" altLang="en-US" sz="2400" b="1" dirty="0">
              <a:solidFill>
                <a:srgbClr val="0000FF"/>
              </a:solidFill>
              <a:latin typeface="標楷體" pitchFamily="65" charset="-120"/>
              <a:ea typeface="標楷體" pitchFamily="65" charset="-120"/>
            </a:endParaRPr>
          </a:p>
        </p:txBody>
      </p:sp>
      <p:sp>
        <p:nvSpPr>
          <p:cNvPr id="25" name="圓角矩形 24"/>
          <p:cNvSpPr/>
          <p:nvPr/>
        </p:nvSpPr>
        <p:spPr>
          <a:xfrm>
            <a:off x="366713" y="3933825"/>
            <a:ext cx="1225550" cy="574675"/>
          </a:xfrm>
          <a:prstGeom prst="roundRect">
            <a:avLst/>
          </a:prstGeom>
          <a:solidFill>
            <a:srgbClr val="FFFFCC"/>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zh-TW" sz="2400" b="1" dirty="0">
                <a:solidFill>
                  <a:srgbClr val="0000FF"/>
                </a:solidFill>
                <a:latin typeface="標楷體" pitchFamily="65" charset="-120"/>
                <a:ea typeface="標楷體" pitchFamily="65" charset="-120"/>
              </a:rPr>
              <a:t>鑄造科</a:t>
            </a:r>
            <a:endParaRPr lang="zh-TW" altLang="en-US" sz="2400" b="1" dirty="0">
              <a:solidFill>
                <a:srgbClr val="0000FF"/>
              </a:solidFill>
              <a:latin typeface="標楷體" pitchFamily="65" charset="-120"/>
              <a:ea typeface="標楷體" pitchFamily="65" charset="-120"/>
            </a:endParaRPr>
          </a:p>
        </p:txBody>
      </p:sp>
      <p:sp>
        <p:nvSpPr>
          <p:cNvPr id="30" name="圓角矩形 29"/>
          <p:cNvSpPr/>
          <p:nvPr/>
        </p:nvSpPr>
        <p:spPr>
          <a:xfrm>
            <a:off x="357188" y="2492375"/>
            <a:ext cx="1223962" cy="576263"/>
          </a:xfrm>
          <a:prstGeom prst="roundRect">
            <a:avLst/>
          </a:prstGeom>
          <a:solidFill>
            <a:srgbClr val="FFFFCC"/>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rPr>
              <a:t>模具科</a:t>
            </a:r>
          </a:p>
        </p:txBody>
      </p:sp>
      <p:sp>
        <p:nvSpPr>
          <p:cNvPr id="34" name="內容版面配置區 2"/>
          <p:cNvSpPr txBox="1">
            <a:spLocks/>
          </p:cNvSpPr>
          <p:nvPr/>
        </p:nvSpPr>
        <p:spPr>
          <a:xfrm>
            <a:off x="3563889" y="980728"/>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7" name="矩形 16"/>
          <p:cNvSpPr/>
          <p:nvPr/>
        </p:nvSpPr>
        <p:spPr>
          <a:xfrm>
            <a:off x="1692275" y="1700213"/>
            <a:ext cx="1727200" cy="4249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rgbClr val="0000FF"/>
                </a:solidFill>
                <a:latin typeface="標楷體" pitchFamily="65" charset="-120"/>
                <a:ea typeface="標楷體" pitchFamily="65" charset="-120"/>
                <a:cs typeface="Arial Unicode MS" pitchFamily="34" charset="-120"/>
              </a:rPr>
              <a:t>部定必修科目</a:t>
            </a:r>
            <a:endParaRPr lang="en-US" altLang="zh-TW" sz="2000" b="1" dirty="0">
              <a:solidFill>
                <a:srgbClr val="0000FF"/>
              </a:solidFill>
              <a:latin typeface="標楷體" pitchFamily="65" charset="-120"/>
              <a:ea typeface="標楷體" pitchFamily="65" charset="-120"/>
              <a:cs typeface="Arial Unicode MS" pitchFamily="34" charset="-120"/>
            </a:endParaRPr>
          </a:p>
          <a:p>
            <a:pPr>
              <a:spcBef>
                <a:spcPts val="1200"/>
              </a:spcBef>
              <a:defRPr/>
            </a:pPr>
            <a:r>
              <a:rPr lang="zh-TW" altLang="zh-TW" sz="2000" b="1" dirty="0">
                <a:solidFill>
                  <a:srgbClr val="000000"/>
                </a:solidFill>
                <a:latin typeface="標楷體" pitchFamily="65" charset="-120"/>
                <a:ea typeface="標楷體" pitchFamily="65" charset="-120"/>
              </a:rPr>
              <a:t>製圖實習ⅠⅡ</a:t>
            </a:r>
            <a:endParaRPr lang="en-US" altLang="zh-TW" sz="2000" b="1" dirty="0">
              <a:solidFill>
                <a:srgbClr val="000000"/>
              </a:solidFill>
              <a:latin typeface="標楷體" pitchFamily="65" charset="-120"/>
              <a:ea typeface="標楷體" pitchFamily="65" charset="-120"/>
            </a:endParaRPr>
          </a:p>
          <a:p>
            <a:pPr>
              <a:spcBef>
                <a:spcPts val="600"/>
              </a:spcBef>
              <a:defRPr/>
            </a:pPr>
            <a:r>
              <a:rPr lang="zh-TW" altLang="zh-TW" sz="2000" b="1" dirty="0">
                <a:solidFill>
                  <a:srgbClr val="000000"/>
                </a:solidFill>
                <a:latin typeface="標楷體" pitchFamily="65" charset="-120"/>
                <a:ea typeface="標楷體" pitchFamily="65" charset="-120"/>
              </a:rPr>
              <a:t>機械基礎實習</a:t>
            </a:r>
            <a:endParaRPr lang="en-US" altLang="zh-TW" sz="2000" b="1" dirty="0">
              <a:solidFill>
                <a:srgbClr val="000000"/>
              </a:solidFill>
              <a:latin typeface="標楷體" pitchFamily="65" charset="-120"/>
              <a:ea typeface="標楷體" pitchFamily="65" charset="-120"/>
            </a:endParaRPr>
          </a:p>
          <a:p>
            <a:pPr>
              <a:spcBef>
                <a:spcPts val="600"/>
              </a:spcBef>
              <a:defRPr/>
            </a:pPr>
            <a:r>
              <a:rPr lang="zh-TW" altLang="zh-TW" sz="2000" b="1" dirty="0">
                <a:solidFill>
                  <a:srgbClr val="000000"/>
                </a:solidFill>
                <a:latin typeface="標楷體" pitchFamily="65" charset="-120"/>
                <a:ea typeface="標楷體" pitchFamily="65" charset="-120"/>
              </a:rPr>
              <a:t>機械電學實習</a:t>
            </a:r>
            <a:endParaRPr lang="en-US" altLang="zh-TW" sz="2000" b="1" dirty="0">
              <a:solidFill>
                <a:srgbClr val="000000"/>
              </a:solidFill>
              <a:latin typeface="標楷體" pitchFamily="65" charset="-120"/>
              <a:ea typeface="標楷體" pitchFamily="65" charset="-120"/>
            </a:endParaRPr>
          </a:p>
          <a:p>
            <a:pPr>
              <a:spcBef>
                <a:spcPts val="600"/>
              </a:spcBef>
              <a:defRPr/>
            </a:pPr>
            <a:r>
              <a:rPr lang="zh-TW" altLang="zh-TW" sz="2000" b="1" dirty="0">
                <a:solidFill>
                  <a:srgbClr val="000000"/>
                </a:solidFill>
                <a:latin typeface="標楷體" pitchFamily="65" charset="-120"/>
                <a:ea typeface="標楷體" pitchFamily="65" charset="-120"/>
              </a:rPr>
              <a:t>機械製造ⅠⅡ</a:t>
            </a:r>
            <a:endParaRPr lang="en-US" altLang="zh-TW" sz="2000" b="1" dirty="0">
              <a:solidFill>
                <a:srgbClr val="000000"/>
              </a:solidFill>
              <a:latin typeface="標楷體" pitchFamily="65" charset="-120"/>
              <a:ea typeface="標楷體" pitchFamily="65" charset="-120"/>
            </a:endParaRPr>
          </a:p>
          <a:p>
            <a:pPr>
              <a:spcBef>
                <a:spcPts val="600"/>
              </a:spcBef>
              <a:defRPr/>
            </a:pPr>
            <a:r>
              <a:rPr lang="zh-TW" altLang="zh-TW" sz="2000" b="1" dirty="0">
                <a:solidFill>
                  <a:srgbClr val="000000"/>
                </a:solidFill>
                <a:latin typeface="標楷體" pitchFamily="65" charset="-120"/>
                <a:ea typeface="標楷體" pitchFamily="65" charset="-120"/>
              </a:rPr>
              <a:t>機械原理ⅠⅡ</a:t>
            </a:r>
            <a:endParaRPr lang="en-US" altLang="zh-TW" sz="2000" b="1" dirty="0">
              <a:solidFill>
                <a:srgbClr val="000000"/>
              </a:solidFill>
              <a:latin typeface="標楷體" pitchFamily="65" charset="-120"/>
              <a:ea typeface="標楷體" pitchFamily="65" charset="-120"/>
            </a:endParaRPr>
          </a:p>
          <a:p>
            <a:pPr>
              <a:spcBef>
                <a:spcPts val="600"/>
              </a:spcBef>
              <a:defRPr/>
            </a:pPr>
            <a:r>
              <a:rPr lang="zh-TW" altLang="zh-TW" sz="2000" b="1" dirty="0">
                <a:solidFill>
                  <a:srgbClr val="000000"/>
                </a:solidFill>
                <a:latin typeface="標楷體" pitchFamily="65" charset="-120"/>
                <a:ea typeface="標楷體" pitchFamily="65" charset="-120"/>
              </a:rPr>
              <a:t>機械力學ⅠⅡ</a:t>
            </a:r>
            <a:endParaRPr lang="en-US" altLang="zh-TW" sz="2000" b="1" dirty="0">
              <a:solidFill>
                <a:srgbClr val="000000"/>
              </a:solidFill>
              <a:latin typeface="標楷體" pitchFamily="65" charset="-120"/>
              <a:ea typeface="標楷體" pitchFamily="65" charset="-120"/>
            </a:endParaRPr>
          </a:p>
          <a:p>
            <a:pPr>
              <a:spcBef>
                <a:spcPts val="600"/>
              </a:spcBef>
              <a:defRPr/>
            </a:pPr>
            <a:r>
              <a:rPr lang="zh-TW" altLang="zh-TW" sz="2000" b="1" dirty="0">
                <a:solidFill>
                  <a:srgbClr val="000000"/>
                </a:solidFill>
                <a:latin typeface="標楷體" pitchFamily="65" charset="-120"/>
                <a:ea typeface="標楷體" pitchFamily="65" charset="-120"/>
              </a:rPr>
              <a:t>機械材料ⅠⅡ</a:t>
            </a:r>
            <a:endParaRPr lang="en-US" altLang="zh-TW" sz="2000" b="1" dirty="0">
              <a:solidFill>
                <a:srgbClr val="000000"/>
              </a:solidFill>
              <a:latin typeface="標楷體" pitchFamily="65" charset="-120"/>
              <a:ea typeface="標楷體" pitchFamily="65" charset="-120"/>
            </a:endParaRPr>
          </a:p>
          <a:p>
            <a:pPr>
              <a:spcBef>
                <a:spcPts val="600"/>
              </a:spcBef>
              <a:defRPr/>
            </a:pPr>
            <a:endParaRPr lang="en-US" altLang="zh-TW" sz="2000" b="1" dirty="0">
              <a:solidFill>
                <a:srgbClr val="003300"/>
              </a:solidFill>
              <a:latin typeface="標楷體" pitchFamily="65" charset="-120"/>
              <a:ea typeface="標楷體" pitchFamily="65" charset="-120"/>
            </a:endParaRPr>
          </a:p>
          <a:p>
            <a:pPr>
              <a:spcBef>
                <a:spcPts val="600"/>
              </a:spcBef>
              <a:defRPr/>
            </a:pPr>
            <a:endParaRPr lang="zh-TW" altLang="en-US" sz="2000" dirty="0">
              <a:solidFill>
                <a:srgbClr val="0000FF"/>
              </a:solidFill>
              <a:latin typeface="標楷體" pitchFamily="65" charset="-120"/>
              <a:ea typeface="標楷體" pitchFamily="65" charset="-120"/>
            </a:endParaRPr>
          </a:p>
        </p:txBody>
      </p:sp>
      <p:sp>
        <p:nvSpPr>
          <p:cNvPr id="18" name="矩形 17"/>
          <p:cNvSpPr/>
          <p:nvPr/>
        </p:nvSpPr>
        <p:spPr>
          <a:xfrm>
            <a:off x="3348038" y="1557338"/>
            <a:ext cx="2447925" cy="4967287"/>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600" b="1" dirty="0">
                <a:solidFill>
                  <a:srgbClr val="0000FF"/>
                </a:solidFill>
                <a:latin typeface="標楷體" pitchFamily="65" charset="-120"/>
                <a:ea typeface="標楷體" pitchFamily="65" charset="-120"/>
              </a:rPr>
              <a:t>機械工程系</a:t>
            </a:r>
          </a:p>
          <a:p>
            <a:pPr>
              <a:defRPr/>
            </a:pPr>
            <a:r>
              <a:rPr lang="zh-TW" altLang="zh-TW" sz="1600" b="1" dirty="0">
                <a:solidFill>
                  <a:srgbClr val="0000FF"/>
                </a:solidFill>
                <a:latin typeface="標楷體" pitchFamily="65" charset="-120"/>
                <a:ea typeface="標楷體" pitchFamily="65" charset="-120"/>
              </a:rPr>
              <a:t>機械工程系設計製造組</a:t>
            </a:r>
          </a:p>
          <a:p>
            <a:pPr>
              <a:defRPr/>
            </a:pPr>
            <a:r>
              <a:rPr lang="zh-TW" altLang="zh-TW" sz="1600" b="1" dirty="0">
                <a:solidFill>
                  <a:srgbClr val="0000FF"/>
                </a:solidFill>
                <a:latin typeface="標楷體" pitchFamily="65" charset="-120"/>
                <a:ea typeface="標楷體" pitchFamily="65" charset="-120"/>
              </a:rPr>
              <a:t>機械工程系微奈米技術組</a:t>
            </a:r>
          </a:p>
          <a:p>
            <a:pPr>
              <a:defRPr/>
            </a:pPr>
            <a:r>
              <a:rPr lang="zh-TW" altLang="zh-TW" sz="1600" b="1" dirty="0">
                <a:solidFill>
                  <a:srgbClr val="0000FF"/>
                </a:solidFill>
                <a:latin typeface="標楷體" pitchFamily="65" charset="-120"/>
                <a:ea typeface="標楷體" pitchFamily="65" charset="-120"/>
              </a:rPr>
              <a:t>機械工程系機電組</a:t>
            </a:r>
          </a:p>
          <a:p>
            <a:pPr>
              <a:defRPr/>
            </a:pPr>
            <a:r>
              <a:rPr lang="zh-TW" altLang="zh-TW" sz="1600" b="1" dirty="0">
                <a:solidFill>
                  <a:srgbClr val="0000FF"/>
                </a:solidFill>
                <a:latin typeface="標楷體" pitchFamily="65" charset="-120"/>
                <a:ea typeface="標楷體" pitchFamily="65" charset="-120"/>
              </a:rPr>
              <a:t>機械與電腦輔助工程系</a:t>
            </a:r>
          </a:p>
          <a:p>
            <a:pPr>
              <a:defRPr/>
            </a:pPr>
            <a:r>
              <a:rPr lang="zh-TW" altLang="zh-TW" sz="1600" b="1" dirty="0">
                <a:solidFill>
                  <a:srgbClr val="0000FF"/>
                </a:solidFill>
                <a:latin typeface="標楷體" pitchFamily="65" charset="-120"/>
                <a:ea typeface="標楷體" pitchFamily="65" charset="-120"/>
              </a:rPr>
              <a:t>工業工程與管理系</a:t>
            </a:r>
          </a:p>
          <a:p>
            <a:pPr>
              <a:defRPr/>
            </a:pPr>
            <a:r>
              <a:rPr lang="zh-TW" altLang="zh-TW" sz="1600" b="1" dirty="0">
                <a:solidFill>
                  <a:srgbClr val="0000FF"/>
                </a:solidFill>
                <a:latin typeface="標楷體" pitchFamily="65" charset="-120"/>
                <a:ea typeface="標楷體" pitchFamily="65" charset="-120"/>
              </a:rPr>
              <a:t>工商業設計系</a:t>
            </a:r>
          </a:p>
          <a:p>
            <a:pPr>
              <a:defRPr/>
            </a:pPr>
            <a:r>
              <a:rPr lang="zh-TW" altLang="zh-TW" sz="1600" b="1" dirty="0">
                <a:solidFill>
                  <a:srgbClr val="0000FF"/>
                </a:solidFill>
                <a:latin typeface="標楷體" pitchFamily="65" charset="-120"/>
                <a:ea typeface="標楷體" pitchFamily="65" charset="-120"/>
              </a:rPr>
              <a:t>工業工程與管理系</a:t>
            </a:r>
          </a:p>
          <a:p>
            <a:pPr marL="1343025" indent="-1343025">
              <a:defRPr/>
            </a:pPr>
            <a:r>
              <a:rPr lang="zh-TW" altLang="zh-TW" sz="1600" b="1" dirty="0">
                <a:solidFill>
                  <a:srgbClr val="0000FF"/>
                </a:solidFill>
                <a:latin typeface="標楷體" pitchFamily="65" charset="-120"/>
                <a:ea typeface="標楷體" pitchFamily="65" charset="-120"/>
              </a:rPr>
              <a:t>工業教育與技術學系</a:t>
            </a:r>
            <a:r>
              <a:rPr lang="en-US" altLang="zh-TW" sz="1600" b="1" dirty="0">
                <a:solidFill>
                  <a:srgbClr val="0000FF"/>
                </a:solidFill>
                <a:latin typeface="標楷體" pitchFamily="65" charset="-120"/>
                <a:ea typeface="標楷體" pitchFamily="65" charset="-120"/>
              </a:rPr>
              <a:t>(</a:t>
            </a:r>
            <a:r>
              <a:rPr lang="zh-TW" altLang="zh-TW" sz="1600" b="1" dirty="0">
                <a:solidFill>
                  <a:srgbClr val="0000FF"/>
                </a:solidFill>
                <a:latin typeface="標楷體" pitchFamily="65" charset="-120"/>
                <a:ea typeface="標楷體" pitchFamily="65" charset="-120"/>
              </a:rPr>
              <a:t>機械專長</a:t>
            </a:r>
            <a:r>
              <a:rPr lang="en-US" altLang="zh-TW" sz="1600" b="1" dirty="0">
                <a:solidFill>
                  <a:srgbClr val="0000FF"/>
                </a:solidFill>
                <a:latin typeface="標楷體" pitchFamily="65" charset="-120"/>
                <a:ea typeface="標楷體" pitchFamily="65" charset="-120"/>
              </a:rPr>
              <a:t>)</a:t>
            </a:r>
            <a:endParaRPr lang="zh-TW" altLang="zh-TW" sz="1600" b="1" dirty="0">
              <a:solidFill>
                <a:srgbClr val="0000FF"/>
              </a:solidFill>
              <a:latin typeface="標楷體" pitchFamily="65" charset="-120"/>
              <a:ea typeface="標楷體" pitchFamily="65" charset="-120"/>
            </a:endParaRPr>
          </a:p>
          <a:p>
            <a:pPr marL="1343025" indent="-1343025">
              <a:defRPr/>
            </a:pPr>
            <a:r>
              <a:rPr lang="zh-TW" altLang="zh-TW" sz="1600" b="1" dirty="0">
                <a:solidFill>
                  <a:srgbClr val="0000FF"/>
                </a:solidFill>
                <a:latin typeface="標楷體" pitchFamily="65" charset="-120"/>
                <a:ea typeface="標楷體" pitchFamily="65" charset="-120"/>
              </a:rPr>
              <a:t>工業設計系機械與電腦輔助設計組</a:t>
            </a:r>
          </a:p>
          <a:p>
            <a:pPr>
              <a:defRPr/>
            </a:pPr>
            <a:r>
              <a:rPr lang="zh-TW" altLang="zh-TW" sz="1600" b="1" dirty="0">
                <a:solidFill>
                  <a:srgbClr val="0000FF"/>
                </a:solidFill>
                <a:latin typeface="標楷體" pitchFamily="65" charset="-120"/>
                <a:ea typeface="標楷體" pitchFamily="65" charset="-120"/>
              </a:rPr>
              <a:t>材料工程系</a:t>
            </a:r>
            <a:endParaRPr lang="en-US" altLang="zh-TW" sz="1600" b="1" dirty="0">
              <a:solidFill>
                <a:srgbClr val="0000FF"/>
              </a:solidFill>
              <a:latin typeface="標楷體" pitchFamily="65" charset="-120"/>
              <a:ea typeface="標楷體" pitchFamily="65" charset="-120"/>
            </a:endParaRPr>
          </a:p>
          <a:p>
            <a:pPr>
              <a:defRPr/>
            </a:pPr>
            <a:r>
              <a:rPr lang="zh-TW" altLang="zh-TW" sz="1600" b="1" dirty="0">
                <a:solidFill>
                  <a:srgbClr val="0000FF"/>
                </a:solidFill>
                <a:latin typeface="標楷體" pitchFamily="65" charset="-120"/>
                <a:ea typeface="標楷體" pitchFamily="65" charset="-120"/>
              </a:rPr>
              <a:t>商品設計系</a:t>
            </a:r>
          </a:p>
          <a:p>
            <a:pPr>
              <a:defRPr/>
            </a:pPr>
            <a:r>
              <a:rPr lang="zh-TW" altLang="zh-TW" sz="1600" b="1" dirty="0">
                <a:solidFill>
                  <a:srgbClr val="0000FF"/>
                </a:solidFill>
                <a:latin typeface="標楷體" pitchFamily="65" charset="-120"/>
                <a:ea typeface="標楷體" pitchFamily="65" charset="-120"/>
              </a:rPr>
              <a:t>自動化工程系</a:t>
            </a:r>
          </a:p>
          <a:p>
            <a:pPr>
              <a:defRPr/>
            </a:pPr>
            <a:r>
              <a:rPr lang="zh-TW" altLang="zh-TW" sz="1600" b="1" dirty="0">
                <a:solidFill>
                  <a:srgbClr val="0000FF"/>
                </a:solidFill>
                <a:latin typeface="標楷體" pitchFamily="65" charset="-120"/>
                <a:ea typeface="標楷體" pitchFamily="65" charset="-120"/>
              </a:rPr>
              <a:t>材料科學與工程系</a:t>
            </a:r>
          </a:p>
          <a:p>
            <a:pPr>
              <a:defRPr/>
            </a:pPr>
            <a:r>
              <a:rPr lang="zh-TW" altLang="zh-TW" sz="1600" b="1" dirty="0">
                <a:solidFill>
                  <a:srgbClr val="000066"/>
                </a:solidFill>
                <a:latin typeface="標楷體" pitchFamily="65" charset="-120"/>
                <a:ea typeface="標楷體" pitchFamily="65" charset="-120"/>
              </a:rPr>
              <a:t>創意產品設計系</a:t>
            </a:r>
          </a:p>
          <a:p>
            <a:pPr>
              <a:defRPr/>
            </a:pPr>
            <a:r>
              <a:rPr lang="zh-TW" altLang="zh-TW" sz="1600" b="1" dirty="0">
                <a:solidFill>
                  <a:srgbClr val="000066"/>
                </a:solidFill>
                <a:latin typeface="標楷體" pitchFamily="65" charset="-120"/>
                <a:ea typeface="標楷體" pitchFamily="65" charset="-120"/>
              </a:rPr>
              <a:t>環境與安全衛生工程系</a:t>
            </a:r>
          </a:p>
          <a:p>
            <a:pPr>
              <a:defRPr/>
            </a:pPr>
            <a:r>
              <a:rPr lang="zh-TW" altLang="zh-TW" sz="1600" b="1" dirty="0">
                <a:solidFill>
                  <a:srgbClr val="000066"/>
                </a:solidFill>
                <a:latin typeface="標楷體" pitchFamily="65" charset="-120"/>
                <a:ea typeface="標楷體" pitchFamily="65" charset="-120"/>
              </a:rPr>
              <a:t>生物機電工程系</a:t>
            </a:r>
            <a:endParaRPr lang="zh-TW" altLang="en-US" sz="1600" b="1" dirty="0">
              <a:solidFill>
                <a:srgbClr val="0000FF"/>
              </a:solidFill>
              <a:latin typeface="標楷體" pitchFamily="65" charset="-120"/>
              <a:ea typeface="標楷體" pitchFamily="65" charset="-120"/>
            </a:endParaRPr>
          </a:p>
        </p:txBody>
      </p:sp>
      <p:sp>
        <p:nvSpPr>
          <p:cNvPr id="19" name="矩形 18"/>
          <p:cNvSpPr/>
          <p:nvPr/>
        </p:nvSpPr>
        <p:spPr>
          <a:xfrm>
            <a:off x="5795963" y="1557338"/>
            <a:ext cx="3168650" cy="4824412"/>
          </a:xfrm>
          <a:prstGeom prst="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600" dirty="0">
                <a:solidFill>
                  <a:srgbClr val="000066"/>
                </a:solidFill>
                <a:latin typeface="標楷體" pitchFamily="65" charset="-120"/>
                <a:ea typeface="標楷體" pitchFamily="65" charset="-120"/>
              </a:rPr>
              <a:t>資訊工程系</a:t>
            </a:r>
            <a:r>
              <a:rPr lang="zh-TW" altLang="en-US" sz="1600" dirty="0">
                <a:solidFill>
                  <a:srgbClr val="000066"/>
                </a:solidFill>
                <a:latin typeface="標楷體" pitchFamily="65" charset="-120"/>
                <a:ea typeface="標楷體" pitchFamily="65" charset="-120"/>
              </a:rPr>
              <a:t>、</a:t>
            </a:r>
            <a:r>
              <a:rPr lang="zh-TW" altLang="zh-TW" sz="1600" dirty="0">
                <a:solidFill>
                  <a:srgbClr val="000066"/>
                </a:solidFill>
                <a:latin typeface="標楷體" pitchFamily="65" charset="-120"/>
                <a:ea typeface="標楷體" pitchFamily="65" charset="-120"/>
              </a:rPr>
              <a:t>資訊管理系</a:t>
            </a:r>
          </a:p>
          <a:p>
            <a:pPr>
              <a:defRPr/>
            </a:pPr>
            <a:r>
              <a:rPr lang="zh-TW" altLang="zh-TW" sz="1600" dirty="0">
                <a:solidFill>
                  <a:srgbClr val="000066"/>
                </a:solidFill>
                <a:latin typeface="標楷體" pitchFamily="65" charset="-120"/>
                <a:ea typeface="標楷體" pitchFamily="65" charset="-120"/>
              </a:rPr>
              <a:t>電腦與通訊工程</a:t>
            </a:r>
            <a:endParaRPr lang="en-US" altLang="zh-TW" sz="1600" dirty="0">
              <a:solidFill>
                <a:srgbClr val="000066"/>
              </a:solidFill>
              <a:latin typeface="標楷體" pitchFamily="65" charset="-120"/>
              <a:ea typeface="標楷體" pitchFamily="65" charset="-120"/>
            </a:endParaRPr>
          </a:p>
          <a:p>
            <a:pPr>
              <a:defRPr/>
            </a:pPr>
            <a:r>
              <a:rPr lang="zh-TW" altLang="zh-TW" sz="1600" dirty="0">
                <a:solidFill>
                  <a:srgbClr val="000066"/>
                </a:solidFill>
                <a:latin typeface="標楷體" pitchFamily="65" charset="-120"/>
                <a:ea typeface="標楷體" pitchFamily="65" charset="-120"/>
              </a:rPr>
              <a:t>電機工程系</a:t>
            </a:r>
            <a:r>
              <a:rPr lang="zh-TW" altLang="en-US" sz="1600" dirty="0">
                <a:solidFill>
                  <a:srgbClr val="000066"/>
                </a:solidFill>
                <a:latin typeface="標楷體" pitchFamily="65" charset="-120"/>
                <a:ea typeface="標楷體" pitchFamily="65" charset="-120"/>
              </a:rPr>
              <a:t>、</a:t>
            </a:r>
            <a:r>
              <a:rPr lang="zh-TW" altLang="zh-TW" sz="1600" dirty="0">
                <a:solidFill>
                  <a:srgbClr val="000066"/>
                </a:solidFill>
                <a:latin typeface="標楷體" pitchFamily="65" charset="-120"/>
                <a:ea typeface="標楷體" pitchFamily="65" charset="-120"/>
              </a:rPr>
              <a:t>電子工程系</a:t>
            </a:r>
          </a:p>
          <a:p>
            <a:pPr>
              <a:defRPr/>
            </a:pPr>
            <a:r>
              <a:rPr lang="zh-TW" altLang="zh-TW" sz="1600" dirty="0">
                <a:solidFill>
                  <a:srgbClr val="000066"/>
                </a:solidFill>
                <a:latin typeface="標楷體" pitchFamily="65" charset="-120"/>
                <a:ea typeface="標楷體" pitchFamily="65" charset="-120"/>
              </a:rPr>
              <a:t>光電工程系</a:t>
            </a:r>
            <a:r>
              <a:rPr lang="zh-TW" altLang="en-US" sz="1600" dirty="0">
                <a:solidFill>
                  <a:srgbClr val="000066"/>
                </a:solidFill>
                <a:latin typeface="標楷體" pitchFamily="65" charset="-120"/>
                <a:ea typeface="標楷體" pitchFamily="65" charset="-120"/>
              </a:rPr>
              <a:t>、</a:t>
            </a:r>
            <a:r>
              <a:rPr lang="zh-TW" altLang="zh-TW" sz="1600" dirty="0">
                <a:solidFill>
                  <a:srgbClr val="000066"/>
                </a:solidFill>
                <a:latin typeface="標楷體" pitchFamily="65" charset="-120"/>
                <a:ea typeface="標楷體" pitchFamily="65" charset="-120"/>
              </a:rPr>
              <a:t>生物醫學工程系</a:t>
            </a:r>
            <a:endParaRPr lang="en-US" altLang="zh-TW" sz="1600" dirty="0">
              <a:solidFill>
                <a:srgbClr val="000066"/>
              </a:solidFill>
              <a:latin typeface="標楷體" pitchFamily="65" charset="-120"/>
              <a:ea typeface="標楷體" pitchFamily="65" charset="-120"/>
            </a:endParaRPr>
          </a:p>
          <a:p>
            <a:pPr>
              <a:defRPr/>
            </a:pPr>
            <a:r>
              <a:rPr lang="zh-TW" altLang="zh-TW" sz="1600" dirty="0">
                <a:solidFill>
                  <a:srgbClr val="000066"/>
                </a:solidFill>
                <a:latin typeface="標楷體" pitchFamily="65" charset="-120"/>
                <a:ea typeface="標楷體" pitchFamily="65" charset="-120"/>
              </a:rPr>
              <a:t>環境工程系</a:t>
            </a:r>
            <a:r>
              <a:rPr lang="zh-TW" altLang="en-US" sz="1600" dirty="0">
                <a:solidFill>
                  <a:srgbClr val="000066"/>
                </a:solidFill>
                <a:latin typeface="標楷體" pitchFamily="65" charset="-120"/>
                <a:ea typeface="標楷體" pitchFamily="65" charset="-120"/>
              </a:rPr>
              <a:t>、</a:t>
            </a:r>
            <a:r>
              <a:rPr lang="zh-TW" altLang="zh-TW" sz="1600" dirty="0">
                <a:solidFill>
                  <a:srgbClr val="000066"/>
                </a:solidFill>
                <a:latin typeface="標楷體" pitchFamily="65" charset="-120"/>
                <a:ea typeface="標楷體" pitchFamily="65" charset="-120"/>
              </a:rPr>
              <a:t>環境工程與科學系</a:t>
            </a:r>
          </a:p>
          <a:p>
            <a:pPr>
              <a:defRPr/>
            </a:pPr>
            <a:r>
              <a:rPr lang="zh-TW" altLang="zh-TW" sz="1600" dirty="0">
                <a:solidFill>
                  <a:srgbClr val="000066"/>
                </a:solidFill>
                <a:latin typeface="標楷體" pitchFamily="65" charset="-120"/>
                <a:ea typeface="標楷體" pitchFamily="65" charset="-120"/>
              </a:rPr>
              <a:t>數位科技設計系</a:t>
            </a:r>
          </a:p>
          <a:p>
            <a:pPr>
              <a:defRPr/>
            </a:pPr>
            <a:r>
              <a:rPr lang="zh-TW" altLang="zh-TW" sz="1600" dirty="0">
                <a:solidFill>
                  <a:srgbClr val="000066"/>
                </a:solidFill>
                <a:latin typeface="標楷體" pitchFamily="65" charset="-120"/>
                <a:ea typeface="標楷體" pitchFamily="65" charset="-120"/>
              </a:rPr>
              <a:t>職業安全衛生系</a:t>
            </a:r>
          </a:p>
          <a:p>
            <a:pPr>
              <a:defRPr/>
            </a:pPr>
            <a:r>
              <a:rPr lang="zh-TW" altLang="zh-TW" sz="1600" dirty="0">
                <a:solidFill>
                  <a:srgbClr val="000066"/>
                </a:solidFill>
                <a:latin typeface="標楷體" pitchFamily="65" charset="-120"/>
                <a:ea typeface="標楷體" pitchFamily="65" charset="-120"/>
              </a:rPr>
              <a:t>醫學影像暨放射科學系</a:t>
            </a:r>
          </a:p>
          <a:p>
            <a:pPr>
              <a:defRPr/>
            </a:pPr>
            <a:r>
              <a:rPr lang="zh-TW" altLang="zh-TW" sz="1600" dirty="0">
                <a:solidFill>
                  <a:srgbClr val="000066"/>
                </a:solidFill>
                <a:latin typeface="標楷體" pitchFamily="65" charset="-120"/>
                <a:ea typeface="標楷體" pitchFamily="65" charset="-120"/>
              </a:rPr>
              <a:t>土木工程系資訊應用組</a:t>
            </a:r>
          </a:p>
          <a:p>
            <a:pPr>
              <a:defRPr/>
            </a:pPr>
            <a:r>
              <a:rPr lang="zh-TW" altLang="zh-TW" sz="1600" dirty="0">
                <a:solidFill>
                  <a:srgbClr val="000066"/>
                </a:solidFill>
                <a:latin typeface="標楷體" pitchFamily="65" charset="-120"/>
                <a:ea typeface="標楷體" pitchFamily="65" charset="-120"/>
              </a:rPr>
              <a:t>土木工程與環境資源管理系</a:t>
            </a:r>
          </a:p>
          <a:p>
            <a:pPr>
              <a:defRPr/>
            </a:pPr>
            <a:r>
              <a:rPr lang="zh-TW" altLang="zh-TW" sz="1600" dirty="0">
                <a:solidFill>
                  <a:srgbClr val="000066"/>
                </a:solidFill>
                <a:latin typeface="標楷體" pitchFamily="65" charset="-120"/>
                <a:ea typeface="標楷體" pitchFamily="65" charset="-120"/>
              </a:rPr>
              <a:t>土木與防災設計系</a:t>
            </a:r>
          </a:p>
          <a:p>
            <a:pPr>
              <a:defRPr/>
            </a:pPr>
            <a:r>
              <a:rPr lang="zh-TW" altLang="zh-TW" sz="1600" dirty="0">
                <a:solidFill>
                  <a:srgbClr val="000066"/>
                </a:solidFill>
                <a:latin typeface="標楷體" pitchFamily="65" charset="-120"/>
                <a:ea typeface="標楷體" pitchFamily="65" charset="-120"/>
              </a:rPr>
              <a:t>土木與空間資訊系工程技術組</a:t>
            </a:r>
          </a:p>
          <a:p>
            <a:pPr>
              <a:defRPr/>
            </a:pPr>
            <a:r>
              <a:rPr lang="zh-TW" altLang="zh-TW" sz="1600" dirty="0">
                <a:solidFill>
                  <a:srgbClr val="000066"/>
                </a:solidFill>
                <a:latin typeface="標楷體" pitchFamily="65" charset="-120"/>
                <a:ea typeface="標楷體" pitchFamily="65" charset="-120"/>
              </a:rPr>
              <a:t>土木與空間資訊系空間資訊組</a:t>
            </a:r>
          </a:p>
          <a:p>
            <a:pPr>
              <a:defRPr/>
            </a:pPr>
            <a:r>
              <a:rPr lang="zh-TW" altLang="zh-TW" sz="1600" dirty="0">
                <a:solidFill>
                  <a:srgbClr val="000066"/>
                </a:solidFill>
                <a:latin typeface="標楷體" pitchFamily="65" charset="-120"/>
                <a:ea typeface="標楷體" pitchFamily="65" charset="-120"/>
              </a:rPr>
              <a:t>工業管理系經營管理組</a:t>
            </a:r>
          </a:p>
          <a:p>
            <a:pPr>
              <a:defRPr/>
            </a:pPr>
            <a:r>
              <a:rPr lang="zh-TW" altLang="zh-TW" sz="1600" dirty="0">
                <a:solidFill>
                  <a:srgbClr val="000066"/>
                </a:solidFill>
                <a:latin typeface="標楷體" pitchFamily="65" charset="-120"/>
                <a:ea typeface="標楷體" pitchFamily="65" charset="-120"/>
              </a:rPr>
              <a:t>工業管理系資訊應用組</a:t>
            </a:r>
          </a:p>
          <a:p>
            <a:pPr>
              <a:defRPr/>
            </a:pPr>
            <a:r>
              <a:rPr lang="zh-TW" altLang="zh-TW" sz="1600" dirty="0">
                <a:solidFill>
                  <a:srgbClr val="000066"/>
                </a:solidFill>
                <a:latin typeface="標楷體" pitchFamily="65" charset="-120"/>
                <a:ea typeface="標楷體" pitchFamily="65" charset="-120"/>
              </a:rPr>
              <a:t>化工與材料工程系</a:t>
            </a:r>
          </a:p>
          <a:p>
            <a:pPr>
              <a:defRPr/>
            </a:pPr>
            <a:r>
              <a:rPr lang="zh-TW" altLang="zh-TW" sz="1600" dirty="0">
                <a:solidFill>
                  <a:srgbClr val="000066"/>
                </a:solidFill>
                <a:latin typeface="標楷體" pitchFamily="65" charset="-120"/>
                <a:ea typeface="標楷體" pitchFamily="65" charset="-120"/>
              </a:rPr>
              <a:t>化學工程與材料科技系</a:t>
            </a:r>
          </a:p>
          <a:p>
            <a:pPr>
              <a:defRPr/>
            </a:pPr>
            <a:r>
              <a:rPr lang="zh-TW" altLang="zh-TW" sz="1600" dirty="0">
                <a:solidFill>
                  <a:srgbClr val="000066"/>
                </a:solidFill>
                <a:latin typeface="標楷體" pitchFamily="65" charset="-120"/>
                <a:ea typeface="標楷體" pitchFamily="65" charset="-120"/>
              </a:rPr>
              <a:t>文化創意與數位媒體設計系</a:t>
            </a:r>
          </a:p>
          <a:p>
            <a:pPr>
              <a:defRPr/>
            </a:pPr>
            <a:r>
              <a:rPr lang="zh-TW" altLang="zh-TW" sz="1600" dirty="0">
                <a:solidFill>
                  <a:srgbClr val="000066"/>
                </a:solidFill>
                <a:latin typeface="標楷體" pitchFamily="65" charset="-120"/>
                <a:ea typeface="標楷體" pitchFamily="65" charset="-120"/>
              </a:rPr>
              <a:t>牙體技術暨材料系</a:t>
            </a:r>
          </a:p>
        </p:txBody>
      </p:sp>
    </p:spTree>
    <p:extLst>
      <p:ext uri="{BB962C8B-B14F-4D97-AF65-F5344CB8AC3E}">
        <p14:creationId xmlns:p14="http://schemas.microsoft.com/office/powerpoint/2010/main" val="2751908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amond(ou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標題 1"/>
          <p:cNvSpPr>
            <a:spLocks noGrp="1"/>
          </p:cNvSpPr>
          <p:nvPr>
            <p:ph type="title"/>
          </p:nvPr>
        </p:nvSpPr>
        <p:spPr/>
        <p:txBody>
          <a:bodyPr/>
          <a:lstStyle/>
          <a:p>
            <a:pPr eaLnBrk="1" hangingPunct="1"/>
            <a:r>
              <a:rPr lang="zh-TW" altLang="en-US" smtClean="0">
                <a:solidFill>
                  <a:srgbClr val="0000FF"/>
                </a:solidFill>
                <a:latin typeface="標楷體" pitchFamily="65" charset="-120"/>
                <a:ea typeface="標楷體" pitchFamily="65" charset="-120"/>
              </a:rPr>
              <a:t>群課程與升學科大之對應</a:t>
            </a:r>
            <a:r>
              <a:rPr lang="en-US" altLang="zh-TW" smtClean="0">
                <a:solidFill>
                  <a:srgbClr val="0000FF"/>
                </a:solidFill>
                <a:latin typeface="標楷體" pitchFamily="65" charset="-120"/>
                <a:ea typeface="標楷體" pitchFamily="65" charset="-120"/>
              </a:rPr>
              <a:t>(</a:t>
            </a:r>
            <a:r>
              <a:rPr lang="en-US" altLang="zh-TW" smtClean="0">
                <a:solidFill>
                  <a:srgbClr val="006600"/>
                </a:solidFill>
                <a:latin typeface="標楷體" pitchFamily="65" charset="-120"/>
                <a:ea typeface="標楷體" pitchFamily="65" charset="-120"/>
              </a:rPr>
              <a:t>2</a:t>
            </a:r>
            <a:r>
              <a:rPr lang="en-US" altLang="zh-TW" smtClean="0">
                <a:solidFill>
                  <a:srgbClr val="FF0000"/>
                </a:solidFill>
                <a:latin typeface="標楷體" pitchFamily="65" charset="-120"/>
                <a:ea typeface="標楷體" pitchFamily="65" charset="-120"/>
              </a:rPr>
              <a:t>/5</a:t>
            </a:r>
            <a:r>
              <a:rPr lang="en-US" altLang="zh-TW" smtClean="0">
                <a:solidFill>
                  <a:srgbClr val="0000FF"/>
                </a:solidFill>
                <a:latin typeface="標楷體" pitchFamily="65" charset="-120"/>
                <a:ea typeface="標楷體" pitchFamily="65" charset="-120"/>
              </a:rPr>
              <a:t>)</a:t>
            </a:r>
            <a:endParaRPr lang="zh-TW" altLang="en-US" smtClean="0">
              <a:solidFill>
                <a:srgbClr val="0000FF"/>
              </a:solidFill>
              <a:latin typeface="標楷體" pitchFamily="65" charset="-120"/>
              <a:ea typeface="標楷體" pitchFamily="65" charset="-120"/>
            </a:endParaRPr>
          </a:p>
        </p:txBody>
      </p:sp>
      <p:sp>
        <p:nvSpPr>
          <p:cNvPr id="24" name="內容版面配置區 2"/>
          <p:cNvSpPr txBox="1">
            <a:spLocks/>
          </p:cNvSpPr>
          <p:nvPr/>
        </p:nvSpPr>
        <p:spPr>
          <a:xfrm>
            <a:off x="745234" y="1124744"/>
            <a:ext cx="267464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406400" y="1773238"/>
            <a:ext cx="1223963" cy="576262"/>
          </a:xfrm>
          <a:prstGeom prst="roundRect">
            <a:avLst/>
          </a:prstGeom>
          <a:solidFill>
            <a:srgbClr val="FFFFCC"/>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汽車科</a:t>
            </a:r>
            <a:endParaRPr lang="zh-TW" altLang="en-US" sz="2400" dirty="0">
              <a:solidFill>
                <a:srgbClr val="0000FF"/>
              </a:solidFill>
              <a:latin typeface="標楷體" pitchFamily="65" charset="-120"/>
              <a:ea typeface="標楷體" pitchFamily="65" charset="-120"/>
            </a:endParaRPr>
          </a:p>
        </p:txBody>
      </p:sp>
      <p:sp>
        <p:nvSpPr>
          <p:cNvPr id="30" name="圓角矩形 29"/>
          <p:cNvSpPr/>
          <p:nvPr/>
        </p:nvSpPr>
        <p:spPr>
          <a:xfrm>
            <a:off x="395288" y="2492375"/>
            <a:ext cx="1223962" cy="576263"/>
          </a:xfrm>
          <a:prstGeom prst="roundRect">
            <a:avLst/>
          </a:prstGeom>
          <a:solidFill>
            <a:srgbClr val="FFFFCC"/>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rPr>
              <a:t>重機科</a:t>
            </a:r>
          </a:p>
        </p:txBody>
      </p:sp>
      <p:sp>
        <p:nvSpPr>
          <p:cNvPr id="34" name="內容版面配置區 2"/>
          <p:cNvSpPr txBox="1">
            <a:spLocks/>
          </p:cNvSpPr>
          <p:nvPr/>
        </p:nvSpPr>
        <p:spPr>
          <a:xfrm>
            <a:off x="3563889" y="1124744"/>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0" name="矩形 19"/>
          <p:cNvSpPr/>
          <p:nvPr/>
        </p:nvSpPr>
        <p:spPr>
          <a:xfrm>
            <a:off x="1692275" y="1628775"/>
            <a:ext cx="2232025" cy="4392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0000FF"/>
                </a:solidFill>
                <a:latin typeface="標楷體" pitchFamily="65" charset="-120"/>
                <a:ea typeface="標楷體" pitchFamily="65" charset="-120"/>
                <a:cs typeface="Arial Unicode MS" pitchFamily="34" charset="-120"/>
              </a:rPr>
              <a:t>部定必修科目</a:t>
            </a:r>
            <a:endParaRPr lang="en-US" altLang="zh-TW" sz="2400" b="1" dirty="0">
              <a:solidFill>
                <a:srgbClr val="0000FF"/>
              </a:solidFill>
              <a:latin typeface="標楷體" pitchFamily="65" charset="-120"/>
              <a:ea typeface="標楷體" pitchFamily="65" charset="-120"/>
              <a:cs typeface="Arial Unicode MS" pitchFamily="34" charset="-120"/>
            </a:endParaRPr>
          </a:p>
          <a:p>
            <a:pPr>
              <a:spcBef>
                <a:spcPts val="600"/>
              </a:spcBef>
              <a:defRPr/>
            </a:pPr>
            <a:r>
              <a:rPr lang="zh-TW" altLang="zh-TW" sz="1900" b="1" dirty="0">
                <a:solidFill>
                  <a:srgbClr val="000000"/>
                </a:solidFill>
                <a:latin typeface="標楷體" pitchFamily="65" charset="-120"/>
                <a:ea typeface="標楷體" pitchFamily="65" charset="-120"/>
              </a:rPr>
              <a:t>機械工作法及實習</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動力機械概論</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引擎原理及實習</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液氣壓原理及實習</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電子概論與實習</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電工概論與實習</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機電識圖與實習</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FF"/>
                </a:solidFill>
                <a:latin typeface="標楷體" pitchFamily="65" charset="-120"/>
                <a:ea typeface="標楷體" pitchFamily="65" charset="-120"/>
              </a:rPr>
              <a:t>應用力學</a:t>
            </a:r>
            <a:endParaRPr lang="en-US" altLang="zh-TW" sz="1900" b="1" dirty="0">
              <a:solidFill>
                <a:srgbClr val="0000FF"/>
              </a:solidFill>
              <a:latin typeface="標楷體" pitchFamily="65" charset="-120"/>
              <a:ea typeface="標楷體" pitchFamily="65" charset="-120"/>
            </a:endParaRPr>
          </a:p>
          <a:p>
            <a:pPr>
              <a:spcBef>
                <a:spcPts val="600"/>
              </a:spcBef>
              <a:defRPr/>
            </a:pPr>
            <a:r>
              <a:rPr lang="zh-TW" altLang="zh-TW" sz="1900" b="1" dirty="0">
                <a:solidFill>
                  <a:srgbClr val="0000FF"/>
                </a:solidFill>
                <a:latin typeface="標楷體" pitchFamily="65" charset="-120"/>
                <a:ea typeface="標楷體" pitchFamily="65" charset="-120"/>
              </a:rPr>
              <a:t>機件原理</a:t>
            </a:r>
            <a:endParaRPr lang="en-US" altLang="zh-TW" sz="1900" b="1" dirty="0">
              <a:solidFill>
                <a:srgbClr val="0000FF"/>
              </a:solidFill>
              <a:latin typeface="標楷體" pitchFamily="65" charset="-120"/>
              <a:ea typeface="標楷體" pitchFamily="65" charset="-120"/>
            </a:endParaRPr>
          </a:p>
          <a:p>
            <a:pPr>
              <a:spcBef>
                <a:spcPts val="600"/>
              </a:spcBef>
              <a:defRPr/>
            </a:pPr>
            <a:endParaRPr lang="zh-TW" altLang="en-US" sz="2400" dirty="0">
              <a:solidFill>
                <a:srgbClr val="0000FF"/>
              </a:solidFill>
              <a:latin typeface="標楷體" pitchFamily="65" charset="-120"/>
              <a:ea typeface="標楷體" pitchFamily="65" charset="-120"/>
            </a:endParaRPr>
          </a:p>
        </p:txBody>
      </p:sp>
      <p:sp>
        <p:nvSpPr>
          <p:cNvPr id="21" name="矩形 20"/>
          <p:cNvSpPr/>
          <p:nvPr/>
        </p:nvSpPr>
        <p:spPr>
          <a:xfrm>
            <a:off x="3708400" y="1700213"/>
            <a:ext cx="2376488" cy="50419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500" b="1" dirty="0">
                <a:solidFill>
                  <a:srgbClr val="0000FF"/>
                </a:solidFill>
                <a:latin typeface="標楷體" pitchFamily="65" charset="-120"/>
                <a:ea typeface="標楷體" pitchFamily="65" charset="-120"/>
              </a:rPr>
              <a:t>機械工程系車輛組</a:t>
            </a:r>
          </a:p>
          <a:p>
            <a:pPr>
              <a:defRPr/>
            </a:pPr>
            <a:r>
              <a:rPr lang="zh-TW" altLang="zh-TW" sz="1500" b="1" dirty="0">
                <a:solidFill>
                  <a:srgbClr val="0000FF"/>
                </a:solidFill>
                <a:latin typeface="標楷體" pitchFamily="65" charset="-120"/>
                <a:ea typeface="標楷體" pitchFamily="65" charset="-120"/>
              </a:rPr>
              <a:t>車輛工程系</a:t>
            </a:r>
          </a:p>
          <a:p>
            <a:pPr>
              <a:defRPr/>
            </a:pPr>
            <a:r>
              <a:rPr lang="zh-TW" altLang="zh-TW" sz="1500" b="1" dirty="0">
                <a:solidFill>
                  <a:srgbClr val="0000FF"/>
                </a:solidFill>
                <a:latin typeface="標楷體" pitchFamily="65" charset="-120"/>
                <a:ea typeface="標楷體" pitchFamily="65" charset="-120"/>
              </a:rPr>
              <a:t>工業工程與管理系</a:t>
            </a:r>
          </a:p>
          <a:p>
            <a:pPr>
              <a:defRPr/>
            </a:pPr>
            <a:r>
              <a:rPr lang="zh-TW" altLang="zh-TW" sz="1500" b="1" dirty="0">
                <a:solidFill>
                  <a:srgbClr val="0000FF"/>
                </a:solidFill>
                <a:latin typeface="標楷體" pitchFamily="65" charset="-120"/>
                <a:ea typeface="標楷體" pitchFamily="65" charset="-120"/>
              </a:rPr>
              <a:t>自動化工程系</a:t>
            </a:r>
          </a:p>
          <a:p>
            <a:pPr>
              <a:defRPr/>
            </a:pPr>
            <a:r>
              <a:rPr lang="zh-TW" altLang="zh-TW" sz="1500" b="1" dirty="0">
                <a:solidFill>
                  <a:srgbClr val="0000FF"/>
                </a:solidFill>
                <a:latin typeface="標楷體" pitchFamily="65" charset="-120"/>
                <a:ea typeface="標楷體" pitchFamily="65" charset="-120"/>
              </a:rPr>
              <a:t>機械工程系汽車組</a:t>
            </a:r>
          </a:p>
          <a:p>
            <a:pPr indent="180975">
              <a:defRPr/>
            </a:pPr>
            <a:r>
              <a:rPr lang="zh-TW" altLang="zh-TW" sz="1400" b="1" dirty="0">
                <a:solidFill>
                  <a:srgbClr val="0000FF"/>
                </a:solidFill>
                <a:latin typeface="標楷體" pitchFamily="65" charset="-120"/>
                <a:ea typeface="標楷體" pitchFamily="65" charset="-120"/>
              </a:rPr>
              <a:t>設計製造組</a:t>
            </a:r>
            <a:r>
              <a:rPr lang="zh-TW" altLang="en-US"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先進車輛組</a:t>
            </a:r>
          </a:p>
          <a:p>
            <a:pPr indent="180975">
              <a:defRPr/>
            </a:pPr>
            <a:r>
              <a:rPr lang="zh-TW" altLang="zh-TW" sz="1400" b="1" dirty="0">
                <a:solidFill>
                  <a:srgbClr val="0000FF"/>
                </a:solidFill>
                <a:latin typeface="標楷體" pitchFamily="65" charset="-120"/>
                <a:ea typeface="標楷體" pitchFamily="65" charset="-120"/>
              </a:rPr>
              <a:t>機電組</a:t>
            </a:r>
            <a:r>
              <a:rPr lang="zh-TW" altLang="en-US"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自動化控制組</a:t>
            </a:r>
            <a:endParaRPr lang="en-US" altLang="zh-TW" sz="1400" b="1" dirty="0">
              <a:solidFill>
                <a:srgbClr val="0000FF"/>
              </a:solidFill>
              <a:latin typeface="標楷體" pitchFamily="65" charset="-120"/>
              <a:ea typeface="標楷體" pitchFamily="65" charset="-120"/>
            </a:endParaRPr>
          </a:p>
          <a:p>
            <a:pPr indent="180975">
              <a:defRPr/>
            </a:pPr>
            <a:r>
              <a:rPr lang="zh-TW" altLang="zh-TW" sz="1400" b="1" dirty="0">
                <a:solidFill>
                  <a:srgbClr val="0000FF"/>
                </a:solidFill>
                <a:latin typeface="標楷體" pitchFamily="65" charset="-120"/>
                <a:ea typeface="標楷體" pitchFamily="65" charset="-120"/>
              </a:rPr>
              <a:t>車輛工程組</a:t>
            </a:r>
            <a:r>
              <a:rPr lang="zh-TW" altLang="en-US"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飛機修護組</a:t>
            </a:r>
          </a:p>
          <a:p>
            <a:pPr>
              <a:defRPr/>
            </a:pPr>
            <a:r>
              <a:rPr lang="zh-TW" altLang="zh-TW" sz="1500" b="1" dirty="0">
                <a:solidFill>
                  <a:srgbClr val="0000FF"/>
                </a:solidFill>
                <a:latin typeface="標楷體" pitchFamily="65" charset="-120"/>
                <a:ea typeface="標楷體" pitchFamily="65" charset="-120"/>
              </a:rPr>
              <a:t>飛機工程系機械組</a:t>
            </a:r>
          </a:p>
          <a:p>
            <a:pPr>
              <a:defRPr/>
            </a:pPr>
            <a:r>
              <a:rPr lang="zh-TW" altLang="zh-TW" sz="1500" b="1" dirty="0">
                <a:solidFill>
                  <a:srgbClr val="0000FF"/>
                </a:solidFill>
                <a:latin typeface="標楷體" pitchFamily="65" charset="-120"/>
                <a:ea typeface="標楷體" pitchFamily="65" charset="-120"/>
              </a:rPr>
              <a:t>動力機械工程系</a:t>
            </a:r>
          </a:p>
          <a:p>
            <a:pPr>
              <a:defRPr/>
            </a:pPr>
            <a:r>
              <a:rPr lang="zh-TW" altLang="zh-TW" sz="1500" b="1" dirty="0">
                <a:solidFill>
                  <a:srgbClr val="0000FF"/>
                </a:solidFill>
                <a:latin typeface="標楷體" pitchFamily="65" charset="-120"/>
                <a:ea typeface="標楷體" pitchFamily="65" charset="-120"/>
              </a:rPr>
              <a:t>造船及海洋工程系</a:t>
            </a:r>
          </a:p>
          <a:p>
            <a:pPr>
              <a:defRPr/>
            </a:pPr>
            <a:r>
              <a:rPr lang="zh-TW" altLang="zh-TW" sz="1500" b="1" dirty="0">
                <a:solidFill>
                  <a:srgbClr val="0000FF"/>
                </a:solidFill>
                <a:latin typeface="標楷體" pitchFamily="65" charset="-120"/>
                <a:ea typeface="標楷體" pitchFamily="65" charset="-120"/>
              </a:rPr>
              <a:t>工業教育學系車輛技術組</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輪機工程系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生物機電工程系</a:t>
            </a:r>
          </a:p>
          <a:p>
            <a:pPr>
              <a:defRPr/>
            </a:pPr>
            <a:r>
              <a:rPr lang="zh-TW" altLang="zh-TW" sz="1500" b="1" dirty="0">
                <a:solidFill>
                  <a:srgbClr val="0000FF"/>
                </a:solidFill>
                <a:latin typeface="標楷體" pitchFamily="65" charset="-120"/>
                <a:ea typeface="標楷體" pitchFamily="65" charset="-120"/>
              </a:rPr>
              <a:t>機電工程系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機械工程系</a:t>
            </a:r>
          </a:p>
          <a:p>
            <a:pPr>
              <a:defRPr/>
            </a:pPr>
            <a:r>
              <a:rPr lang="zh-TW" altLang="zh-TW" sz="1500" b="1" dirty="0">
                <a:solidFill>
                  <a:srgbClr val="0000FF"/>
                </a:solidFill>
                <a:latin typeface="標楷體" pitchFamily="65" charset="-120"/>
                <a:ea typeface="標楷體" pitchFamily="65" charset="-120"/>
              </a:rPr>
              <a:t>電機工程系光電組</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電機工程系電機與控制組</a:t>
            </a:r>
          </a:p>
          <a:p>
            <a:pPr>
              <a:defRPr/>
            </a:pPr>
            <a:r>
              <a:rPr lang="zh-TW" altLang="zh-TW" sz="1500" b="1" dirty="0">
                <a:solidFill>
                  <a:srgbClr val="000066"/>
                </a:solidFill>
                <a:latin typeface="標楷體" pitchFamily="65" charset="-120"/>
                <a:ea typeface="標楷體" pitchFamily="65" charset="-120"/>
              </a:rPr>
              <a:t>能源與冷凍空調工程系</a:t>
            </a:r>
          </a:p>
          <a:p>
            <a:pPr>
              <a:defRPr/>
            </a:pPr>
            <a:r>
              <a:rPr lang="zh-TW" altLang="zh-TW" sz="1500" b="1" dirty="0">
                <a:solidFill>
                  <a:srgbClr val="000066"/>
                </a:solidFill>
                <a:latin typeface="標楷體" pitchFamily="65" charset="-120"/>
                <a:ea typeface="標楷體" pitchFamily="65" charset="-120"/>
              </a:rPr>
              <a:t>航空電子系</a:t>
            </a:r>
            <a:r>
              <a:rPr lang="zh-TW" altLang="en-US" sz="1500" b="1" dirty="0">
                <a:solidFill>
                  <a:srgbClr val="000066"/>
                </a:solidFill>
                <a:latin typeface="標楷體" pitchFamily="65" charset="-120"/>
                <a:ea typeface="標楷體" pitchFamily="65" charset="-120"/>
              </a:rPr>
              <a:t>、</a:t>
            </a:r>
            <a:r>
              <a:rPr lang="zh-TW" altLang="zh-TW" sz="1500" b="1" dirty="0">
                <a:solidFill>
                  <a:srgbClr val="000066"/>
                </a:solidFill>
                <a:latin typeface="標楷體" pitchFamily="65" charset="-120"/>
                <a:ea typeface="標楷體" pitchFamily="65" charset="-120"/>
              </a:rPr>
              <a:t>航空機械系</a:t>
            </a:r>
          </a:p>
          <a:p>
            <a:pPr>
              <a:defRPr/>
            </a:pPr>
            <a:r>
              <a:rPr lang="zh-TW" altLang="zh-TW" sz="1500" b="1" dirty="0">
                <a:solidFill>
                  <a:srgbClr val="000066"/>
                </a:solidFill>
                <a:latin typeface="標楷體" pitchFamily="65" charset="-120"/>
                <a:ea typeface="標楷體" pitchFamily="65" charset="-120"/>
              </a:rPr>
              <a:t>電子工程系航空電子組</a:t>
            </a:r>
            <a:endParaRPr lang="zh-TW" altLang="zh-TW" sz="1500" b="1" dirty="0">
              <a:solidFill>
                <a:srgbClr val="0000FF"/>
              </a:solidFill>
              <a:latin typeface="標楷體" pitchFamily="65" charset="-120"/>
              <a:ea typeface="標楷體" pitchFamily="65" charset="-120"/>
            </a:endParaRPr>
          </a:p>
          <a:p>
            <a:pPr>
              <a:defRPr/>
            </a:pPr>
            <a:endParaRPr lang="zh-TW" altLang="zh-TW" sz="1500" dirty="0">
              <a:solidFill>
                <a:srgbClr val="000066"/>
              </a:solidFill>
              <a:latin typeface="標楷體" pitchFamily="65" charset="-120"/>
              <a:ea typeface="標楷體" pitchFamily="65" charset="-120"/>
            </a:endParaRPr>
          </a:p>
        </p:txBody>
      </p:sp>
      <p:sp>
        <p:nvSpPr>
          <p:cNvPr id="22" name="矩形 21"/>
          <p:cNvSpPr/>
          <p:nvPr/>
        </p:nvSpPr>
        <p:spPr>
          <a:xfrm>
            <a:off x="6011863" y="1700213"/>
            <a:ext cx="3168650" cy="4824412"/>
          </a:xfrm>
          <a:prstGeom prst="rect">
            <a:avLst/>
          </a:prstGeom>
          <a:solidFill>
            <a:srgbClr val="D9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500" dirty="0">
                <a:solidFill>
                  <a:srgbClr val="000000"/>
                </a:solidFill>
                <a:latin typeface="標楷體" pitchFamily="65" charset="-120"/>
                <a:ea typeface="標楷體" pitchFamily="65" charset="-120"/>
              </a:rPr>
              <a:t>工業設計系機械與電腦輔助設計組</a:t>
            </a:r>
          </a:p>
          <a:p>
            <a:pPr>
              <a:defRPr/>
            </a:pPr>
            <a:r>
              <a:rPr lang="zh-TW" altLang="zh-TW" sz="1500" dirty="0">
                <a:solidFill>
                  <a:srgbClr val="000000"/>
                </a:solidFill>
                <a:latin typeface="標楷體" pitchFamily="65" charset="-120"/>
                <a:ea typeface="標楷體" pitchFamily="65" charset="-120"/>
              </a:rPr>
              <a:t>工業管理系資訊應用組</a:t>
            </a:r>
          </a:p>
          <a:p>
            <a:pPr>
              <a:defRPr/>
            </a:pPr>
            <a:r>
              <a:rPr lang="zh-TW" altLang="zh-TW" sz="1500" dirty="0">
                <a:solidFill>
                  <a:srgbClr val="000000"/>
                </a:solidFill>
                <a:latin typeface="標楷體" pitchFamily="65" charset="-120"/>
                <a:ea typeface="標楷體" pitchFamily="65" charset="-120"/>
              </a:rPr>
              <a:t>企業管理系工商管理組</a:t>
            </a:r>
            <a:endParaRPr lang="en-US" altLang="zh-TW" sz="1500" dirty="0">
              <a:solidFill>
                <a:srgbClr val="000000"/>
              </a:solidFill>
              <a:latin typeface="標楷體" pitchFamily="65" charset="-120"/>
              <a:ea typeface="標楷體" pitchFamily="65" charset="-120"/>
            </a:endParaRPr>
          </a:p>
          <a:p>
            <a:pPr>
              <a:defRPr/>
            </a:pPr>
            <a:r>
              <a:rPr lang="zh-TW" altLang="zh-TW" sz="1500" dirty="0">
                <a:solidFill>
                  <a:srgbClr val="000000"/>
                </a:solidFill>
                <a:latin typeface="標楷體" pitchFamily="65" charset="-120"/>
                <a:ea typeface="標楷體" pitchFamily="65" charset="-120"/>
              </a:rPr>
              <a:t>意設計系</a:t>
            </a:r>
          </a:p>
          <a:p>
            <a:pPr>
              <a:defRPr/>
            </a:pPr>
            <a:r>
              <a:rPr lang="zh-TW" altLang="zh-TW" sz="1500" dirty="0">
                <a:solidFill>
                  <a:srgbClr val="000000"/>
                </a:solidFill>
                <a:latin typeface="標楷體" pitchFamily="65" charset="-120"/>
                <a:ea typeface="標楷體" pitchFamily="65" charset="-120"/>
              </a:rPr>
              <a:t>資訊工程系資訊與多媒體應用組</a:t>
            </a:r>
          </a:p>
          <a:p>
            <a:pPr>
              <a:defRPr/>
            </a:pPr>
            <a:r>
              <a:rPr lang="zh-TW" altLang="zh-TW" sz="1500" dirty="0">
                <a:solidFill>
                  <a:srgbClr val="000000"/>
                </a:solidFill>
                <a:latin typeface="標楷體" pitchFamily="65" charset="-120"/>
                <a:ea typeface="標楷體" pitchFamily="65" charset="-120"/>
              </a:rPr>
              <a:t>資訊工程系數位生活科技組</a:t>
            </a:r>
          </a:p>
          <a:p>
            <a:pPr>
              <a:defRPr/>
            </a:pPr>
            <a:r>
              <a:rPr lang="zh-TW" altLang="zh-TW" sz="1500" dirty="0">
                <a:solidFill>
                  <a:srgbClr val="000000"/>
                </a:solidFill>
                <a:latin typeface="標楷體" pitchFamily="65" charset="-120"/>
                <a:ea typeface="標楷體" pitchFamily="65" charset="-120"/>
              </a:rPr>
              <a:t>資訊科技應用系</a:t>
            </a:r>
          </a:p>
          <a:p>
            <a:pPr>
              <a:defRPr/>
            </a:pPr>
            <a:r>
              <a:rPr lang="zh-TW" altLang="zh-TW" sz="1500" dirty="0">
                <a:solidFill>
                  <a:srgbClr val="000000"/>
                </a:solidFill>
                <a:latin typeface="標楷體" pitchFamily="65" charset="-120"/>
                <a:ea typeface="標楷體" pitchFamily="65" charset="-120"/>
              </a:rPr>
              <a:t>資訊管理系資訊應用組</a:t>
            </a:r>
          </a:p>
          <a:p>
            <a:pPr>
              <a:defRPr/>
            </a:pPr>
            <a:r>
              <a:rPr lang="zh-TW" altLang="zh-TW" sz="1500" dirty="0">
                <a:solidFill>
                  <a:srgbClr val="000000"/>
                </a:solidFill>
                <a:latin typeface="標楷體" pitchFamily="65" charset="-120"/>
                <a:ea typeface="標楷體" pitchFamily="65" charset="-120"/>
              </a:rPr>
              <a:t>電子工程系</a:t>
            </a:r>
          </a:p>
          <a:p>
            <a:pPr>
              <a:defRPr/>
            </a:pPr>
            <a:r>
              <a:rPr lang="zh-TW" altLang="zh-TW" sz="1500" dirty="0">
                <a:solidFill>
                  <a:srgbClr val="000000"/>
                </a:solidFill>
                <a:latin typeface="標楷體" pitchFamily="65" charset="-120"/>
                <a:ea typeface="標楷體" pitchFamily="65" charset="-120"/>
              </a:rPr>
              <a:t>電子工程系智慧電子產品設計組</a:t>
            </a:r>
          </a:p>
          <a:p>
            <a:pPr>
              <a:defRPr/>
            </a:pPr>
            <a:r>
              <a:rPr lang="zh-TW" altLang="zh-TW" sz="1500" dirty="0">
                <a:solidFill>
                  <a:srgbClr val="000000"/>
                </a:solidFill>
                <a:latin typeface="標楷體" pitchFamily="65" charset="-120"/>
                <a:ea typeface="標楷體" pitchFamily="65" charset="-120"/>
              </a:rPr>
              <a:t>電子工程系綠能晶片與系統應用組</a:t>
            </a:r>
          </a:p>
          <a:p>
            <a:pPr>
              <a:defRPr/>
            </a:pPr>
            <a:r>
              <a:rPr lang="zh-TW" altLang="zh-TW" sz="1500" dirty="0">
                <a:solidFill>
                  <a:srgbClr val="000000"/>
                </a:solidFill>
                <a:latin typeface="標楷體" pitchFamily="65" charset="-120"/>
                <a:ea typeface="標楷體" pitchFamily="65" charset="-120"/>
              </a:rPr>
              <a:t>電子工程系網路多媒體暨遊戲機組</a:t>
            </a:r>
          </a:p>
          <a:p>
            <a:pPr>
              <a:defRPr/>
            </a:pPr>
            <a:r>
              <a:rPr lang="zh-TW" altLang="zh-TW" sz="1500" dirty="0">
                <a:solidFill>
                  <a:srgbClr val="000000"/>
                </a:solidFill>
                <a:latin typeface="標楷體" pitchFamily="65" charset="-120"/>
                <a:ea typeface="標楷體" pitchFamily="65" charset="-120"/>
              </a:rPr>
              <a:t>電子工程系應用電子組</a:t>
            </a:r>
          </a:p>
          <a:p>
            <a:pPr>
              <a:defRPr/>
            </a:pPr>
            <a:r>
              <a:rPr lang="zh-TW" altLang="zh-TW" sz="1500" dirty="0">
                <a:solidFill>
                  <a:srgbClr val="000000"/>
                </a:solidFill>
                <a:latin typeface="標楷體" pitchFamily="65" charset="-120"/>
                <a:ea typeface="標楷體" pitchFamily="65" charset="-120"/>
              </a:rPr>
              <a:t>電腦輔助工業設計系</a:t>
            </a:r>
          </a:p>
          <a:p>
            <a:pPr>
              <a:defRPr/>
            </a:pPr>
            <a:r>
              <a:rPr lang="zh-TW" altLang="zh-TW" sz="1500" dirty="0">
                <a:solidFill>
                  <a:srgbClr val="000000"/>
                </a:solidFill>
                <a:latin typeface="標楷體" pitchFamily="65" charset="-120"/>
                <a:ea typeface="標楷體" pitchFamily="65" charset="-120"/>
              </a:rPr>
              <a:t>數位科技設計系</a:t>
            </a:r>
          </a:p>
          <a:p>
            <a:pPr>
              <a:defRPr/>
            </a:pPr>
            <a:r>
              <a:rPr lang="zh-TW" altLang="zh-TW" sz="1500" dirty="0">
                <a:solidFill>
                  <a:srgbClr val="000000"/>
                </a:solidFill>
                <a:latin typeface="標楷體" pitchFamily="65" charset="-120"/>
                <a:ea typeface="標楷體" pitchFamily="65" charset="-120"/>
              </a:rPr>
              <a:t>機械與自動化工程系</a:t>
            </a:r>
          </a:p>
          <a:p>
            <a:pPr>
              <a:defRPr/>
            </a:pPr>
            <a:r>
              <a:rPr lang="zh-TW" altLang="zh-TW" sz="1500" dirty="0">
                <a:solidFill>
                  <a:srgbClr val="000000"/>
                </a:solidFill>
                <a:latin typeface="標楷體" pitchFamily="65" charset="-120"/>
                <a:ea typeface="標楷體" pitchFamily="65" charset="-120"/>
              </a:rPr>
              <a:t>機械與自動化工程系先進車輛組</a:t>
            </a:r>
          </a:p>
          <a:p>
            <a:pPr indent="266700">
              <a:defRPr/>
            </a:pPr>
            <a:r>
              <a:rPr lang="zh-TW" altLang="zh-TW" sz="1400" dirty="0">
                <a:solidFill>
                  <a:srgbClr val="000000"/>
                </a:solidFill>
                <a:latin typeface="標楷體" pitchFamily="65" charset="-120"/>
                <a:ea typeface="標楷體" pitchFamily="65" charset="-120"/>
              </a:rPr>
              <a:t>設計與製造組</a:t>
            </a:r>
            <a:r>
              <a:rPr lang="zh-TW" altLang="en-US" sz="1400" dirty="0">
                <a:solidFill>
                  <a:srgbClr val="000000"/>
                </a:solidFill>
                <a:latin typeface="標楷體" pitchFamily="65" charset="-120"/>
                <a:ea typeface="標楷體" pitchFamily="65" charset="-120"/>
              </a:rPr>
              <a:t>、</a:t>
            </a:r>
            <a:r>
              <a:rPr lang="zh-TW" altLang="zh-TW" sz="1400" dirty="0">
                <a:solidFill>
                  <a:srgbClr val="000000"/>
                </a:solidFill>
                <a:latin typeface="標楷體" pitchFamily="65" charset="-120"/>
                <a:ea typeface="標楷體" pitchFamily="65" charset="-120"/>
              </a:rPr>
              <a:t>智慧自動化組</a:t>
            </a:r>
          </a:p>
          <a:p>
            <a:pPr indent="266700">
              <a:defRPr/>
            </a:pPr>
            <a:r>
              <a:rPr lang="zh-TW" altLang="zh-TW" sz="1400" dirty="0">
                <a:solidFill>
                  <a:srgbClr val="000000"/>
                </a:solidFill>
                <a:latin typeface="標楷體" pitchFamily="65" charset="-120"/>
                <a:ea typeface="標楷體" pitchFamily="65" charset="-120"/>
              </a:rPr>
              <a:t>精密機械組</a:t>
            </a:r>
            <a:r>
              <a:rPr lang="zh-TW" altLang="en-US" sz="1400" dirty="0">
                <a:solidFill>
                  <a:srgbClr val="000000"/>
                </a:solidFill>
                <a:latin typeface="標楷體" pitchFamily="65" charset="-120"/>
                <a:ea typeface="標楷體" pitchFamily="65" charset="-120"/>
              </a:rPr>
              <a:t>、</a:t>
            </a:r>
            <a:r>
              <a:rPr lang="zh-TW" altLang="zh-TW" sz="1400" dirty="0">
                <a:solidFill>
                  <a:srgbClr val="000000"/>
                </a:solidFill>
                <a:latin typeface="標楷體" pitchFamily="65" charset="-120"/>
                <a:ea typeface="標楷體" pitchFamily="65" charset="-120"/>
              </a:rPr>
              <a:t>機電整合組</a:t>
            </a:r>
          </a:p>
          <a:p>
            <a:pPr>
              <a:defRPr/>
            </a:pPr>
            <a:r>
              <a:rPr lang="zh-TW" altLang="zh-TW" sz="1500" dirty="0">
                <a:solidFill>
                  <a:srgbClr val="000000"/>
                </a:solidFill>
                <a:latin typeface="標楷體" pitchFamily="65" charset="-120"/>
                <a:ea typeface="標楷體" pitchFamily="65" charset="-120"/>
              </a:rPr>
              <a:t>機械與電腦輔助工程系</a:t>
            </a:r>
            <a:endParaRPr lang="zh-TW" altLang="en-US" sz="1500"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3853930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標題 1"/>
          <p:cNvSpPr>
            <a:spLocks noGrp="1"/>
          </p:cNvSpPr>
          <p:nvPr>
            <p:ph type="title"/>
          </p:nvPr>
        </p:nvSpPr>
        <p:spPr>
          <a:xfrm>
            <a:off x="457200" y="214313"/>
            <a:ext cx="8229600" cy="1143000"/>
          </a:xfrm>
        </p:spPr>
        <p:txBody>
          <a:bodyPr/>
          <a:lstStyle/>
          <a:p>
            <a:pPr eaLnBrk="1" hangingPunct="1"/>
            <a:r>
              <a:rPr lang="zh-TW" altLang="en-US" smtClean="0">
                <a:solidFill>
                  <a:srgbClr val="0000FF"/>
                </a:solidFill>
                <a:latin typeface="標楷體" pitchFamily="65" charset="-120"/>
                <a:ea typeface="標楷體" pitchFamily="65" charset="-120"/>
              </a:rPr>
              <a:t>群課程與升學科大之對應</a:t>
            </a:r>
            <a:r>
              <a:rPr lang="en-US" altLang="zh-TW" smtClean="0">
                <a:solidFill>
                  <a:srgbClr val="0000FF"/>
                </a:solidFill>
                <a:latin typeface="標楷體" pitchFamily="65" charset="-120"/>
                <a:ea typeface="標楷體" pitchFamily="65" charset="-120"/>
              </a:rPr>
              <a:t>(</a:t>
            </a:r>
            <a:r>
              <a:rPr lang="en-US" altLang="zh-TW" smtClean="0">
                <a:solidFill>
                  <a:srgbClr val="FF00FF"/>
                </a:solidFill>
                <a:latin typeface="標楷體" pitchFamily="65" charset="-120"/>
                <a:ea typeface="標楷體" pitchFamily="65" charset="-120"/>
              </a:rPr>
              <a:t>3A</a:t>
            </a:r>
            <a:r>
              <a:rPr lang="en-US" altLang="zh-TW" smtClean="0">
                <a:solidFill>
                  <a:srgbClr val="FF0000"/>
                </a:solidFill>
                <a:latin typeface="標楷體" pitchFamily="65" charset="-120"/>
                <a:ea typeface="標楷體" pitchFamily="65" charset="-120"/>
              </a:rPr>
              <a:t>/5</a:t>
            </a:r>
            <a:r>
              <a:rPr lang="en-US" altLang="zh-TW" smtClean="0">
                <a:solidFill>
                  <a:srgbClr val="0000FF"/>
                </a:solidFill>
                <a:latin typeface="標楷體" pitchFamily="65" charset="-120"/>
                <a:ea typeface="標楷體" pitchFamily="65" charset="-120"/>
              </a:rPr>
              <a:t>)</a:t>
            </a:r>
            <a:endParaRPr lang="zh-TW" altLang="en-US" smtClean="0">
              <a:solidFill>
                <a:srgbClr val="0000FF"/>
              </a:solidFill>
              <a:latin typeface="標楷體" pitchFamily="65" charset="-120"/>
              <a:ea typeface="標楷體" pitchFamily="65" charset="-120"/>
            </a:endParaRPr>
          </a:p>
        </p:txBody>
      </p:sp>
      <p:sp>
        <p:nvSpPr>
          <p:cNvPr id="24" name="內容版面配置區 2"/>
          <p:cNvSpPr txBox="1">
            <a:spLocks/>
          </p:cNvSpPr>
          <p:nvPr/>
        </p:nvSpPr>
        <p:spPr>
          <a:xfrm>
            <a:off x="745232" y="1124744"/>
            <a:ext cx="368275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◆電機電子群</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366713" y="1773238"/>
            <a:ext cx="1225550" cy="57626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cs typeface="Arial Unicode MS" pitchFamily="34" charset="-120"/>
              </a:rPr>
              <a:t>電機科</a:t>
            </a:r>
            <a:endParaRPr lang="zh-TW" altLang="en-US" sz="2400" b="1" dirty="0">
              <a:solidFill>
                <a:srgbClr val="0000FF"/>
              </a:solidFill>
              <a:latin typeface="標楷體" pitchFamily="65" charset="-120"/>
              <a:ea typeface="標楷體" pitchFamily="65" charset="-120"/>
            </a:endParaRPr>
          </a:p>
        </p:txBody>
      </p:sp>
      <p:sp>
        <p:nvSpPr>
          <p:cNvPr id="30" name="圓角矩形 29"/>
          <p:cNvSpPr/>
          <p:nvPr/>
        </p:nvSpPr>
        <p:spPr>
          <a:xfrm>
            <a:off x="357188" y="2492375"/>
            <a:ext cx="1223962" cy="576263"/>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400" dirty="0">
                <a:solidFill>
                  <a:prstClr val="white"/>
                </a:solidFill>
                <a:latin typeface="標楷體" pitchFamily="65" charset="-120"/>
                <a:ea typeface="標楷體" pitchFamily="65" charset="-120"/>
              </a:rPr>
              <a:t>電子科</a:t>
            </a:r>
          </a:p>
        </p:txBody>
      </p:sp>
      <p:sp>
        <p:nvSpPr>
          <p:cNvPr id="34" name="內容版面配置區 2"/>
          <p:cNvSpPr txBox="1">
            <a:spLocks/>
          </p:cNvSpPr>
          <p:nvPr/>
        </p:nvSpPr>
        <p:spPr>
          <a:xfrm>
            <a:off x="4545286" y="1124744"/>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0" name="矩形 19"/>
          <p:cNvSpPr/>
          <p:nvPr/>
        </p:nvSpPr>
        <p:spPr>
          <a:xfrm>
            <a:off x="1691680" y="1628800"/>
            <a:ext cx="2232248"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0000FF"/>
                </a:solidFill>
                <a:latin typeface="標楷體" pitchFamily="65" charset="-120"/>
                <a:ea typeface="標楷體" pitchFamily="65" charset="-120"/>
                <a:cs typeface="Arial Unicode MS" pitchFamily="34" charset="-120"/>
              </a:rPr>
              <a:t>部定必修科目</a:t>
            </a:r>
            <a:endParaRPr lang="en-US" altLang="zh-TW" sz="2400" b="1" dirty="0">
              <a:solidFill>
                <a:srgbClr val="0000FF"/>
              </a:solidFill>
              <a:latin typeface="標楷體" pitchFamily="65" charset="-120"/>
              <a:ea typeface="標楷體" pitchFamily="65" charset="-120"/>
              <a:cs typeface="Arial Unicode MS" pitchFamily="34" charset="-120"/>
            </a:endParaRPr>
          </a:p>
          <a:p>
            <a:pPr>
              <a:spcBef>
                <a:spcPts val="600"/>
              </a:spcBef>
              <a:defRPr/>
            </a:pPr>
            <a:r>
              <a:rPr lang="zh-TW" altLang="zh-TW" sz="1900" b="1" dirty="0">
                <a:solidFill>
                  <a:srgbClr val="000000"/>
                </a:solidFill>
                <a:latin typeface="標楷體" pitchFamily="65" charset="-120"/>
                <a:ea typeface="標楷體" pitchFamily="65" charset="-120"/>
              </a:rPr>
              <a:t>基本電學ⅠⅡ</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基本電學實習ⅠⅡ、</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電子學ⅠⅡ</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電子學實習ⅠⅡ</a:t>
            </a:r>
            <a:endParaRPr lang="en-US" altLang="zh-TW" sz="1900" b="1" dirty="0">
              <a:solidFill>
                <a:srgbClr val="000000"/>
              </a:solidFill>
              <a:latin typeface="標楷體" pitchFamily="65" charset="-120"/>
              <a:ea typeface="標楷體" pitchFamily="65" charset="-120"/>
            </a:endParaRPr>
          </a:p>
          <a:p>
            <a:pPr>
              <a:spcBef>
                <a:spcPts val="600"/>
              </a:spcBef>
              <a:defRPr/>
            </a:pPr>
            <a:endParaRPr lang="en-US" altLang="zh-TW" sz="1900" b="1" dirty="0">
              <a:solidFill>
                <a:srgbClr val="000000"/>
              </a:solidFill>
              <a:latin typeface="標楷體" pitchFamily="65" charset="-120"/>
              <a:ea typeface="標楷體" pitchFamily="65" charset="-120"/>
            </a:endParaRPr>
          </a:p>
          <a:p>
            <a:pPr>
              <a:spcBef>
                <a:spcPts val="600"/>
              </a:spcBef>
              <a:defRPr/>
            </a:pPr>
            <a:r>
              <a:rPr lang="en-US" altLang="zh-TW" sz="1900" b="1" dirty="0">
                <a:solidFill>
                  <a:srgbClr val="000000"/>
                </a:solidFill>
                <a:latin typeface="標楷體" pitchFamily="65" charset="-120"/>
                <a:ea typeface="標楷體" pitchFamily="65" charset="-120"/>
              </a:rPr>
              <a:t>A</a:t>
            </a:r>
            <a:r>
              <a:rPr lang="zh-TW" altLang="en-US" sz="1900" b="1" dirty="0">
                <a:solidFill>
                  <a:srgbClr val="000000"/>
                </a:solidFill>
                <a:latin typeface="標楷體" pitchFamily="65" charset="-120"/>
                <a:ea typeface="標楷體" pitchFamily="65" charset="-120"/>
              </a:rPr>
              <a:t> </a:t>
            </a:r>
            <a:r>
              <a:rPr lang="zh-TW" altLang="zh-TW" sz="1900" b="1" u="sng" dirty="0">
                <a:solidFill>
                  <a:srgbClr val="000000"/>
                </a:solidFill>
                <a:latin typeface="標楷體" pitchFamily="65" charset="-120"/>
                <a:ea typeface="標楷體" pitchFamily="65" charset="-120"/>
              </a:rPr>
              <a:t>電工機械ⅠⅡ</a:t>
            </a:r>
            <a:endParaRPr lang="en-US" altLang="zh-TW" sz="1900" b="1" u="sng" dirty="0">
              <a:solidFill>
                <a:srgbClr val="000000"/>
              </a:solidFill>
              <a:latin typeface="標楷體" pitchFamily="65" charset="-120"/>
              <a:ea typeface="標楷體" pitchFamily="65" charset="-120"/>
            </a:endParaRPr>
          </a:p>
          <a:p>
            <a:pPr>
              <a:spcBef>
                <a:spcPts val="600"/>
              </a:spcBef>
              <a:defRPr/>
            </a:pPr>
            <a:endParaRPr lang="en-US" altLang="zh-TW" sz="1900" b="1" dirty="0">
              <a:solidFill>
                <a:srgbClr val="000000"/>
              </a:solidFill>
              <a:latin typeface="標楷體" pitchFamily="65" charset="-120"/>
              <a:ea typeface="標楷體" pitchFamily="65" charset="-120"/>
            </a:endParaRPr>
          </a:p>
          <a:p>
            <a:pPr>
              <a:spcBef>
                <a:spcPts val="600"/>
              </a:spcBef>
              <a:defRPr/>
            </a:pPr>
            <a:r>
              <a:rPr lang="en-US" altLang="zh-TW" sz="1900" b="1" strike="dblStrike" dirty="0">
                <a:solidFill>
                  <a:srgbClr val="000000"/>
                </a:solidFill>
                <a:latin typeface="標楷體" pitchFamily="65" charset="-120"/>
                <a:ea typeface="標楷體" pitchFamily="65" charset="-120"/>
              </a:rPr>
              <a:t>B</a:t>
            </a:r>
            <a:r>
              <a:rPr lang="zh-TW" altLang="en-US" sz="1900" b="1" strike="dblStrike" dirty="0">
                <a:solidFill>
                  <a:srgbClr val="000000"/>
                </a:solidFill>
                <a:latin typeface="標楷體" pitchFamily="65" charset="-120"/>
                <a:ea typeface="標楷體" pitchFamily="65" charset="-120"/>
              </a:rPr>
              <a:t> </a:t>
            </a:r>
            <a:r>
              <a:rPr lang="zh-TW" altLang="zh-TW" sz="1900" b="1" u="sng" strike="dblStrike" dirty="0">
                <a:solidFill>
                  <a:srgbClr val="000000"/>
                </a:solidFill>
                <a:latin typeface="標楷體" pitchFamily="65" charset="-120"/>
                <a:ea typeface="標楷體" pitchFamily="65" charset="-120"/>
              </a:rPr>
              <a:t>數位邏輯</a:t>
            </a:r>
            <a:endParaRPr lang="en-US" altLang="zh-TW" sz="1900" b="1" u="sng" strike="dblStrike" dirty="0">
              <a:solidFill>
                <a:srgbClr val="000000"/>
              </a:solidFill>
              <a:latin typeface="標楷體" pitchFamily="65" charset="-120"/>
              <a:ea typeface="標楷體" pitchFamily="65" charset="-120"/>
            </a:endParaRPr>
          </a:p>
          <a:p>
            <a:pPr>
              <a:spcBef>
                <a:spcPts val="600"/>
              </a:spcBef>
              <a:defRPr/>
            </a:pPr>
            <a:r>
              <a:rPr lang="en-US" altLang="zh-TW" sz="1900" b="1" strike="dblStrike" dirty="0">
                <a:solidFill>
                  <a:srgbClr val="000000"/>
                </a:solidFill>
                <a:latin typeface="標楷體" pitchFamily="65" charset="-120"/>
                <a:ea typeface="標楷體" pitchFamily="65" charset="-120"/>
              </a:rPr>
              <a:t>B</a:t>
            </a:r>
            <a:r>
              <a:rPr lang="zh-TW" altLang="en-US" sz="1900" b="1" strike="dblStrike" dirty="0">
                <a:solidFill>
                  <a:srgbClr val="000000"/>
                </a:solidFill>
                <a:latin typeface="標楷體" pitchFamily="65" charset="-120"/>
                <a:ea typeface="標楷體" pitchFamily="65" charset="-120"/>
              </a:rPr>
              <a:t> </a:t>
            </a:r>
            <a:r>
              <a:rPr lang="zh-TW" altLang="zh-TW" sz="1900" b="1" u="sng" strike="dblStrike" dirty="0">
                <a:solidFill>
                  <a:srgbClr val="000000"/>
                </a:solidFill>
                <a:latin typeface="標楷體" pitchFamily="65" charset="-120"/>
                <a:ea typeface="標楷體" pitchFamily="65" charset="-120"/>
              </a:rPr>
              <a:t>數位邏輯實習</a:t>
            </a:r>
            <a:endParaRPr lang="en-US" altLang="zh-TW" sz="1900" b="1" u="sng" strike="dblStrike" dirty="0">
              <a:solidFill>
                <a:srgbClr val="000000"/>
              </a:solidFill>
              <a:latin typeface="標楷體" pitchFamily="65" charset="-120"/>
              <a:ea typeface="標楷體" pitchFamily="65" charset="-120"/>
            </a:endParaRPr>
          </a:p>
          <a:p>
            <a:pPr>
              <a:spcBef>
                <a:spcPts val="600"/>
              </a:spcBef>
              <a:defRPr/>
            </a:pPr>
            <a:endParaRPr lang="zh-TW" altLang="en-US" sz="2400" b="1" dirty="0">
              <a:solidFill>
                <a:srgbClr val="0000CC"/>
              </a:solidFill>
              <a:latin typeface="標楷體" pitchFamily="65" charset="-120"/>
              <a:ea typeface="標楷體" pitchFamily="65" charset="-120"/>
            </a:endParaRPr>
          </a:p>
        </p:txBody>
      </p:sp>
      <p:sp>
        <p:nvSpPr>
          <p:cNvPr id="21" name="矩形 20"/>
          <p:cNvSpPr/>
          <p:nvPr/>
        </p:nvSpPr>
        <p:spPr>
          <a:xfrm>
            <a:off x="3708400" y="1700213"/>
            <a:ext cx="2376488" cy="50419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defRPr/>
            </a:pPr>
            <a:r>
              <a:rPr lang="zh-TW" altLang="zh-TW" sz="1500" b="1" dirty="0">
                <a:solidFill>
                  <a:srgbClr val="0000FF"/>
                </a:solidFill>
                <a:latin typeface="標楷體" pitchFamily="65" charset="-120"/>
                <a:ea typeface="標楷體" pitchFamily="65" charset="-120"/>
              </a:rPr>
              <a:t>電機工程系</a:t>
            </a:r>
          </a:p>
          <a:p>
            <a:pPr>
              <a:defRPr/>
            </a:pPr>
            <a:r>
              <a:rPr lang="zh-TW" altLang="zh-TW" sz="1500" b="1" dirty="0">
                <a:solidFill>
                  <a:srgbClr val="0000FF"/>
                </a:solidFill>
                <a:latin typeface="標楷體" pitchFamily="65" charset="-120"/>
                <a:ea typeface="標楷體" pitchFamily="65" charset="-120"/>
              </a:rPr>
              <a:t>電機工程系電機與控制組</a:t>
            </a:r>
          </a:p>
          <a:p>
            <a:pPr indent="180975">
              <a:defRPr/>
            </a:pPr>
            <a:r>
              <a:rPr lang="zh-TW" altLang="zh-TW" sz="1500" b="1" dirty="0">
                <a:solidFill>
                  <a:srgbClr val="0000FF"/>
                </a:solidFill>
                <a:latin typeface="標楷體" pitchFamily="65" charset="-120"/>
                <a:ea typeface="標楷體" pitchFamily="65" charset="-120"/>
              </a:rPr>
              <a:t>光電組、控制與晶片組</a:t>
            </a:r>
          </a:p>
          <a:p>
            <a:pPr indent="180975">
              <a:defRPr/>
            </a:pPr>
            <a:r>
              <a:rPr lang="zh-TW" altLang="zh-TW" sz="1500" b="1" dirty="0">
                <a:solidFill>
                  <a:srgbClr val="0000FF"/>
                </a:solidFill>
                <a:latin typeface="標楷體" pitchFamily="65" charset="-120"/>
                <a:ea typeface="標楷體" pitchFamily="65" charset="-120"/>
              </a:rPr>
              <a:t>動力機電組、電能資訊組</a:t>
            </a:r>
          </a:p>
          <a:p>
            <a:pPr indent="180975">
              <a:defRPr/>
            </a:pPr>
            <a:r>
              <a:rPr lang="zh-TW" altLang="zh-TW" sz="1500" b="1" dirty="0">
                <a:solidFill>
                  <a:srgbClr val="0000FF"/>
                </a:solidFill>
                <a:latin typeface="標楷體" pitchFamily="65" charset="-120"/>
                <a:ea typeface="標楷體" pitchFamily="65" charset="-120"/>
              </a:rPr>
              <a:t>綠色能源組</a:t>
            </a:r>
          </a:p>
          <a:p>
            <a:pPr>
              <a:defRPr/>
            </a:pPr>
            <a:r>
              <a:rPr lang="zh-TW" altLang="zh-TW" sz="1500" b="1" dirty="0">
                <a:solidFill>
                  <a:srgbClr val="0000FF"/>
                </a:solidFill>
                <a:latin typeface="標楷體" pitchFamily="65" charset="-120"/>
                <a:ea typeface="標楷體" pitchFamily="65" charset="-120"/>
              </a:rPr>
              <a:t>資訊工程系、資訊管理系</a:t>
            </a:r>
          </a:p>
          <a:p>
            <a:pPr>
              <a:defRPr/>
            </a:pPr>
            <a:r>
              <a:rPr lang="zh-TW" altLang="zh-TW" sz="1500" b="1" dirty="0">
                <a:solidFill>
                  <a:srgbClr val="0000FF"/>
                </a:solidFill>
                <a:latin typeface="標楷體" pitchFamily="65" charset="-120"/>
                <a:ea typeface="標楷體" pitchFamily="65" charset="-120"/>
              </a:rPr>
              <a:t>電子工程系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資訊科技系</a:t>
            </a:r>
            <a:r>
              <a:rPr lang="zh-TW" altLang="en-US" sz="1500" b="1" dirty="0">
                <a:solidFill>
                  <a:srgbClr val="0000FF"/>
                </a:solidFill>
                <a:latin typeface="標楷體" pitchFamily="65" charset="-120"/>
                <a:ea typeface="標楷體" pitchFamily="65" charset="-120"/>
              </a:rPr>
              <a:t>、</a:t>
            </a:r>
            <a:r>
              <a:rPr lang="zh-TW" altLang="zh-TW" sz="1500" b="1" dirty="0">
                <a:solidFill>
                  <a:srgbClr val="0000FF"/>
                </a:solidFill>
                <a:latin typeface="標楷體" pitchFamily="65" charset="-120"/>
                <a:ea typeface="標楷體" pitchFamily="65" charset="-120"/>
              </a:rPr>
              <a:t>光電工程系</a:t>
            </a:r>
          </a:p>
          <a:p>
            <a:pPr>
              <a:defRPr/>
            </a:pPr>
            <a:r>
              <a:rPr lang="zh-TW" altLang="zh-TW" sz="1500" b="1" dirty="0">
                <a:solidFill>
                  <a:srgbClr val="0000FF"/>
                </a:solidFill>
                <a:latin typeface="標楷體" pitchFamily="65" charset="-120"/>
                <a:ea typeface="標楷體" pitchFamily="65" charset="-120"/>
              </a:rPr>
              <a:t>電腦與通訊工程系</a:t>
            </a:r>
          </a:p>
          <a:p>
            <a:pPr>
              <a:defRPr/>
            </a:pPr>
            <a:r>
              <a:rPr lang="zh-TW" altLang="zh-TW" sz="1500" b="1" dirty="0">
                <a:solidFill>
                  <a:srgbClr val="0000FF"/>
                </a:solidFill>
                <a:latin typeface="標楷體" pitchFamily="65" charset="-120"/>
                <a:ea typeface="標楷體" pitchFamily="65" charset="-120"/>
              </a:rPr>
              <a:t>能源與冷凍空調工程系</a:t>
            </a:r>
          </a:p>
          <a:p>
            <a:pPr>
              <a:defRPr/>
            </a:pPr>
            <a:r>
              <a:rPr lang="zh-TW" altLang="zh-TW" sz="1500" b="1" dirty="0">
                <a:solidFill>
                  <a:srgbClr val="0000FF"/>
                </a:solidFill>
                <a:latin typeface="標楷體" pitchFamily="65" charset="-120"/>
                <a:ea typeface="標楷體" pitchFamily="65" charset="-120"/>
              </a:rPr>
              <a:t>電子工程系微電子組</a:t>
            </a:r>
          </a:p>
          <a:p>
            <a:pPr>
              <a:defRPr/>
            </a:pPr>
            <a:r>
              <a:rPr lang="zh-TW" altLang="zh-TW" sz="1400" b="1" dirty="0">
                <a:solidFill>
                  <a:srgbClr val="0000FF"/>
                </a:solidFill>
                <a:latin typeface="標楷體" pitchFamily="65" charset="-120"/>
                <a:ea typeface="標楷體" pitchFamily="65" charset="-120"/>
              </a:rPr>
              <a:t>自動化工程系</a:t>
            </a:r>
            <a:r>
              <a:rPr lang="zh-TW" altLang="en-US" sz="1400" b="1" dirty="0">
                <a:solidFill>
                  <a:srgbClr val="0000FF"/>
                </a:solidFill>
                <a:latin typeface="標楷體" pitchFamily="65" charset="-120"/>
                <a:ea typeface="標楷體" pitchFamily="65" charset="-120"/>
              </a:rPr>
              <a:t>、</a:t>
            </a:r>
            <a:r>
              <a:rPr lang="zh-TW" altLang="zh-TW" sz="1400" b="1" dirty="0">
                <a:solidFill>
                  <a:srgbClr val="0000FF"/>
                </a:solidFill>
                <a:latin typeface="標楷體" pitchFamily="65" charset="-120"/>
                <a:ea typeface="標楷體" pitchFamily="65" charset="-120"/>
              </a:rPr>
              <a:t>自動化控制系</a:t>
            </a:r>
          </a:p>
          <a:p>
            <a:pPr>
              <a:defRPr/>
            </a:pPr>
            <a:r>
              <a:rPr lang="zh-TW" altLang="zh-TW" sz="1500" b="1" dirty="0">
                <a:solidFill>
                  <a:srgbClr val="0000FF"/>
                </a:solidFill>
                <a:latin typeface="標楷體" pitchFamily="65" charset="-120"/>
                <a:ea typeface="標楷體" pitchFamily="65" charset="-120"/>
              </a:rPr>
              <a:t>冷凍空調與能源系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飛機工程系航空電子組</a:t>
            </a:r>
            <a:endParaRPr lang="en-US" altLang="zh-TW" sz="1500" dirty="0">
              <a:solidFill>
                <a:srgbClr val="000066"/>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電信工程系、電訊工程系</a:t>
            </a:r>
          </a:p>
          <a:p>
            <a:pPr marL="1619250" indent="-1619250">
              <a:defRPr/>
            </a:pPr>
            <a:r>
              <a:rPr lang="zh-TW" altLang="zh-TW" sz="1500" b="1" dirty="0">
                <a:solidFill>
                  <a:srgbClr val="0000FF"/>
                </a:solidFill>
                <a:latin typeface="標楷體" pitchFamily="65" charset="-120"/>
                <a:ea typeface="標楷體" pitchFamily="65" charset="-120"/>
              </a:rPr>
              <a:t>電腦與通訊工程系行動裝置應用組</a:t>
            </a:r>
          </a:p>
          <a:p>
            <a:pPr>
              <a:defRPr/>
            </a:pPr>
            <a:r>
              <a:rPr lang="zh-TW" altLang="zh-TW" sz="1500" b="1" dirty="0">
                <a:solidFill>
                  <a:srgbClr val="0000FF"/>
                </a:solidFill>
                <a:latin typeface="標楷體" pitchFamily="65" charset="-120"/>
                <a:ea typeface="標楷體" pitchFamily="65" charset="-120"/>
              </a:rPr>
              <a:t>電機工程系生醫電子組</a:t>
            </a:r>
          </a:p>
          <a:p>
            <a:pPr>
              <a:defRPr/>
            </a:pPr>
            <a:r>
              <a:rPr lang="zh-TW" altLang="zh-TW" sz="1500" b="1" dirty="0">
                <a:solidFill>
                  <a:srgbClr val="0000FF"/>
                </a:solidFill>
                <a:latin typeface="標楷體" pitchFamily="65" charset="-120"/>
                <a:ea typeface="標楷體" pitchFamily="65" charset="-120"/>
              </a:rPr>
              <a:t>電機與資訊技術系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電機與電子工程系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工業教育與技術學系</a:t>
            </a:r>
            <a:r>
              <a:rPr lang="en-US" altLang="zh-TW" sz="1500" b="1" dirty="0">
                <a:solidFill>
                  <a:srgbClr val="0000FF"/>
                </a:solidFill>
                <a:latin typeface="標楷體" pitchFamily="65" charset="-120"/>
                <a:ea typeface="標楷體" pitchFamily="65" charset="-120"/>
              </a:rPr>
              <a:t>(</a:t>
            </a:r>
            <a:r>
              <a:rPr lang="zh-TW" altLang="zh-TW" sz="1500" b="1" dirty="0">
                <a:solidFill>
                  <a:srgbClr val="0000FF"/>
                </a:solidFill>
                <a:latin typeface="標楷體" pitchFamily="65" charset="-120"/>
                <a:ea typeface="標楷體" pitchFamily="65" charset="-120"/>
              </a:rPr>
              <a:t>電機</a:t>
            </a:r>
            <a:r>
              <a:rPr lang="en-US" altLang="zh-TW" sz="1500" b="1" dirty="0">
                <a:solidFill>
                  <a:srgbClr val="0000FF"/>
                </a:solidFill>
                <a:latin typeface="標楷體" pitchFamily="65" charset="-120"/>
                <a:ea typeface="標楷體" pitchFamily="65" charset="-120"/>
              </a:rPr>
              <a:t>)</a:t>
            </a:r>
            <a:endParaRPr lang="zh-TW" altLang="zh-TW" sz="1500" b="1" dirty="0">
              <a:solidFill>
                <a:srgbClr val="0000FF"/>
              </a:solidFill>
              <a:latin typeface="標楷體" pitchFamily="65" charset="-120"/>
              <a:ea typeface="標楷體" pitchFamily="65" charset="-120"/>
            </a:endParaRPr>
          </a:p>
        </p:txBody>
      </p:sp>
      <p:sp>
        <p:nvSpPr>
          <p:cNvPr id="22" name="矩形 21"/>
          <p:cNvSpPr/>
          <p:nvPr/>
        </p:nvSpPr>
        <p:spPr>
          <a:xfrm>
            <a:off x="6011863" y="1700213"/>
            <a:ext cx="3168650" cy="4968875"/>
          </a:xfrm>
          <a:prstGeom prst="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400" dirty="0">
                <a:solidFill>
                  <a:srgbClr val="000066"/>
                </a:solidFill>
                <a:latin typeface="標楷體" pitchFamily="65" charset="-120"/>
                <a:ea typeface="標楷體" pitchFamily="65" charset="-120"/>
              </a:rPr>
              <a:t>機械工程系</a:t>
            </a:r>
          </a:p>
          <a:p>
            <a:pPr>
              <a:defRPr/>
            </a:pPr>
            <a:r>
              <a:rPr lang="zh-TW" altLang="zh-TW" sz="1400" dirty="0">
                <a:solidFill>
                  <a:srgbClr val="000066"/>
                </a:solidFill>
                <a:latin typeface="標楷體" pitchFamily="65" charset="-120"/>
                <a:ea typeface="標楷體" pitchFamily="65" charset="-120"/>
              </a:rPr>
              <a:t>機械工程系先進車輛組</a:t>
            </a:r>
          </a:p>
          <a:p>
            <a:pPr indent="180975">
              <a:defRPr/>
            </a:pPr>
            <a:r>
              <a:rPr lang="zh-TW" altLang="zh-TW" sz="1400" dirty="0">
                <a:solidFill>
                  <a:srgbClr val="000066"/>
                </a:solidFill>
                <a:latin typeface="標楷體" pitchFamily="65" charset="-120"/>
                <a:ea typeface="標楷體" pitchFamily="65" charset="-120"/>
              </a:rPr>
              <a:t>光機電組、精密機械組</a:t>
            </a:r>
          </a:p>
          <a:p>
            <a:pPr indent="180975">
              <a:defRPr/>
            </a:pPr>
            <a:r>
              <a:rPr lang="zh-TW" altLang="zh-TW" sz="1400" dirty="0">
                <a:solidFill>
                  <a:srgbClr val="000066"/>
                </a:solidFill>
                <a:latin typeface="標楷體" pitchFamily="65" charset="-120"/>
                <a:ea typeface="標楷體" pitchFamily="65" charset="-120"/>
              </a:rPr>
              <a:t>車輛組、微奈米技術組</a:t>
            </a:r>
          </a:p>
          <a:p>
            <a:pPr indent="180975">
              <a:defRPr/>
            </a:pPr>
            <a:r>
              <a:rPr lang="zh-TW" altLang="zh-TW" sz="1400" dirty="0">
                <a:solidFill>
                  <a:srgbClr val="000066"/>
                </a:solidFill>
                <a:latin typeface="標楷體" pitchFamily="65" charset="-120"/>
                <a:ea typeface="標楷體" pitchFamily="65" charset="-120"/>
              </a:rPr>
              <a:t>自動化控制組</a:t>
            </a:r>
            <a:endParaRPr lang="en-US" altLang="zh-TW" sz="1400" dirty="0">
              <a:solidFill>
                <a:srgbClr val="000066"/>
              </a:solidFill>
              <a:latin typeface="標楷體" pitchFamily="65" charset="-120"/>
              <a:ea typeface="標楷體" pitchFamily="65" charset="-120"/>
            </a:endParaRPr>
          </a:p>
          <a:p>
            <a:pPr indent="180975">
              <a:defRPr/>
            </a:pPr>
            <a:r>
              <a:rPr lang="zh-TW" altLang="zh-TW" sz="1400" dirty="0">
                <a:solidFill>
                  <a:srgbClr val="000066"/>
                </a:solidFill>
                <a:latin typeface="標楷體" pitchFamily="65" charset="-120"/>
                <a:ea typeface="標楷體" pitchFamily="65" charset="-120"/>
              </a:rPr>
              <a:t>企業管理系</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生物醫學工程系</a:t>
            </a:r>
            <a:endParaRPr lang="en-US" altLang="zh-TW" sz="1400" dirty="0">
              <a:solidFill>
                <a:srgbClr val="000066"/>
              </a:solidFill>
              <a:latin typeface="標楷體" pitchFamily="65" charset="-120"/>
              <a:ea typeface="標楷體" pitchFamily="65" charset="-120"/>
            </a:endParaRPr>
          </a:p>
          <a:p>
            <a:pPr>
              <a:defRPr/>
            </a:pPr>
            <a:r>
              <a:rPr lang="zh-TW" altLang="zh-TW" sz="1400" dirty="0">
                <a:solidFill>
                  <a:srgbClr val="000066"/>
                </a:solidFill>
                <a:latin typeface="標楷體" pitchFamily="65" charset="-120"/>
                <a:ea typeface="標楷體" pitchFamily="65" charset="-120"/>
              </a:rPr>
              <a:t>生物機電工程系</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光電系統工程系</a:t>
            </a:r>
            <a:endParaRPr lang="en-US" altLang="zh-TW" sz="1400" dirty="0">
              <a:solidFill>
                <a:srgbClr val="000066"/>
              </a:solidFill>
              <a:latin typeface="標楷體" pitchFamily="65" charset="-120"/>
              <a:ea typeface="標楷體" pitchFamily="65" charset="-120"/>
            </a:endParaRPr>
          </a:p>
          <a:p>
            <a:pPr>
              <a:defRPr/>
            </a:pPr>
            <a:r>
              <a:rPr lang="zh-TW" altLang="zh-TW" sz="1400" dirty="0">
                <a:solidFill>
                  <a:srgbClr val="000066"/>
                </a:solidFill>
                <a:latin typeface="標楷體" pitchFamily="65" charset="-120"/>
                <a:ea typeface="標楷體" pitchFamily="65" charset="-120"/>
              </a:rPr>
              <a:t>車輛系</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材料科學與工程系</a:t>
            </a:r>
          </a:p>
          <a:p>
            <a:pPr>
              <a:defRPr/>
            </a:pPr>
            <a:r>
              <a:rPr lang="zh-TW" altLang="zh-TW" sz="1400" dirty="0">
                <a:solidFill>
                  <a:srgbClr val="000066"/>
                </a:solidFill>
                <a:latin typeface="標楷體" pitchFamily="65" charset="-120"/>
                <a:ea typeface="標楷體" pitchFamily="65" charset="-120"/>
              </a:rPr>
              <a:t>金融系、財務金融系、消防系</a:t>
            </a:r>
          </a:p>
          <a:p>
            <a:pPr>
              <a:defRPr/>
            </a:pPr>
            <a:r>
              <a:rPr lang="zh-TW" altLang="zh-TW" sz="1400" dirty="0">
                <a:solidFill>
                  <a:srgbClr val="000066"/>
                </a:solidFill>
                <a:latin typeface="標楷體" pitchFamily="65" charset="-120"/>
                <a:ea typeface="標楷體" pitchFamily="65" charset="-120"/>
              </a:rPr>
              <a:t>能源應用工程系</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創新產品設計系</a:t>
            </a:r>
          </a:p>
          <a:p>
            <a:pPr>
              <a:defRPr/>
            </a:pPr>
            <a:r>
              <a:rPr lang="zh-TW" altLang="zh-TW" sz="1400" dirty="0">
                <a:solidFill>
                  <a:srgbClr val="000066"/>
                </a:solidFill>
                <a:latin typeface="標楷體" pitchFamily="65" charset="-120"/>
                <a:ea typeface="標楷體" pitchFamily="65" charset="-120"/>
              </a:rPr>
              <a:t>微電子工程系</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數位多媒體系</a:t>
            </a:r>
          </a:p>
          <a:p>
            <a:pPr>
              <a:defRPr/>
            </a:pPr>
            <a:r>
              <a:rPr lang="zh-TW" altLang="zh-TW" sz="1400" dirty="0">
                <a:solidFill>
                  <a:srgbClr val="000066"/>
                </a:solidFill>
                <a:latin typeface="標楷體" pitchFamily="65" charset="-120"/>
                <a:ea typeface="標楷體" pitchFamily="65" charset="-120"/>
              </a:rPr>
              <a:t>資訊工程系資訊科技應用組</a:t>
            </a:r>
          </a:p>
          <a:p>
            <a:pPr>
              <a:defRPr/>
            </a:pPr>
            <a:r>
              <a:rPr lang="zh-TW" altLang="zh-TW" sz="1400" dirty="0">
                <a:solidFill>
                  <a:srgbClr val="000066"/>
                </a:solidFill>
                <a:latin typeface="標楷體" pitchFamily="65" charset="-120"/>
                <a:ea typeface="標楷體" pitchFamily="65" charset="-120"/>
              </a:rPr>
              <a:t>資訊工程與娛樂科技系</a:t>
            </a:r>
          </a:p>
          <a:p>
            <a:pPr>
              <a:defRPr/>
            </a:pPr>
            <a:r>
              <a:rPr lang="zh-TW" altLang="zh-TW" sz="1400" dirty="0">
                <a:solidFill>
                  <a:srgbClr val="000066"/>
                </a:solidFill>
                <a:latin typeface="標楷體" pitchFamily="65" charset="-120"/>
                <a:ea typeface="標楷體" pitchFamily="65" charset="-120"/>
              </a:rPr>
              <a:t>資訊與網路通訊系</a:t>
            </a:r>
          </a:p>
          <a:p>
            <a:pPr>
              <a:defRPr/>
            </a:pPr>
            <a:r>
              <a:rPr lang="zh-TW" altLang="zh-TW" sz="1400" dirty="0">
                <a:solidFill>
                  <a:srgbClr val="000066"/>
                </a:solidFill>
                <a:latin typeface="標楷體" pitchFamily="65" charset="-120"/>
                <a:ea typeface="標楷體" pitchFamily="65" charset="-120"/>
              </a:rPr>
              <a:t>電子工程系民生應用電子組</a:t>
            </a:r>
          </a:p>
          <a:p>
            <a:pPr indent="361950">
              <a:defRPr/>
            </a:pPr>
            <a:r>
              <a:rPr lang="zh-TW" altLang="zh-TW" sz="1400" dirty="0">
                <a:solidFill>
                  <a:srgbClr val="000066"/>
                </a:solidFill>
                <a:latin typeface="標楷體" pitchFamily="65" charset="-120"/>
                <a:ea typeface="標楷體" pitchFamily="65" charset="-120"/>
              </a:rPr>
              <a:t>光電與通訊組</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應用電子組</a:t>
            </a:r>
          </a:p>
          <a:p>
            <a:pPr indent="361950">
              <a:defRPr/>
            </a:pPr>
            <a:r>
              <a:rPr lang="zh-TW" altLang="zh-TW" sz="1400" dirty="0">
                <a:solidFill>
                  <a:srgbClr val="000066"/>
                </a:solidFill>
                <a:latin typeface="標楷體" pitchFamily="65" charset="-120"/>
                <a:ea typeface="標楷體" pitchFamily="65" charset="-120"/>
              </a:rPr>
              <a:t>系統應用組</a:t>
            </a:r>
            <a:r>
              <a:rPr lang="zh-TW" altLang="en-US" sz="1400" dirty="0">
                <a:solidFill>
                  <a:srgbClr val="000066"/>
                </a:solidFill>
                <a:latin typeface="標楷體" pitchFamily="65" charset="-120"/>
                <a:ea typeface="標楷體" pitchFamily="65" charset="-120"/>
              </a:rPr>
              <a:t>、</a:t>
            </a:r>
            <a:r>
              <a:rPr lang="zh-TW" altLang="zh-TW" sz="1400" dirty="0">
                <a:solidFill>
                  <a:srgbClr val="000066"/>
                </a:solidFill>
                <a:latin typeface="標楷體" pitchFamily="65" charset="-120"/>
                <a:ea typeface="標楷體" pitchFamily="65" charset="-120"/>
              </a:rPr>
              <a:t>航空電子組</a:t>
            </a:r>
          </a:p>
          <a:p>
            <a:pPr indent="361950">
              <a:defRPr/>
            </a:pPr>
            <a:r>
              <a:rPr lang="zh-TW" altLang="zh-TW" sz="1400" dirty="0">
                <a:solidFill>
                  <a:srgbClr val="000066"/>
                </a:solidFill>
                <a:latin typeface="標楷體" pitchFamily="65" charset="-120"/>
                <a:ea typeface="標楷體" pitchFamily="65" charset="-120"/>
              </a:rPr>
              <a:t>智慧電子產品設計組</a:t>
            </a:r>
          </a:p>
          <a:p>
            <a:pPr indent="361950">
              <a:defRPr/>
            </a:pPr>
            <a:r>
              <a:rPr lang="zh-TW" altLang="zh-TW" sz="1400" dirty="0">
                <a:solidFill>
                  <a:srgbClr val="000066"/>
                </a:solidFill>
                <a:latin typeface="標楷體" pitchFamily="65" charset="-120"/>
                <a:ea typeface="標楷體" pitchFamily="65" charset="-120"/>
              </a:rPr>
              <a:t>綠能晶片與系統應用組</a:t>
            </a:r>
          </a:p>
          <a:p>
            <a:pPr indent="361950">
              <a:defRPr/>
            </a:pPr>
            <a:r>
              <a:rPr lang="zh-TW" altLang="zh-TW" sz="1400" dirty="0">
                <a:solidFill>
                  <a:srgbClr val="000066"/>
                </a:solidFill>
                <a:latin typeface="標楷體" pitchFamily="65" charset="-120"/>
                <a:ea typeface="標楷體" pitchFamily="65" charset="-120"/>
              </a:rPr>
              <a:t>網路多媒體暨遊戲機組</a:t>
            </a:r>
          </a:p>
          <a:p>
            <a:pPr>
              <a:defRPr/>
            </a:pPr>
            <a:r>
              <a:rPr lang="zh-TW" altLang="zh-TW" sz="1400" dirty="0">
                <a:solidFill>
                  <a:srgbClr val="000066"/>
                </a:solidFill>
                <a:latin typeface="標楷體" pitchFamily="65" charset="-120"/>
                <a:ea typeface="標楷體" pitchFamily="65" charset="-120"/>
              </a:rPr>
              <a:t>綠色能源科技系、環境工程系</a:t>
            </a:r>
          </a:p>
          <a:p>
            <a:pPr>
              <a:defRPr/>
            </a:pPr>
            <a:r>
              <a:rPr lang="zh-TW" altLang="zh-TW" sz="1400" dirty="0">
                <a:solidFill>
                  <a:srgbClr val="000066"/>
                </a:solidFill>
                <a:latin typeface="標楷體" pitchFamily="65" charset="-120"/>
                <a:ea typeface="標楷體" pitchFamily="65" charset="-120"/>
              </a:rPr>
              <a:t>醫學影像暨放射技術系</a:t>
            </a:r>
            <a:endParaRPr lang="zh-TW" altLang="en-US" sz="1400" dirty="0">
              <a:solidFill>
                <a:srgbClr val="000066"/>
              </a:solidFill>
              <a:latin typeface="標楷體" pitchFamily="65" charset="-120"/>
              <a:ea typeface="標楷體" pitchFamily="65" charset="-120"/>
            </a:endParaRPr>
          </a:p>
        </p:txBody>
      </p:sp>
      <p:sp>
        <p:nvSpPr>
          <p:cNvPr id="11" name="圓角矩形 10"/>
          <p:cNvSpPr/>
          <p:nvPr/>
        </p:nvSpPr>
        <p:spPr>
          <a:xfrm>
            <a:off x="366713" y="3213100"/>
            <a:ext cx="1225550" cy="576263"/>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400" dirty="0">
                <a:solidFill>
                  <a:prstClr val="white"/>
                </a:solidFill>
                <a:latin typeface="標楷體" pitchFamily="65" charset="-120"/>
                <a:ea typeface="標楷體" pitchFamily="65" charset="-120"/>
                <a:cs typeface="Arial Unicode MS" pitchFamily="34" charset="-120"/>
              </a:rPr>
              <a:t>資訊科</a:t>
            </a:r>
            <a:endParaRPr lang="zh-TW" altLang="en-US" sz="2400" dirty="0">
              <a:solidFill>
                <a:prstClr val="white"/>
              </a:solidFill>
              <a:latin typeface="標楷體" pitchFamily="65" charset="-120"/>
              <a:ea typeface="標楷體" pitchFamily="65" charset="-120"/>
            </a:endParaRPr>
          </a:p>
        </p:txBody>
      </p:sp>
      <p:sp>
        <p:nvSpPr>
          <p:cNvPr id="12" name="圓角矩形 11"/>
          <p:cNvSpPr/>
          <p:nvPr/>
        </p:nvSpPr>
        <p:spPr>
          <a:xfrm>
            <a:off x="357188" y="3933825"/>
            <a:ext cx="1223962" cy="57467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rPr>
              <a:t>控制科</a:t>
            </a:r>
          </a:p>
        </p:txBody>
      </p:sp>
      <p:sp>
        <p:nvSpPr>
          <p:cNvPr id="13" name="圓角矩形 12"/>
          <p:cNvSpPr/>
          <p:nvPr/>
        </p:nvSpPr>
        <p:spPr>
          <a:xfrm>
            <a:off x="357188" y="4652963"/>
            <a:ext cx="1223962" cy="936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defRPr/>
            </a:pPr>
            <a:r>
              <a:rPr lang="zh-TW" altLang="en-US" sz="2400" b="1" dirty="0">
                <a:solidFill>
                  <a:srgbClr val="0000FF"/>
                </a:solidFill>
                <a:latin typeface="標楷體" pitchFamily="65" charset="-120"/>
                <a:ea typeface="標楷體" pitchFamily="65" charset="-120"/>
              </a:rPr>
              <a:t>冷凍</a:t>
            </a:r>
            <a:endParaRPr lang="en-US" altLang="zh-TW" sz="2400" b="1" dirty="0">
              <a:solidFill>
                <a:srgbClr val="0000FF"/>
              </a:solidFill>
              <a:latin typeface="標楷體" pitchFamily="65" charset="-120"/>
              <a:ea typeface="標楷體" pitchFamily="65" charset="-120"/>
            </a:endParaRPr>
          </a:p>
          <a:p>
            <a:pPr>
              <a:defRPr/>
            </a:pPr>
            <a:r>
              <a:rPr lang="zh-TW" altLang="en-US" sz="2400" b="1" dirty="0">
                <a:solidFill>
                  <a:srgbClr val="0000FF"/>
                </a:solidFill>
                <a:latin typeface="標楷體" pitchFamily="65" charset="-120"/>
                <a:ea typeface="標楷體" pitchFamily="65" charset="-120"/>
              </a:rPr>
              <a:t>空調科</a:t>
            </a:r>
          </a:p>
        </p:txBody>
      </p:sp>
      <p:sp>
        <p:nvSpPr>
          <p:cNvPr id="14" name="圓角矩形 13"/>
          <p:cNvSpPr/>
          <p:nvPr/>
        </p:nvSpPr>
        <p:spPr>
          <a:xfrm>
            <a:off x="3275856" y="1124744"/>
            <a:ext cx="1296144" cy="576064"/>
          </a:xfrm>
          <a:prstGeom prst="roundRect">
            <a:avLst/>
          </a:prstGeom>
          <a:noFill/>
          <a:ln w="3810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Tree>
    <p:extLst>
      <p:ext uri="{BB962C8B-B14F-4D97-AF65-F5344CB8AC3E}">
        <p14:creationId xmlns:p14="http://schemas.microsoft.com/office/powerpoint/2010/main" val="89474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par>
                          <p:cTn id="13" fill="hold" nodeType="afterGroup">
                            <p:stCondLst>
                              <p:cond delay="500"/>
                            </p:stCondLst>
                            <p:childTnLst>
                              <p:par>
                                <p:cTn id="14" presetID="9" presetClass="emph" presetSubtype="0" grpId="0" nodeType="afterEffect">
                                  <p:stCondLst>
                                    <p:cond delay="0"/>
                                  </p:stCondLst>
                                  <p:childTnLst>
                                    <p:set>
                                      <p:cBhvr rctx="PPT">
                                        <p:cTn id="15" dur="indefinite"/>
                                        <p:tgtEl>
                                          <p:spTgt spid="30"/>
                                        </p:tgtEl>
                                        <p:attrNameLst>
                                          <p:attrName>style.opacity</p:attrName>
                                        </p:attrNameLst>
                                      </p:cBhvr>
                                      <p:to>
                                        <p:strVal val="0.5"/>
                                      </p:to>
                                    </p:set>
                                    <p:animEffect filter="image" prLst="opacity: 0.5">
                                      <p:cBhvr rctx="IE">
                                        <p:cTn id="16" dur="indefinite"/>
                                        <p:tgtEl>
                                          <p:spTgt spid="30"/>
                                        </p:tgtEl>
                                      </p:cBhvr>
                                    </p:animEffect>
                                  </p:childTnLst>
                                </p:cTn>
                              </p:par>
                              <p:par>
                                <p:cTn id="17" presetID="9" presetClass="emph" presetSubtype="0" grpId="0" nodeType="with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1" grpId="0" animBg="1"/>
      <p:bldP spid="22"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標題 1"/>
          <p:cNvSpPr>
            <a:spLocks noGrp="1"/>
          </p:cNvSpPr>
          <p:nvPr>
            <p:ph type="title"/>
          </p:nvPr>
        </p:nvSpPr>
        <p:spPr/>
        <p:txBody>
          <a:bodyPr/>
          <a:lstStyle/>
          <a:p>
            <a:pPr eaLnBrk="1" hangingPunct="1"/>
            <a:r>
              <a:rPr lang="zh-TW" altLang="en-US" smtClean="0">
                <a:solidFill>
                  <a:srgbClr val="0000FF"/>
                </a:solidFill>
                <a:latin typeface="標楷體" pitchFamily="65" charset="-120"/>
                <a:ea typeface="標楷體" pitchFamily="65" charset="-120"/>
              </a:rPr>
              <a:t>群課程與升學科大之對應</a:t>
            </a:r>
            <a:r>
              <a:rPr lang="en-US" altLang="zh-TW" smtClean="0">
                <a:solidFill>
                  <a:srgbClr val="0000FF"/>
                </a:solidFill>
                <a:latin typeface="標楷體" pitchFamily="65" charset="-120"/>
                <a:ea typeface="標楷體" pitchFamily="65" charset="-120"/>
              </a:rPr>
              <a:t>(</a:t>
            </a:r>
            <a:r>
              <a:rPr lang="en-US" altLang="zh-TW" smtClean="0">
                <a:solidFill>
                  <a:srgbClr val="FF00FF"/>
                </a:solidFill>
                <a:latin typeface="標楷體" pitchFamily="65" charset="-120"/>
                <a:ea typeface="標楷體" pitchFamily="65" charset="-120"/>
              </a:rPr>
              <a:t>3B</a:t>
            </a:r>
            <a:r>
              <a:rPr lang="en-US" altLang="zh-TW" smtClean="0">
                <a:solidFill>
                  <a:srgbClr val="FF0000"/>
                </a:solidFill>
                <a:latin typeface="標楷體" pitchFamily="65" charset="-120"/>
                <a:ea typeface="標楷體" pitchFamily="65" charset="-120"/>
              </a:rPr>
              <a:t>/5</a:t>
            </a:r>
            <a:r>
              <a:rPr lang="en-US" altLang="zh-TW" smtClean="0">
                <a:solidFill>
                  <a:srgbClr val="0000FF"/>
                </a:solidFill>
                <a:latin typeface="標楷體" pitchFamily="65" charset="-120"/>
                <a:ea typeface="標楷體" pitchFamily="65" charset="-120"/>
              </a:rPr>
              <a:t>)</a:t>
            </a:r>
            <a:endParaRPr lang="zh-TW" altLang="en-US" smtClean="0">
              <a:solidFill>
                <a:srgbClr val="0000FF"/>
              </a:solidFill>
              <a:latin typeface="標楷體" pitchFamily="65" charset="-120"/>
              <a:ea typeface="標楷體" pitchFamily="65" charset="-120"/>
            </a:endParaRPr>
          </a:p>
        </p:txBody>
      </p:sp>
      <p:sp>
        <p:nvSpPr>
          <p:cNvPr id="24" name="內容版面配置區 2"/>
          <p:cNvSpPr txBox="1">
            <a:spLocks/>
          </p:cNvSpPr>
          <p:nvPr/>
        </p:nvSpPr>
        <p:spPr>
          <a:xfrm>
            <a:off x="745232" y="1124744"/>
            <a:ext cx="368275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◆電機電子群</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資電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468313" y="1773238"/>
            <a:ext cx="1223962" cy="576262"/>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400" dirty="0">
                <a:solidFill>
                  <a:prstClr val="white"/>
                </a:solidFill>
                <a:latin typeface="標楷體" pitchFamily="65" charset="-120"/>
                <a:ea typeface="標楷體" pitchFamily="65" charset="-120"/>
                <a:cs typeface="Arial Unicode MS" pitchFamily="34" charset="-120"/>
              </a:rPr>
              <a:t>電機科</a:t>
            </a:r>
            <a:endParaRPr lang="zh-TW" altLang="en-US" sz="2400" dirty="0">
              <a:solidFill>
                <a:prstClr val="white"/>
              </a:solidFill>
              <a:latin typeface="標楷體" pitchFamily="65" charset="-120"/>
              <a:ea typeface="標楷體" pitchFamily="65" charset="-120"/>
            </a:endParaRPr>
          </a:p>
        </p:txBody>
      </p:sp>
      <p:sp>
        <p:nvSpPr>
          <p:cNvPr id="30" name="圓角矩形 29"/>
          <p:cNvSpPr/>
          <p:nvPr/>
        </p:nvSpPr>
        <p:spPr>
          <a:xfrm>
            <a:off x="457200" y="2492375"/>
            <a:ext cx="1223963" cy="57626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rPr>
              <a:t>電子科</a:t>
            </a:r>
          </a:p>
        </p:txBody>
      </p:sp>
      <p:sp>
        <p:nvSpPr>
          <p:cNvPr id="34" name="內容版面配置區 2"/>
          <p:cNvSpPr txBox="1">
            <a:spLocks/>
          </p:cNvSpPr>
          <p:nvPr/>
        </p:nvSpPr>
        <p:spPr>
          <a:xfrm>
            <a:off x="4545286" y="1124744"/>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0" name="矩形 19"/>
          <p:cNvSpPr/>
          <p:nvPr/>
        </p:nvSpPr>
        <p:spPr>
          <a:xfrm>
            <a:off x="1691680" y="1628800"/>
            <a:ext cx="2232248" cy="4392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0000FF"/>
                </a:solidFill>
                <a:latin typeface="標楷體" pitchFamily="65" charset="-120"/>
                <a:ea typeface="標楷體" pitchFamily="65" charset="-120"/>
                <a:cs typeface="Arial Unicode MS" pitchFamily="34" charset="-120"/>
              </a:rPr>
              <a:t>部定必修科目</a:t>
            </a:r>
            <a:endParaRPr lang="en-US" altLang="zh-TW" sz="2400" b="1" dirty="0">
              <a:solidFill>
                <a:srgbClr val="0000FF"/>
              </a:solidFill>
              <a:latin typeface="標楷體" pitchFamily="65" charset="-120"/>
              <a:ea typeface="標楷體" pitchFamily="65" charset="-120"/>
              <a:cs typeface="Arial Unicode MS" pitchFamily="34" charset="-120"/>
            </a:endParaRPr>
          </a:p>
          <a:p>
            <a:pPr>
              <a:spcBef>
                <a:spcPts val="600"/>
              </a:spcBef>
              <a:defRPr/>
            </a:pPr>
            <a:r>
              <a:rPr lang="zh-TW" altLang="zh-TW" sz="1900" b="1" dirty="0">
                <a:solidFill>
                  <a:srgbClr val="000000"/>
                </a:solidFill>
                <a:latin typeface="標楷體" pitchFamily="65" charset="-120"/>
                <a:ea typeface="標楷體" pitchFamily="65" charset="-120"/>
              </a:rPr>
              <a:t>基本電學ⅠⅡ</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基本電學實習ⅠⅡ、</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電子學ⅠⅡ</a:t>
            </a:r>
            <a:endParaRPr lang="en-US" altLang="zh-TW" sz="1900" b="1" dirty="0">
              <a:solidFill>
                <a:srgbClr val="000000"/>
              </a:solidFill>
              <a:latin typeface="標楷體" pitchFamily="65" charset="-120"/>
              <a:ea typeface="標楷體" pitchFamily="65" charset="-120"/>
            </a:endParaRPr>
          </a:p>
          <a:p>
            <a:pPr>
              <a:spcBef>
                <a:spcPts val="600"/>
              </a:spcBef>
              <a:defRPr/>
            </a:pPr>
            <a:r>
              <a:rPr lang="zh-TW" altLang="zh-TW" sz="1900" b="1" dirty="0">
                <a:solidFill>
                  <a:srgbClr val="000000"/>
                </a:solidFill>
                <a:latin typeface="標楷體" pitchFamily="65" charset="-120"/>
                <a:ea typeface="標楷體" pitchFamily="65" charset="-120"/>
              </a:rPr>
              <a:t>電子學實習ⅠⅡ</a:t>
            </a:r>
            <a:endParaRPr lang="en-US" altLang="zh-TW" sz="1900" b="1" dirty="0">
              <a:solidFill>
                <a:srgbClr val="000000"/>
              </a:solidFill>
              <a:latin typeface="標楷體" pitchFamily="65" charset="-120"/>
              <a:ea typeface="標楷體" pitchFamily="65" charset="-120"/>
            </a:endParaRPr>
          </a:p>
          <a:p>
            <a:pPr>
              <a:spcBef>
                <a:spcPts val="600"/>
              </a:spcBef>
              <a:defRPr/>
            </a:pPr>
            <a:endParaRPr lang="en-US" altLang="zh-TW" sz="1900" b="1" dirty="0">
              <a:solidFill>
                <a:srgbClr val="000000"/>
              </a:solidFill>
              <a:latin typeface="標楷體" pitchFamily="65" charset="-120"/>
              <a:ea typeface="標楷體" pitchFamily="65" charset="-120"/>
            </a:endParaRPr>
          </a:p>
          <a:p>
            <a:pPr>
              <a:spcBef>
                <a:spcPts val="600"/>
              </a:spcBef>
              <a:defRPr/>
            </a:pPr>
            <a:r>
              <a:rPr lang="en-US" altLang="zh-TW" sz="1900" b="1" strike="dblStrike" dirty="0">
                <a:solidFill>
                  <a:srgbClr val="000000"/>
                </a:solidFill>
                <a:latin typeface="標楷體" pitchFamily="65" charset="-120"/>
                <a:ea typeface="標楷體" pitchFamily="65" charset="-120"/>
              </a:rPr>
              <a:t>A</a:t>
            </a:r>
            <a:r>
              <a:rPr lang="zh-TW" altLang="en-US" sz="1900" b="1" strike="dblStrike" dirty="0">
                <a:solidFill>
                  <a:srgbClr val="000000"/>
                </a:solidFill>
                <a:latin typeface="標楷體" pitchFamily="65" charset="-120"/>
                <a:ea typeface="標楷體" pitchFamily="65" charset="-120"/>
              </a:rPr>
              <a:t> </a:t>
            </a:r>
            <a:r>
              <a:rPr lang="zh-TW" altLang="zh-TW" sz="1900" b="1" u="sng" strike="dblStrike" dirty="0">
                <a:solidFill>
                  <a:srgbClr val="000000"/>
                </a:solidFill>
                <a:latin typeface="標楷體" pitchFamily="65" charset="-120"/>
                <a:ea typeface="標楷體" pitchFamily="65" charset="-120"/>
              </a:rPr>
              <a:t>電工機械ⅠⅡ</a:t>
            </a:r>
            <a:endParaRPr lang="en-US" altLang="zh-TW" sz="1900" b="1" u="sng" strike="dblStrike" dirty="0">
              <a:solidFill>
                <a:srgbClr val="000000"/>
              </a:solidFill>
              <a:latin typeface="標楷體" pitchFamily="65" charset="-120"/>
              <a:ea typeface="標楷體" pitchFamily="65" charset="-120"/>
            </a:endParaRPr>
          </a:p>
          <a:p>
            <a:pPr>
              <a:spcBef>
                <a:spcPts val="600"/>
              </a:spcBef>
              <a:defRPr/>
            </a:pPr>
            <a:endParaRPr lang="en-US" altLang="zh-TW" sz="1900" b="1" dirty="0">
              <a:solidFill>
                <a:srgbClr val="000000"/>
              </a:solidFill>
              <a:latin typeface="標楷體" pitchFamily="65" charset="-120"/>
              <a:ea typeface="標楷體" pitchFamily="65" charset="-120"/>
            </a:endParaRPr>
          </a:p>
          <a:p>
            <a:pPr>
              <a:spcBef>
                <a:spcPts val="600"/>
              </a:spcBef>
              <a:defRPr/>
            </a:pPr>
            <a:r>
              <a:rPr lang="en-US" altLang="zh-TW" sz="1900" b="1" dirty="0">
                <a:solidFill>
                  <a:srgbClr val="000000"/>
                </a:solidFill>
                <a:latin typeface="標楷體" pitchFamily="65" charset="-120"/>
                <a:ea typeface="標楷體" pitchFamily="65" charset="-120"/>
              </a:rPr>
              <a:t>B</a:t>
            </a:r>
            <a:r>
              <a:rPr lang="zh-TW" altLang="en-US" sz="1900" b="1" dirty="0">
                <a:solidFill>
                  <a:srgbClr val="000000"/>
                </a:solidFill>
                <a:latin typeface="標楷體" pitchFamily="65" charset="-120"/>
                <a:ea typeface="標楷體" pitchFamily="65" charset="-120"/>
              </a:rPr>
              <a:t> </a:t>
            </a:r>
            <a:r>
              <a:rPr lang="zh-TW" altLang="zh-TW" sz="1900" b="1" u="sng" dirty="0">
                <a:solidFill>
                  <a:srgbClr val="000000"/>
                </a:solidFill>
                <a:latin typeface="標楷體" pitchFamily="65" charset="-120"/>
                <a:ea typeface="標楷體" pitchFamily="65" charset="-120"/>
              </a:rPr>
              <a:t>數位邏輯</a:t>
            </a:r>
            <a:endParaRPr lang="en-US" altLang="zh-TW" sz="1900" b="1" u="sng" dirty="0">
              <a:solidFill>
                <a:srgbClr val="000000"/>
              </a:solidFill>
              <a:latin typeface="標楷體" pitchFamily="65" charset="-120"/>
              <a:ea typeface="標楷體" pitchFamily="65" charset="-120"/>
            </a:endParaRPr>
          </a:p>
          <a:p>
            <a:pPr>
              <a:spcBef>
                <a:spcPts val="600"/>
              </a:spcBef>
              <a:defRPr/>
            </a:pPr>
            <a:r>
              <a:rPr lang="en-US" altLang="zh-TW" sz="1900" b="1" dirty="0">
                <a:solidFill>
                  <a:srgbClr val="000000"/>
                </a:solidFill>
                <a:latin typeface="標楷體" pitchFamily="65" charset="-120"/>
                <a:ea typeface="標楷體" pitchFamily="65" charset="-120"/>
              </a:rPr>
              <a:t>B</a:t>
            </a:r>
            <a:r>
              <a:rPr lang="zh-TW" altLang="en-US" sz="1900" b="1" dirty="0">
                <a:solidFill>
                  <a:srgbClr val="000000"/>
                </a:solidFill>
                <a:latin typeface="標楷體" pitchFamily="65" charset="-120"/>
                <a:ea typeface="標楷體" pitchFamily="65" charset="-120"/>
              </a:rPr>
              <a:t> </a:t>
            </a:r>
            <a:r>
              <a:rPr lang="zh-TW" altLang="zh-TW" sz="1900" b="1" u="sng" dirty="0">
                <a:solidFill>
                  <a:srgbClr val="000000"/>
                </a:solidFill>
                <a:latin typeface="標楷體" pitchFamily="65" charset="-120"/>
                <a:ea typeface="標楷體" pitchFamily="65" charset="-120"/>
              </a:rPr>
              <a:t>數位邏輯實習</a:t>
            </a:r>
            <a:endParaRPr lang="en-US" altLang="zh-TW" sz="1900" b="1" u="sng" dirty="0">
              <a:solidFill>
                <a:srgbClr val="000000"/>
              </a:solidFill>
              <a:latin typeface="標楷體" pitchFamily="65" charset="-120"/>
              <a:ea typeface="標楷體" pitchFamily="65" charset="-120"/>
            </a:endParaRPr>
          </a:p>
          <a:p>
            <a:pPr>
              <a:spcBef>
                <a:spcPts val="600"/>
              </a:spcBef>
              <a:defRPr/>
            </a:pPr>
            <a:endParaRPr lang="zh-TW" altLang="en-US" sz="2400" b="1" dirty="0">
              <a:solidFill>
                <a:srgbClr val="0000CC"/>
              </a:solidFill>
              <a:latin typeface="標楷體" pitchFamily="65" charset="-120"/>
              <a:ea typeface="標楷體" pitchFamily="65" charset="-120"/>
            </a:endParaRPr>
          </a:p>
        </p:txBody>
      </p:sp>
      <p:sp>
        <p:nvSpPr>
          <p:cNvPr id="21" name="矩形 20"/>
          <p:cNvSpPr/>
          <p:nvPr/>
        </p:nvSpPr>
        <p:spPr>
          <a:xfrm>
            <a:off x="3708400" y="1700213"/>
            <a:ext cx="2303463" cy="50419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defRPr/>
            </a:pPr>
            <a:r>
              <a:rPr lang="zh-TW" altLang="zh-TW" sz="1500" b="1" dirty="0">
                <a:solidFill>
                  <a:srgbClr val="0000FF"/>
                </a:solidFill>
                <a:latin typeface="標楷體" pitchFamily="65" charset="-120"/>
                <a:ea typeface="標楷體" pitchFamily="65" charset="-120"/>
              </a:rPr>
              <a:t>資訊管理系、資訊工程系</a:t>
            </a:r>
          </a:p>
          <a:p>
            <a:pPr>
              <a:defRPr/>
            </a:pPr>
            <a:r>
              <a:rPr lang="zh-TW" altLang="zh-TW" sz="1500" b="1" dirty="0">
                <a:solidFill>
                  <a:srgbClr val="0000FF"/>
                </a:solidFill>
                <a:latin typeface="標楷體" pitchFamily="65" charset="-120"/>
                <a:ea typeface="標楷體" pitchFamily="65" charset="-120"/>
              </a:rPr>
              <a:t>電子工程系、電機工程系</a:t>
            </a:r>
          </a:p>
          <a:p>
            <a:pPr>
              <a:defRPr/>
            </a:pPr>
            <a:r>
              <a:rPr lang="zh-TW" altLang="zh-TW" sz="1500" b="1" dirty="0">
                <a:solidFill>
                  <a:srgbClr val="0000FF"/>
                </a:solidFill>
                <a:latin typeface="標楷體" pitchFamily="65" charset="-120"/>
                <a:ea typeface="標楷體" pitchFamily="65" charset="-120"/>
              </a:rPr>
              <a:t>資訊科技系、光電工程系</a:t>
            </a:r>
          </a:p>
          <a:p>
            <a:pPr>
              <a:defRPr/>
            </a:pPr>
            <a:r>
              <a:rPr lang="zh-TW" altLang="zh-TW" sz="1500" b="1" dirty="0">
                <a:solidFill>
                  <a:srgbClr val="0000FF"/>
                </a:solidFill>
                <a:latin typeface="標楷體" pitchFamily="65" charset="-120"/>
                <a:ea typeface="標楷體" pitchFamily="65" charset="-120"/>
              </a:rPr>
              <a:t>電腦與通訊工程系</a:t>
            </a:r>
          </a:p>
          <a:p>
            <a:pPr>
              <a:defRPr/>
            </a:pPr>
            <a:r>
              <a:rPr lang="zh-TW" altLang="zh-TW" sz="1500" b="1" dirty="0">
                <a:solidFill>
                  <a:srgbClr val="0000FF"/>
                </a:solidFill>
                <a:latin typeface="標楷體" pitchFamily="65" charset="-120"/>
                <a:ea typeface="標楷體" pitchFamily="65" charset="-120"/>
              </a:rPr>
              <a:t>多媒體與遊戲發展科學系</a:t>
            </a:r>
          </a:p>
          <a:p>
            <a:pPr>
              <a:defRPr/>
            </a:pPr>
            <a:r>
              <a:rPr lang="zh-TW" altLang="zh-TW" sz="1500" b="1" dirty="0">
                <a:solidFill>
                  <a:srgbClr val="0000FF"/>
                </a:solidFill>
                <a:latin typeface="標楷體" pitchFamily="65" charset="-120"/>
                <a:ea typeface="標楷體" pitchFamily="65" charset="-120"/>
              </a:rPr>
              <a:t>飛機工程系航空電子組</a:t>
            </a:r>
          </a:p>
          <a:p>
            <a:pPr>
              <a:defRPr/>
            </a:pPr>
            <a:r>
              <a:rPr lang="zh-TW" altLang="zh-TW" sz="1500" b="1" dirty="0">
                <a:solidFill>
                  <a:srgbClr val="0000FF"/>
                </a:solidFill>
                <a:latin typeface="標楷體" pitchFamily="65" charset="-120"/>
                <a:ea typeface="標楷體" pitchFamily="65" charset="-120"/>
              </a:rPr>
              <a:t>動畫與遊戲設計系</a:t>
            </a:r>
          </a:p>
          <a:p>
            <a:pPr>
              <a:defRPr/>
            </a:pPr>
            <a:r>
              <a:rPr lang="zh-TW" altLang="zh-TW" sz="1500" b="1" dirty="0">
                <a:solidFill>
                  <a:srgbClr val="0000FF"/>
                </a:solidFill>
                <a:latin typeface="標楷體" pitchFamily="65" charset="-120"/>
                <a:ea typeface="標楷體" pitchFamily="65" charset="-120"/>
              </a:rPr>
              <a:t>視光系、視覺傳達設計系</a:t>
            </a:r>
          </a:p>
          <a:p>
            <a:pPr>
              <a:defRPr/>
            </a:pPr>
            <a:r>
              <a:rPr lang="zh-TW" altLang="zh-TW" sz="1500" b="1" dirty="0">
                <a:solidFill>
                  <a:srgbClr val="0000FF"/>
                </a:solidFill>
                <a:latin typeface="標楷體" pitchFamily="65" charset="-120"/>
                <a:ea typeface="標楷體" pitchFamily="65" charset="-120"/>
              </a:rPr>
              <a:t>資訊多媒體應用系</a:t>
            </a:r>
          </a:p>
          <a:p>
            <a:pPr>
              <a:defRPr/>
            </a:pPr>
            <a:r>
              <a:rPr lang="zh-TW" altLang="zh-TW" sz="1500" b="1" dirty="0">
                <a:solidFill>
                  <a:srgbClr val="0000FF"/>
                </a:solidFill>
                <a:latin typeface="標楷體" pitchFamily="65" charset="-120"/>
                <a:ea typeface="標楷體" pitchFamily="65" charset="-120"/>
              </a:rPr>
              <a:t>資訊傳播系</a:t>
            </a:r>
            <a:r>
              <a:rPr lang="zh-TW" altLang="en-US" sz="1500" b="1" dirty="0">
                <a:solidFill>
                  <a:srgbClr val="0000FF"/>
                </a:solidFill>
                <a:latin typeface="標楷體" pitchFamily="65" charset="-120"/>
                <a:ea typeface="標楷體" pitchFamily="65" charset="-120"/>
              </a:rPr>
              <a:t>、</a:t>
            </a:r>
            <a:r>
              <a:rPr lang="zh-TW" altLang="zh-TW" sz="1500" b="1" dirty="0">
                <a:solidFill>
                  <a:srgbClr val="0000FF"/>
                </a:solidFill>
                <a:latin typeface="標楷體" pitchFamily="65" charset="-120"/>
                <a:ea typeface="標楷體" pitchFamily="65" charset="-120"/>
              </a:rPr>
              <a:t>通訊工程系</a:t>
            </a:r>
          </a:p>
          <a:p>
            <a:pPr>
              <a:defRPr/>
            </a:pPr>
            <a:r>
              <a:rPr lang="zh-TW" altLang="zh-TW" sz="1500" b="1" dirty="0">
                <a:solidFill>
                  <a:srgbClr val="0000FF"/>
                </a:solidFill>
                <a:latin typeface="標楷體" pitchFamily="65" charset="-120"/>
                <a:ea typeface="標楷體" pitchFamily="65" charset="-120"/>
              </a:rPr>
              <a:t>資訊管理系</a:t>
            </a:r>
            <a:r>
              <a:rPr lang="en-US" altLang="zh-TW" sz="1500" b="1" dirty="0">
                <a:solidFill>
                  <a:srgbClr val="0000FF"/>
                </a:solidFill>
                <a:latin typeface="標楷體" pitchFamily="65" charset="-120"/>
                <a:ea typeface="標楷體" pitchFamily="65" charset="-120"/>
              </a:rPr>
              <a:t>……</a:t>
            </a:r>
            <a:endParaRPr lang="zh-TW"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資訊網路工程系</a:t>
            </a:r>
            <a:r>
              <a:rPr lang="en-US" altLang="zh-TW" sz="1500" b="1" dirty="0">
                <a:solidFill>
                  <a:srgbClr val="0000FF"/>
                </a:solidFill>
                <a:latin typeface="標楷體" pitchFamily="65" charset="-120"/>
                <a:ea typeface="標楷體" pitchFamily="65" charset="-120"/>
              </a:rPr>
              <a:t>……</a:t>
            </a:r>
            <a:endParaRPr lang="zh-TW"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資訊應用與管理系</a:t>
            </a:r>
          </a:p>
          <a:p>
            <a:pPr>
              <a:defRPr/>
            </a:pPr>
            <a:r>
              <a:rPr lang="zh-TW" altLang="zh-TW" sz="1500" b="1" dirty="0">
                <a:solidFill>
                  <a:srgbClr val="0000FF"/>
                </a:solidFill>
                <a:latin typeface="標楷體" pitchFamily="65" charset="-120"/>
                <a:ea typeface="標楷體" pitchFamily="65" charset="-120"/>
              </a:rPr>
              <a:t>娛樂數位系</a:t>
            </a:r>
            <a:r>
              <a:rPr lang="zh-TW" altLang="en-US" sz="1500" b="1" dirty="0">
                <a:solidFill>
                  <a:srgbClr val="0000FF"/>
                </a:solidFill>
                <a:latin typeface="標楷體" pitchFamily="65" charset="-120"/>
                <a:ea typeface="標楷體" pitchFamily="65" charset="-120"/>
              </a:rPr>
              <a:t>、</a:t>
            </a:r>
            <a:r>
              <a:rPr lang="zh-TW" altLang="zh-TW" sz="1500" b="1" dirty="0">
                <a:solidFill>
                  <a:srgbClr val="0000FF"/>
                </a:solidFill>
                <a:latin typeface="標楷體" pitchFamily="65" charset="-120"/>
                <a:ea typeface="標楷體" pitchFamily="65" charset="-120"/>
              </a:rPr>
              <a:t>光電工程學</a:t>
            </a:r>
            <a:endParaRPr lang="en-US" altLang="zh-TW" sz="1500" dirty="0">
              <a:solidFill>
                <a:srgbClr val="003300"/>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電信工程系、電訊工程系</a:t>
            </a:r>
          </a:p>
          <a:p>
            <a:pPr marL="1524000" indent="-1524000">
              <a:defRPr/>
            </a:pPr>
            <a:r>
              <a:rPr lang="zh-TW" altLang="zh-TW" sz="1500" b="1" dirty="0">
                <a:solidFill>
                  <a:srgbClr val="0000FF"/>
                </a:solidFill>
                <a:latin typeface="標楷體" pitchFamily="65" charset="-120"/>
                <a:ea typeface="標楷體" pitchFamily="65" charset="-120"/>
              </a:rPr>
              <a:t>電腦與通訊工程系行動裝置應用組</a:t>
            </a:r>
          </a:p>
          <a:p>
            <a:pPr>
              <a:defRPr/>
            </a:pPr>
            <a:r>
              <a:rPr lang="zh-TW" altLang="zh-TW" sz="1500" b="1" dirty="0">
                <a:solidFill>
                  <a:srgbClr val="0000FF"/>
                </a:solidFill>
                <a:latin typeface="標楷體" pitchFamily="65" charset="-120"/>
                <a:ea typeface="標楷體" pitchFamily="65" charset="-120"/>
              </a:rPr>
              <a:t>電機工程系生醫電子組</a:t>
            </a:r>
          </a:p>
          <a:p>
            <a:pPr>
              <a:defRPr/>
            </a:pPr>
            <a:r>
              <a:rPr lang="zh-TW" altLang="zh-TW" sz="1500" b="1" dirty="0">
                <a:solidFill>
                  <a:srgbClr val="0000FF"/>
                </a:solidFill>
                <a:latin typeface="標楷體" pitchFamily="65" charset="-120"/>
                <a:ea typeface="標楷體" pitchFamily="65" charset="-120"/>
              </a:rPr>
              <a:t>管理與資訊系電子商務組</a:t>
            </a:r>
          </a:p>
          <a:p>
            <a:pPr>
              <a:defRPr/>
            </a:pPr>
            <a:r>
              <a:rPr lang="zh-TW" altLang="zh-TW" sz="1500" b="1" dirty="0">
                <a:solidFill>
                  <a:srgbClr val="0000FF"/>
                </a:solidFill>
                <a:latin typeface="標楷體" pitchFamily="65" charset="-120"/>
                <a:ea typeface="標楷體" pitchFamily="65" charset="-120"/>
              </a:rPr>
              <a:t>冷凍空調與能源系</a:t>
            </a:r>
            <a:endParaRPr lang="en-US" altLang="zh-TW" sz="1500" b="1" dirty="0">
              <a:solidFill>
                <a:srgbClr val="0000FF"/>
              </a:solidFill>
              <a:latin typeface="標楷體" pitchFamily="65" charset="-120"/>
              <a:ea typeface="標楷體" pitchFamily="65" charset="-120"/>
            </a:endParaRPr>
          </a:p>
          <a:p>
            <a:pPr>
              <a:defRPr/>
            </a:pPr>
            <a:r>
              <a:rPr lang="zh-TW" altLang="zh-TW" sz="1500" b="1" dirty="0">
                <a:solidFill>
                  <a:srgbClr val="0000FF"/>
                </a:solidFill>
                <a:latin typeface="標楷體" pitchFamily="65" charset="-120"/>
                <a:ea typeface="標楷體" pitchFamily="65" charset="-120"/>
              </a:rPr>
              <a:t>機械工程系光機電組</a:t>
            </a:r>
            <a:endParaRPr lang="zh-TW" altLang="zh-TW" sz="1500" dirty="0">
              <a:solidFill>
                <a:srgbClr val="000066"/>
              </a:solidFill>
              <a:latin typeface="標楷體" pitchFamily="65" charset="-120"/>
              <a:ea typeface="標楷體" pitchFamily="65" charset="-120"/>
            </a:endParaRPr>
          </a:p>
        </p:txBody>
      </p:sp>
      <p:sp>
        <p:nvSpPr>
          <p:cNvPr id="22" name="矩形 21"/>
          <p:cNvSpPr/>
          <p:nvPr/>
        </p:nvSpPr>
        <p:spPr>
          <a:xfrm>
            <a:off x="6011863" y="1700213"/>
            <a:ext cx="3060700" cy="49688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anchor="ctr"/>
          <a:lstStyle/>
          <a:p>
            <a:pPr>
              <a:spcBef>
                <a:spcPts val="600"/>
              </a:spcBef>
              <a:defRPr/>
            </a:pPr>
            <a:r>
              <a:rPr lang="zh-TW" altLang="zh-TW" sz="1500" dirty="0">
                <a:solidFill>
                  <a:srgbClr val="000000"/>
                </a:solidFill>
                <a:latin typeface="標楷體" pitchFamily="65" charset="-120"/>
                <a:ea typeface="標楷體" pitchFamily="65" charset="-120"/>
              </a:rPr>
              <a:t>工業工程與管理系</a:t>
            </a:r>
          </a:p>
          <a:p>
            <a:pPr>
              <a:defRPr/>
            </a:pPr>
            <a:r>
              <a:rPr lang="zh-TW" altLang="zh-TW" sz="1500" dirty="0">
                <a:solidFill>
                  <a:srgbClr val="000000"/>
                </a:solidFill>
                <a:latin typeface="標楷體" pitchFamily="65" charset="-120"/>
                <a:ea typeface="標楷體" pitchFamily="65" charset="-120"/>
              </a:rPr>
              <a:t>工業管理系資訊應用組</a:t>
            </a:r>
          </a:p>
          <a:p>
            <a:pPr>
              <a:defRPr/>
            </a:pPr>
            <a:r>
              <a:rPr lang="zh-TW" altLang="zh-TW" sz="1500" dirty="0">
                <a:solidFill>
                  <a:srgbClr val="000000"/>
                </a:solidFill>
                <a:latin typeface="標楷體" pitchFamily="65" charset="-120"/>
                <a:ea typeface="標楷體" pitchFamily="65" charset="-120"/>
              </a:rPr>
              <a:t>生物醫學工程系</a:t>
            </a:r>
            <a:r>
              <a:rPr lang="zh-TW" altLang="en-US" sz="1500" dirty="0">
                <a:solidFill>
                  <a:srgbClr val="000000"/>
                </a:solidFill>
                <a:latin typeface="標楷體" pitchFamily="65" charset="-120"/>
                <a:ea typeface="標楷體" pitchFamily="65" charset="-120"/>
              </a:rPr>
              <a:t>、</a:t>
            </a:r>
            <a:r>
              <a:rPr lang="zh-TW" altLang="zh-TW" sz="1500" dirty="0">
                <a:solidFill>
                  <a:srgbClr val="000000"/>
                </a:solidFill>
                <a:latin typeface="標楷體" pitchFamily="65" charset="-120"/>
                <a:ea typeface="標楷體" pitchFamily="65" charset="-120"/>
              </a:rPr>
              <a:t>材料工程系</a:t>
            </a:r>
          </a:p>
          <a:p>
            <a:pPr>
              <a:defRPr/>
            </a:pPr>
            <a:r>
              <a:rPr lang="zh-TW" altLang="zh-TW" sz="1500" dirty="0">
                <a:solidFill>
                  <a:srgbClr val="000000"/>
                </a:solidFill>
                <a:latin typeface="標楷體" pitchFamily="65" charset="-120"/>
                <a:ea typeface="標楷體" pitchFamily="65" charset="-120"/>
              </a:rPr>
              <a:t>職業安全衛生系</a:t>
            </a:r>
            <a:endParaRPr lang="en-US" altLang="zh-TW" sz="1500" dirty="0">
              <a:solidFill>
                <a:srgbClr val="000000"/>
              </a:solidFill>
              <a:latin typeface="標楷體" pitchFamily="65" charset="-120"/>
              <a:ea typeface="標楷體" pitchFamily="65" charset="-120"/>
            </a:endParaRPr>
          </a:p>
          <a:p>
            <a:pPr>
              <a:defRPr/>
            </a:pPr>
            <a:r>
              <a:rPr lang="zh-TW" altLang="zh-TW" sz="1500" dirty="0">
                <a:solidFill>
                  <a:srgbClr val="000000"/>
                </a:solidFill>
                <a:latin typeface="標楷體" pitchFamily="65" charset="-120"/>
                <a:ea typeface="標楷體" pitchFamily="65" charset="-120"/>
              </a:rPr>
              <a:t>安全科技與管理系</a:t>
            </a:r>
          </a:p>
          <a:p>
            <a:pPr>
              <a:defRPr/>
            </a:pPr>
            <a:r>
              <a:rPr lang="zh-TW" altLang="zh-TW" sz="1500" dirty="0">
                <a:solidFill>
                  <a:srgbClr val="000000"/>
                </a:solidFill>
                <a:latin typeface="標楷體" pitchFamily="65" charset="-120"/>
                <a:ea typeface="標楷體" pitchFamily="65" charset="-120"/>
              </a:rPr>
              <a:t>自動化工程系</a:t>
            </a:r>
          </a:p>
          <a:p>
            <a:pPr>
              <a:defRPr/>
            </a:pPr>
            <a:r>
              <a:rPr lang="zh-TW" altLang="zh-TW" sz="1500" dirty="0">
                <a:solidFill>
                  <a:srgbClr val="000000"/>
                </a:solidFill>
                <a:latin typeface="標楷體" pitchFamily="65" charset="-120"/>
                <a:ea typeface="標楷體" pitchFamily="65" charset="-120"/>
              </a:rPr>
              <a:t>化學工程系</a:t>
            </a:r>
            <a:r>
              <a:rPr lang="zh-TW" altLang="en-US" sz="1500" dirty="0">
                <a:solidFill>
                  <a:srgbClr val="000000"/>
                </a:solidFill>
                <a:latin typeface="標楷體" pitchFamily="65" charset="-120"/>
                <a:ea typeface="標楷體" pitchFamily="65" charset="-120"/>
              </a:rPr>
              <a:t>、</a:t>
            </a:r>
            <a:r>
              <a:rPr lang="zh-TW" altLang="zh-TW" sz="1500" dirty="0">
                <a:solidFill>
                  <a:srgbClr val="000000"/>
                </a:solidFill>
                <a:latin typeface="標楷體" pitchFamily="65" charset="-120"/>
                <a:ea typeface="標楷體" pitchFamily="65" charset="-120"/>
              </a:rPr>
              <a:t>化學工程與材料科技系</a:t>
            </a:r>
          </a:p>
          <a:p>
            <a:pPr>
              <a:defRPr/>
            </a:pPr>
            <a:r>
              <a:rPr lang="zh-TW" altLang="zh-TW" sz="1500" dirty="0">
                <a:solidFill>
                  <a:srgbClr val="000000"/>
                </a:solidFill>
                <a:latin typeface="標楷體" pitchFamily="65" charset="-120"/>
                <a:ea typeface="標楷體" pitchFamily="65" charset="-120"/>
              </a:rPr>
              <a:t>文化事業發展系</a:t>
            </a:r>
          </a:p>
          <a:p>
            <a:pPr>
              <a:defRPr/>
            </a:pPr>
            <a:r>
              <a:rPr lang="zh-TW" altLang="zh-TW" sz="1500" dirty="0">
                <a:solidFill>
                  <a:srgbClr val="000000"/>
                </a:solidFill>
                <a:latin typeface="標楷體" pitchFamily="65" charset="-120"/>
                <a:ea typeface="標楷體" pitchFamily="65" charset="-120"/>
              </a:rPr>
              <a:t>材料科學與工程系</a:t>
            </a:r>
          </a:p>
          <a:p>
            <a:pPr>
              <a:defRPr/>
            </a:pPr>
            <a:r>
              <a:rPr lang="zh-TW" altLang="zh-TW" sz="1500" dirty="0">
                <a:solidFill>
                  <a:srgbClr val="000000"/>
                </a:solidFill>
                <a:latin typeface="標楷體" pitchFamily="65" charset="-120"/>
                <a:ea typeface="標楷體" pitchFamily="65" charset="-120"/>
              </a:rPr>
              <a:t>金融系、財務金融系</a:t>
            </a:r>
          </a:p>
          <a:p>
            <a:pPr>
              <a:defRPr/>
            </a:pPr>
            <a:r>
              <a:rPr lang="zh-TW" altLang="zh-TW" sz="1500" dirty="0">
                <a:solidFill>
                  <a:srgbClr val="000000"/>
                </a:solidFill>
                <a:latin typeface="標楷體" pitchFamily="65" charset="-120"/>
                <a:ea typeface="標楷體" pitchFamily="65" charset="-120"/>
              </a:rPr>
              <a:t>財經法律系</a:t>
            </a:r>
            <a:r>
              <a:rPr lang="zh-TW" altLang="en-US" sz="1500" dirty="0">
                <a:solidFill>
                  <a:srgbClr val="000000"/>
                </a:solidFill>
                <a:latin typeface="標楷體" pitchFamily="65" charset="-120"/>
                <a:ea typeface="標楷體" pitchFamily="65" charset="-120"/>
              </a:rPr>
              <a:t>、</a:t>
            </a:r>
            <a:r>
              <a:rPr lang="zh-TW" altLang="zh-TW" sz="1500" dirty="0">
                <a:solidFill>
                  <a:srgbClr val="000000"/>
                </a:solidFill>
                <a:latin typeface="標楷體" pitchFamily="65" charset="-120"/>
                <a:ea typeface="標楷體" pitchFamily="65" charset="-120"/>
              </a:rPr>
              <a:t>海事資訊科技系</a:t>
            </a:r>
          </a:p>
          <a:p>
            <a:pPr>
              <a:defRPr/>
            </a:pPr>
            <a:r>
              <a:rPr lang="zh-TW" altLang="zh-TW" sz="1500" dirty="0">
                <a:solidFill>
                  <a:srgbClr val="000000"/>
                </a:solidFill>
                <a:latin typeface="標楷體" pitchFamily="65" charset="-120"/>
                <a:ea typeface="標楷體" pitchFamily="65" charset="-120"/>
              </a:rPr>
              <a:t>能源與材料科技系</a:t>
            </a:r>
          </a:p>
          <a:p>
            <a:pPr>
              <a:defRPr/>
            </a:pPr>
            <a:r>
              <a:rPr lang="zh-TW" altLang="zh-TW" sz="1500" dirty="0">
                <a:solidFill>
                  <a:srgbClr val="000000"/>
                </a:solidFill>
                <a:latin typeface="標楷體" pitchFamily="65" charset="-120"/>
                <a:ea typeface="標楷體" pitchFamily="65" charset="-120"/>
              </a:rPr>
              <a:t>電機與能源科技系</a:t>
            </a:r>
          </a:p>
          <a:p>
            <a:pPr>
              <a:defRPr/>
            </a:pPr>
            <a:r>
              <a:rPr lang="zh-TW" altLang="zh-TW" sz="1500" dirty="0">
                <a:solidFill>
                  <a:srgbClr val="000000"/>
                </a:solidFill>
                <a:latin typeface="標楷體" pitchFamily="65" charset="-120"/>
                <a:ea typeface="標楷體" pitchFamily="65" charset="-120"/>
              </a:rPr>
              <a:t>機械工程系車輛組</a:t>
            </a:r>
          </a:p>
          <a:p>
            <a:pPr>
              <a:defRPr/>
            </a:pPr>
            <a:r>
              <a:rPr lang="zh-TW" altLang="zh-TW" sz="1500" dirty="0">
                <a:solidFill>
                  <a:srgbClr val="000000"/>
                </a:solidFill>
                <a:latin typeface="標楷體" pitchFamily="65" charset="-120"/>
                <a:ea typeface="標楷體" pitchFamily="65" charset="-120"/>
              </a:rPr>
              <a:t>應用空間資訊系</a:t>
            </a:r>
          </a:p>
          <a:p>
            <a:pPr>
              <a:defRPr/>
            </a:pPr>
            <a:r>
              <a:rPr lang="zh-TW" altLang="zh-TW" sz="1500" dirty="0">
                <a:solidFill>
                  <a:srgbClr val="000000"/>
                </a:solidFill>
                <a:latin typeface="標楷體" pitchFamily="65" charset="-120"/>
                <a:ea typeface="標楷體" pitchFamily="65" charset="-120"/>
              </a:rPr>
              <a:t>醫務管理系、醫學工程</a:t>
            </a:r>
          </a:p>
          <a:p>
            <a:pPr>
              <a:defRPr/>
            </a:pPr>
            <a:r>
              <a:rPr lang="zh-TW" altLang="zh-TW" sz="1500" dirty="0">
                <a:solidFill>
                  <a:srgbClr val="000000"/>
                </a:solidFill>
                <a:latin typeface="標楷體" pitchFamily="65" charset="-120"/>
                <a:ea typeface="標楷體" pitchFamily="65" charset="-120"/>
              </a:rPr>
              <a:t>醫學影像暨放射科學系</a:t>
            </a:r>
          </a:p>
          <a:p>
            <a:pPr>
              <a:defRPr/>
            </a:pPr>
            <a:r>
              <a:rPr lang="zh-TW" altLang="zh-TW" sz="1500" dirty="0">
                <a:solidFill>
                  <a:srgbClr val="000000"/>
                </a:solidFill>
                <a:latin typeface="標楷體" pitchFamily="65" charset="-120"/>
                <a:ea typeface="標楷體" pitchFamily="65" charset="-120"/>
              </a:rPr>
              <a:t>物理治療系</a:t>
            </a:r>
            <a:endParaRPr lang="en-US" altLang="zh-TW" sz="1500" dirty="0">
              <a:solidFill>
                <a:srgbClr val="000000"/>
              </a:solidFill>
              <a:latin typeface="標楷體" pitchFamily="65" charset="-120"/>
              <a:ea typeface="標楷體" pitchFamily="65" charset="-120"/>
            </a:endParaRPr>
          </a:p>
          <a:p>
            <a:pPr>
              <a:defRPr/>
            </a:pPr>
            <a:r>
              <a:rPr lang="zh-TW" altLang="zh-TW" sz="1500" dirty="0">
                <a:solidFill>
                  <a:srgbClr val="000000"/>
                </a:solidFill>
                <a:latin typeface="標楷體" pitchFamily="65" charset="-120"/>
                <a:ea typeface="標楷體" pitchFamily="65" charset="-120"/>
              </a:rPr>
              <a:t>企業經營管理系工業管理組</a:t>
            </a:r>
          </a:p>
          <a:p>
            <a:pPr>
              <a:defRPr/>
            </a:pPr>
            <a:r>
              <a:rPr lang="zh-TW" altLang="zh-TW" sz="1500" dirty="0">
                <a:solidFill>
                  <a:srgbClr val="000000"/>
                </a:solidFill>
                <a:latin typeface="標楷體" pitchFamily="65" charset="-120"/>
                <a:ea typeface="標楷體" pitchFamily="65" charset="-120"/>
              </a:rPr>
              <a:t>企業管理系、環境工程系</a:t>
            </a:r>
          </a:p>
          <a:p>
            <a:pPr>
              <a:defRPr/>
            </a:pPr>
            <a:r>
              <a:rPr lang="zh-TW" altLang="zh-TW" sz="1500" dirty="0">
                <a:solidFill>
                  <a:srgbClr val="000000"/>
                </a:solidFill>
                <a:latin typeface="標楷體" pitchFamily="65" charset="-120"/>
                <a:ea typeface="標楷體" pitchFamily="65" charset="-120"/>
              </a:rPr>
              <a:t>休閒運動管理系</a:t>
            </a:r>
            <a:endParaRPr lang="en-US" altLang="zh-TW" sz="1500" dirty="0">
              <a:solidFill>
                <a:srgbClr val="000000"/>
              </a:solidFill>
              <a:latin typeface="標楷體" pitchFamily="65" charset="-120"/>
              <a:ea typeface="標楷體" pitchFamily="65" charset="-120"/>
            </a:endParaRPr>
          </a:p>
          <a:p>
            <a:pPr>
              <a:defRPr/>
            </a:pPr>
            <a:endParaRPr lang="zh-TW" altLang="zh-TW" sz="1400" dirty="0">
              <a:solidFill>
                <a:srgbClr val="000000"/>
              </a:solidFill>
              <a:latin typeface="標楷體" pitchFamily="65" charset="-120"/>
              <a:ea typeface="標楷體" pitchFamily="65" charset="-120"/>
            </a:endParaRPr>
          </a:p>
        </p:txBody>
      </p:sp>
      <p:sp>
        <p:nvSpPr>
          <p:cNvPr id="11" name="圓角矩形 10"/>
          <p:cNvSpPr/>
          <p:nvPr/>
        </p:nvSpPr>
        <p:spPr>
          <a:xfrm>
            <a:off x="468313" y="3213100"/>
            <a:ext cx="1223962" cy="57626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cs typeface="Arial Unicode MS" pitchFamily="34" charset="-120"/>
              </a:rPr>
              <a:t>資訊科</a:t>
            </a:r>
            <a:endParaRPr lang="zh-TW" altLang="en-US" sz="2400" b="1" dirty="0">
              <a:solidFill>
                <a:srgbClr val="0000FF"/>
              </a:solidFill>
              <a:latin typeface="標楷體" pitchFamily="65" charset="-120"/>
              <a:ea typeface="標楷體" pitchFamily="65" charset="-120"/>
            </a:endParaRPr>
          </a:p>
        </p:txBody>
      </p:sp>
      <p:sp>
        <p:nvSpPr>
          <p:cNvPr id="12" name="圓角矩形 11"/>
          <p:cNvSpPr/>
          <p:nvPr/>
        </p:nvSpPr>
        <p:spPr>
          <a:xfrm>
            <a:off x="457200" y="3933825"/>
            <a:ext cx="1223963" cy="574675"/>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400" dirty="0">
                <a:solidFill>
                  <a:prstClr val="white"/>
                </a:solidFill>
                <a:latin typeface="標楷體" pitchFamily="65" charset="-120"/>
                <a:ea typeface="標楷體" pitchFamily="65" charset="-120"/>
              </a:rPr>
              <a:t>控制科</a:t>
            </a:r>
          </a:p>
        </p:txBody>
      </p:sp>
      <p:sp>
        <p:nvSpPr>
          <p:cNvPr id="13" name="圓角矩形 12"/>
          <p:cNvSpPr/>
          <p:nvPr/>
        </p:nvSpPr>
        <p:spPr>
          <a:xfrm>
            <a:off x="457200" y="4652963"/>
            <a:ext cx="1223963" cy="936625"/>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defRPr/>
            </a:pPr>
            <a:r>
              <a:rPr lang="zh-TW" altLang="en-US" sz="2400" dirty="0">
                <a:solidFill>
                  <a:prstClr val="white"/>
                </a:solidFill>
                <a:latin typeface="標楷體" pitchFamily="65" charset="-120"/>
                <a:ea typeface="標楷體" pitchFamily="65" charset="-120"/>
              </a:rPr>
              <a:t>冷凍</a:t>
            </a:r>
            <a:endParaRPr lang="en-US" altLang="zh-TW" sz="2400" dirty="0">
              <a:solidFill>
                <a:prstClr val="white"/>
              </a:solidFill>
              <a:latin typeface="標楷體" pitchFamily="65" charset="-120"/>
              <a:ea typeface="標楷體" pitchFamily="65" charset="-120"/>
            </a:endParaRPr>
          </a:p>
          <a:p>
            <a:pPr>
              <a:defRPr/>
            </a:pPr>
            <a:r>
              <a:rPr lang="zh-TW" altLang="en-US" sz="2400" dirty="0">
                <a:solidFill>
                  <a:prstClr val="white"/>
                </a:solidFill>
                <a:latin typeface="標楷體" pitchFamily="65" charset="-120"/>
                <a:ea typeface="標楷體" pitchFamily="65" charset="-120"/>
              </a:rPr>
              <a:t>空調科</a:t>
            </a:r>
          </a:p>
        </p:txBody>
      </p:sp>
      <p:sp>
        <p:nvSpPr>
          <p:cNvPr id="14" name="圓角矩形 13"/>
          <p:cNvSpPr/>
          <p:nvPr/>
        </p:nvSpPr>
        <p:spPr>
          <a:xfrm>
            <a:off x="3275856" y="1124744"/>
            <a:ext cx="1296144" cy="576064"/>
          </a:xfrm>
          <a:prstGeom prst="roundRect">
            <a:avLst/>
          </a:prstGeom>
          <a:noFill/>
          <a:ln w="3810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Tree>
    <p:extLst>
      <p:ext uri="{BB962C8B-B14F-4D97-AF65-F5344CB8AC3E}">
        <p14:creationId xmlns:p14="http://schemas.microsoft.com/office/powerpoint/2010/main" val="257095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par>
                          <p:cTn id="13" fill="hold" nodeType="afterGroup">
                            <p:stCondLst>
                              <p:cond delay="500"/>
                            </p:stCondLst>
                            <p:childTnLst>
                              <p:par>
                                <p:cTn id="14" presetID="9" presetClass="emph" presetSubtype="0" grpId="0" nodeType="after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9" presetClass="emph" presetSubtype="0" grpId="0" nodeType="withEffect">
                                  <p:stCondLst>
                                    <p:cond delay="0"/>
                                  </p:stCondLst>
                                  <p:childTnLst>
                                    <p:set>
                                      <p:cBhvr rctx="PPT">
                                        <p:cTn id="18" dur="indefinite"/>
                                        <p:tgtEl>
                                          <p:spTgt spid="12"/>
                                        </p:tgtEl>
                                        <p:attrNameLst>
                                          <p:attrName>style.opacity</p:attrName>
                                        </p:attrNameLst>
                                      </p:cBhvr>
                                      <p:to>
                                        <p:strVal val="0.5"/>
                                      </p:to>
                                    </p:set>
                                    <p:animEffect filter="image" prLst="opacity: 0.5">
                                      <p:cBhvr rctx="IE">
                                        <p:cTn id="19" dur="indefinite"/>
                                        <p:tgtEl>
                                          <p:spTgt spid="12"/>
                                        </p:tgtEl>
                                      </p:cBhvr>
                                    </p:animEffect>
                                  </p:childTnLst>
                                </p:cTn>
                              </p:par>
                              <p:par>
                                <p:cTn id="20" presetID="9" presetClass="emph" presetSubtype="0" grpId="0" nodeType="withEffect">
                                  <p:stCondLst>
                                    <p:cond delay="0"/>
                                  </p:stCondLst>
                                  <p:childTnLst>
                                    <p:set>
                                      <p:cBhvr rctx="PPT">
                                        <p:cTn id="21" dur="indefinite"/>
                                        <p:tgtEl>
                                          <p:spTgt spid="13"/>
                                        </p:tgtEl>
                                        <p:attrNameLst>
                                          <p:attrName>style.opacity</p:attrName>
                                        </p:attrNameLst>
                                      </p:cBhvr>
                                      <p:to>
                                        <p:strVal val="0.5"/>
                                      </p:to>
                                    </p:set>
                                    <p:animEffect filter="image" prLst="opacity: 0.5">
                                      <p:cBhvr rctx="IE">
                                        <p:cTn id="22" dur="indefinite"/>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ou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標題 1"/>
          <p:cNvSpPr>
            <a:spLocks noGrp="1"/>
          </p:cNvSpPr>
          <p:nvPr>
            <p:ph type="title"/>
          </p:nvPr>
        </p:nvSpPr>
        <p:spPr/>
        <p:txBody>
          <a:bodyPr/>
          <a:lstStyle/>
          <a:p>
            <a:pPr eaLnBrk="1" hangingPunct="1"/>
            <a:r>
              <a:rPr lang="zh-TW" altLang="en-US" smtClean="0">
                <a:solidFill>
                  <a:srgbClr val="0000FF"/>
                </a:solidFill>
                <a:latin typeface="標楷體" pitchFamily="65" charset="-120"/>
                <a:ea typeface="標楷體" pitchFamily="65" charset="-120"/>
              </a:rPr>
              <a:t>群課程與升學科大之對應</a:t>
            </a:r>
            <a:r>
              <a:rPr lang="en-US" altLang="zh-TW" smtClean="0">
                <a:solidFill>
                  <a:srgbClr val="0000FF"/>
                </a:solidFill>
                <a:latin typeface="標楷體" pitchFamily="65" charset="-120"/>
                <a:ea typeface="標楷體" pitchFamily="65" charset="-120"/>
              </a:rPr>
              <a:t>(</a:t>
            </a:r>
            <a:r>
              <a:rPr lang="en-US" altLang="zh-TW" smtClean="0">
                <a:solidFill>
                  <a:srgbClr val="006600"/>
                </a:solidFill>
                <a:latin typeface="標楷體" pitchFamily="65" charset="-120"/>
                <a:ea typeface="標楷體" pitchFamily="65" charset="-120"/>
              </a:rPr>
              <a:t>4</a:t>
            </a:r>
            <a:r>
              <a:rPr lang="en-US" altLang="zh-TW" smtClean="0">
                <a:solidFill>
                  <a:srgbClr val="FF0000"/>
                </a:solidFill>
                <a:latin typeface="標楷體" pitchFamily="65" charset="-120"/>
                <a:ea typeface="標楷體" pitchFamily="65" charset="-120"/>
              </a:rPr>
              <a:t>/5</a:t>
            </a:r>
            <a:r>
              <a:rPr lang="en-US" altLang="zh-TW" smtClean="0">
                <a:solidFill>
                  <a:srgbClr val="0000FF"/>
                </a:solidFill>
                <a:latin typeface="標楷體" pitchFamily="65" charset="-120"/>
                <a:ea typeface="標楷體" pitchFamily="65" charset="-120"/>
              </a:rPr>
              <a:t>)</a:t>
            </a:r>
            <a:endParaRPr lang="zh-TW" altLang="en-US" smtClean="0">
              <a:solidFill>
                <a:srgbClr val="0000FF"/>
              </a:solidFill>
              <a:latin typeface="標楷體" pitchFamily="65" charset="-120"/>
              <a:ea typeface="標楷體" pitchFamily="65" charset="-120"/>
            </a:endParaRPr>
          </a:p>
        </p:txBody>
      </p:sp>
      <p:sp>
        <p:nvSpPr>
          <p:cNvPr id="24" name="內容版面配置區 2"/>
          <p:cNvSpPr txBox="1">
            <a:spLocks/>
          </p:cNvSpPr>
          <p:nvPr/>
        </p:nvSpPr>
        <p:spPr>
          <a:xfrm>
            <a:off x="745234" y="1124744"/>
            <a:ext cx="2890664" cy="576064"/>
          </a:xfrm>
          <a:prstGeom prst="rect">
            <a:avLst/>
          </a:prstGeom>
        </p:spPr>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300" b="1" spc="50" dirty="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土木與建築群</a:t>
            </a:r>
            <a:endParaRPr lang="en-US" altLang="zh-TW" sz="3300" b="1" spc="50" dirty="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366713" y="1773238"/>
            <a:ext cx="1225550" cy="576262"/>
          </a:xfrm>
          <a:prstGeom prst="roundRect">
            <a:avLst/>
          </a:prstGeom>
          <a:solidFill>
            <a:srgbClr val="FFCCFF"/>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cs typeface="Arial Unicode MS" pitchFamily="34" charset="-120"/>
              </a:rPr>
              <a:t>土木科</a:t>
            </a:r>
            <a:endParaRPr lang="zh-TW" altLang="en-US" sz="2400" b="1" dirty="0">
              <a:solidFill>
                <a:srgbClr val="0000FF"/>
              </a:solidFill>
              <a:latin typeface="標楷體" pitchFamily="65" charset="-120"/>
              <a:ea typeface="標楷體" pitchFamily="65" charset="-120"/>
            </a:endParaRPr>
          </a:p>
        </p:txBody>
      </p:sp>
      <p:sp>
        <p:nvSpPr>
          <p:cNvPr id="30" name="圓角矩形 29"/>
          <p:cNvSpPr/>
          <p:nvPr/>
        </p:nvSpPr>
        <p:spPr>
          <a:xfrm>
            <a:off x="357188" y="2492375"/>
            <a:ext cx="1223962" cy="576263"/>
          </a:xfrm>
          <a:prstGeom prst="roundRect">
            <a:avLst/>
          </a:prstGeom>
          <a:solidFill>
            <a:srgbClr val="FFCCFF"/>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rPr>
              <a:t>建築科</a:t>
            </a:r>
          </a:p>
        </p:txBody>
      </p:sp>
      <p:sp>
        <p:nvSpPr>
          <p:cNvPr id="34" name="內容版面配置區 2"/>
          <p:cNvSpPr txBox="1">
            <a:spLocks/>
          </p:cNvSpPr>
          <p:nvPr/>
        </p:nvSpPr>
        <p:spPr>
          <a:xfrm>
            <a:off x="4113238" y="1124744"/>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0" name="矩形 19"/>
          <p:cNvSpPr/>
          <p:nvPr/>
        </p:nvSpPr>
        <p:spPr>
          <a:xfrm>
            <a:off x="1692275" y="1628775"/>
            <a:ext cx="2232025" cy="4392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0000FF"/>
                </a:solidFill>
                <a:latin typeface="標楷體" pitchFamily="65" charset="-120"/>
                <a:ea typeface="標楷體" pitchFamily="65" charset="-120"/>
                <a:cs typeface="Arial Unicode MS" pitchFamily="34" charset="-120"/>
              </a:rPr>
              <a:t>部定必修科目</a:t>
            </a:r>
            <a:endParaRPr lang="en-US" altLang="zh-TW" sz="2400" b="1" dirty="0">
              <a:solidFill>
                <a:srgbClr val="0000FF"/>
              </a:solidFill>
              <a:latin typeface="標楷體" pitchFamily="65" charset="-120"/>
              <a:ea typeface="標楷體" pitchFamily="65" charset="-120"/>
              <a:cs typeface="Arial Unicode MS" pitchFamily="34" charset="-120"/>
            </a:endParaRPr>
          </a:p>
          <a:p>
            <a:pPr>
              <a:spcBef>
                <a:spcPts val="600"/>
              </a:spcBef>
              <a:defRPr/>
            </a:pPr>
            <a:r>
              <a:rPr lang="zh-TW" altLang="zh-TW" sz="2000" b="1" dirty="0">
                <a:solidFill>
                  <a:srgbClr val="000000"/>
                </a:solidFill>
                <a:latin typeface="標楷體" pitchFamily="65" charset="-120"/>
                <a:ea typeface="標楷體" pitchFamily="65" charset="-120"/>
              </a:rPr>
              <a:t>工程概論ⅠⅡ</a:t>
            </a:r>
          </a:p>
          <a:p>
            <a:pPr>
              <a:spcBef>
                <a:spcPts val="600"/>
              </a:spcBef>
              <a:defRPr/>
            </a:pPr>
            <a:r>
              <a:rPr lang="zh-TW" altLang="zh-TW" sz="2000" b="1" dirty="0">
                <a:solidFill>
                  <a:srgbClr val="000000"/>
                </a:solidFill>
                <a:latin typeface="標楷體" pitchFamily="65" charset="-120"/>
                <a:ea typeface="標楷體" pitchFamily="65" charset="-120"/>
              </a:rPr>
              <a:t>製圖實習ⅠⅡ</a:t>
            </a:r>
          </a:p>
          <a:p>
            <a:pPr>
              <a:spcBef>
                <a:spcPts val="600"/>
              </a:spcBef>
              <a:defRPr/>
            </a:pPr>
            <a:r>
              <a:rPr lang="zh-TW" altLang="zh-TW" sz="2000" b="1" dirty="0">
                <a:solidFill>
                  <a:srgbClr val="000000"/>
                </a:solidFill>
                <a:latin typeface="標楷體" pitchFamily="65" charset="-120"/>
                <a:ea typeface="標楷體" pitchFamily="65" charset="-120"/>
              </a:rPr>
              <a:t>測量實習ⅠⅡ</a:t>
            </a:r>
          </a:p>
          <a:p>
            <a:pPr>
              <a:spcBef>
                <a:spcPts val="600"/>
              </a:spcBef>
              <a:defRPr/>
            </a:pPr>
            <a:r>
              <a:rPr lang="zh-TW" altLang="zh-TW" sz="2000" b="1" dirty="0">
                <a:solidFill>
                  <a:srgbClr val="000000"/>
                </a:solidFill>
                <a:latin typeface="標楷體" pitchFamily="65" charset="-120"/>
                <a:ea typeface="標楷體" pitchFamily="65" charset="-120"/>
              </a:rPr>
              <a:t>工程材料ⅠⅡ</a:t>
            </a:r>
          </a:p>
          <a:p>
            <a:pPr>
              <a:spcBef>
                <a:spcPts val="600"/>
              </a:spcBef>
              <a:defRPr/>
            </a:pPr>
            <a:r>
              <a:rPr lang="zh-TW" altLang="zh-TW" sz="2000" b="1" dirty="0">
                <a:solidFill>
                  <a:srgbClr val="000000"/>
                </a:solidFill>
                <a:latin typeface="標楷體" pitchFamily="65" charset="-120"/>
                <a:ea typeface="標楷體" pitchFamily="65" charset="-120"/>
              </a:rPr>
              <a:t>工程力學ⅠⅡ</a:t>
            </a:r>
          </a:p>
          <a:p>
            <a:pPr>
              <a:spcBef>
                <a:spcPts val="600"/>
              </a:spcBef>
              <a:defRPr/>
            </a:pPr>
            <a:r>
              <a:rPr lang="zh-TW" altLang="zh-TW" b="1" dirty="0">
                <a:solidFill>
                  <a:srgbClr val="000000"/>
                </a:solidFill>
                <a:latin typeface="標楷體" pitchFamily="65" charset="-120"/>
                <a:ea typeface="標楷體" pitchFamily="65" charset="-120"/>
              </a:rPr>
              <a:t>電腦繪圖實習ⅠⅡ</a:t>
            </a:r>
            <a:endParaRPr lang="en-US" altLang="zh-TW" b="1" dirty="0">
              <a:solidFill>
                <a:srgbClr val="000000"/>
              </a:solidFill>
              <a:latin typeface="標楷體" pitchFamily="65" charset="-120"/>
              <a:ea typeface="標楷體" pitchFamily="65" charset="-120"/>
            </a:endParaRPr>
          </a:p>
          <a:p>
            <a:pPr>
              <a:spcBef>
                <a:spcPts val="600"/>
              </a:spcBef>
              <a:defRPr/>
            </a:pPr>
            <a:endParaRPr lang="en-US" altLang="zh-TW" b="1" dirty="0">
              <a:solidFill>
                <a:srgbClr val="000066"/>
              </a:solidFill>
              <a:latin typeface="標楷體" pitchFamily="65" charset="-120"/>
              <a:ea typeface="標楷體" pitchFamily="65" charset="-120"/>
            </a:endParaRPr>
          </a:p>
          <a:p>
            <a:pPr>
              <a:spcBef>
                <a:spcPts val="600"/>
              </a:spcBef>
              <a:defRPr/>
            </a:pPr>
            <a:endParaRPr lang="en-US" altLang="zh-TW" b="1" dirty="0">
              <a:solidFill>
                <a:srgbClr val="000066"/>
              </a:solidFill>
              <a:latin typeface="標楷體" pitchFamily="65" charset="-120"/>
              <a:ea typeface="標楷體" pitchFamily="65" charset="-120"/>
            </a:endParaRPr>
          </a:p>
          <a:p>
            <a:pPr>
              <a:spcBef>
                <a:spcPts val="600"/>
              </a:spcBef>
              <a:defRPr/>
            </a:pPr>
            <a:endParaRPr lang="zh-TW" altLang="zh-TW" b="1" dirty="0">
              <a:solidFill>
                <a:srgbClr val="000066"/>
              </a:solidFill>
              <a:latin typeface="標楷體" pitchFamily="65" charset="-120"/>
              <a:ea typeface="標楷體" pitchFamily="65" charset="-120"/>
            </a:endParaRPr>
          </a:p>
          <a:p>
            <a:pPr>
              <a:spcBef>
                <a:spcPts val="600"/>
              </a:spcBef>
              <a:defRPr/>
            </a:pPr>
            <a:endParaRPr lang="zh-TW" altLang="en-US" sz="2400" b="1" dirty="0">
              <a:solidFill>
                <a:srgbClr val="003300"/>
              </a:solidFill>
              <a:latin typeface="標楷體" pitchFamily="65" charset="-120"/>
              <a:ea typeface="標楷體" pitchFamily="65" charset="-120"/>
            </a:endParaRPr>
          </a:p>
        </p:txBody>
      </p:sp>
      <p:sp>
        <p:nvSpPr>
          <p:cNvPr id="21" name="矩形 20"/>
          <p:cNvSpPr/>
          <p:nvPr/>
        </p:nvSpPr>
        <p:spPr>
          <a:xfrm>
            <a:off x="3708400" y="1700213"/>
            <a:ext cx="2376488" cy="50419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400" b="1" dirty="0">
                <a:solidFill>
                  <a:srgbClr val="0000FF"/>
                </a:solidFill>
                <a:latin typeface="標楷體" pitchFamily="65" charset="-120"/>
                <a:ea typeface="標楷體" pitchFamily="65" charset="-120"/>
              </a:rPr>
              <a:t>建築系</a:t>
            </a:r>
          </a:p>
          <a:p>
            <a:pPr>
              <a:defRPr/>
            </a:pPr>
            <a:r>
              <a:rPr lang="zh-TW" altLang="zh-TW" sz="1400" b="1" dirty="0">
                <a:solidFill>
                  <a:srgbClr val="0000FF"/>
                </a:solidFill>
                <a:latin typeface="標楷體" pitchFamily="65" charset="-120"/>
                <a:ea typeface="標楷體" pitchFamily="65" charset="-120"/>
              </a:rPr>
              <a:t>營建工程系</a:t>
            </a:r>
          </a:p>
          <a:p>
            <a:pPr>
              <a:defRPr/>
            </a:pPr>
            <a:r>
              <a:rPr lang="zh-TW" altLang="zh-TW" sz="1400" b="1" dirty="0">
                <a:solidFill>
                  <a:srgbClr val="0000FF"/>
                </a:solidFill>
                <a:latin typeface="標楷體" pitchFamily="65" charset="-120"/>
                <a:ea typeface="標楷體" pitchFamily="65" charset="-120"/>
              </a:rPr>
              <a:t>土木工程系</a:t>
            </a:r>
          </a:p>
          <a:p>
            <a:pPr>
              <a:defRPr/>
            </a:pPr>
            <a:r>
              <a:rPr lang="zh-TW" altLang="zh-TW" sz="1400" b="1" dirty="0">
                <a:solidFill>
                  <a:srgbClr val="0000FF"/>
                </a:solidFill>
                <a:latin typeface="標楷體" pitchFamily="65" charset="-120"/>
                <a:ea typeface="標楷體" pitchFamily="65" charset="-120"/>
              </a:rPr>
              <a:t>室內設計系</a:t>
            </a:r>
          </a:p>
          <a:p>
            <a:pPr>
              <a:defRPr/>
            </a:pPr>
            <a:r>
              <a:rPr lang="zh-TW" altLang="zh-TW" sz="1400" b="1" dirty="0">
                <a:solidFill>
                  <a:srgbClr val="0000FF"/>
                </a:solidFill>
                <a:latin typeface="標楷體" pitchFamily="65" charset="-120"/>
                <a:ea typeface="標楷體" pitchFamily="65" charset="-120"/>
              </a:rPr>
              <a:t>土木工程與環境資源管理系</a:t>
            </a:r>
          </a:p>
          <a:p>
            <a:pPr>
              <a:defRPr/>
            </a:pPr>
            <a:r>
              <a:rPr lang="zh-TW" altLang="zh-TW" sz="1400" b="1" dirty="0">
                <a:solidFill>
                  <a:srgbClr val="0000FF"/>
                </a:solidFill>
                <a:latin typeface="標楷體" pitchFamily="65" charset="-120"/>
                <a:ea typeface="標楷體" pitchFamily="65" charset="-120"/>
              </a:rPr>
              <a:t>空間設計系</a:t>
            </a:r>
            <a:endParaRPr lang="en-US" altLang="zh-TW" sz="1400" b="1" dirty="0">
              <a:solidFill>
                <a:srgbClr val="0000FF"/>
              </a:solidFill>
              <a:latin typeface="標楷體" pitchFamily="65" charset="-120"/>
              <a:ea typeface="標楷體" pitchFamily="65" charset="-120"/>
            </a:endParaRPr>
          </a:p>
          <a:p>
            <a:pPr>
              <a:defRPr/>
            </a:pPr>
            <a:r>
              <a:rPr lang="zh-TW" altLang="zh-TW" sz="1400" b="1" dirty="0">
                <a:solidFill>
                  <a:srgbClr val="0000FF"/>
                </a:solidFill>
                <a:latin typeface="標楷體" pitchFamily="65" charset="-120"/>
                <a:ea typeface="標楷體" pitchFamily="65" charset="-120"/>
              </a:rPr>
              <a:t>景觀系</a:t>
            </a:r>
          </a:p>
          <a:p>
            <a:pPr>
              <a:defRPr/>
            </a:pPr>
            <a:r>
              <a:rPr lang="zh-TW" altLang="zh-TW" sz="1400" b="1" dirty="0">
                <a:solidFill>
                  <a:srgbClr val="0000FF"/>
                </a:solidFill>
                <a:latin typeface="標楷體" pitchFamily="65" charset="-120"/>
                <a:ea typeface="標楷體" pitchFamily="65" charset="-120"/>
              </a:rPr>
              <a:t>環境與安全衛生工程系</a:t>
            </a:r>
          </a:p>
          <a:p>
            <a:pPr>
              <a:defRPr/>
            </a:pPr>
            <a:r>
              <a:rPr lang="zh-TW" altLang="zh-TW" sz="1400" b="1" dirty="0">
                <a:solidFill>
                  <a:srgbClr val="0000FF"/>
                </a:solidFill>
                <a:latin typeface="標楷體" pitchFamily="65" charset="-120"/>
                <a:ea typeface="標楷體" pitchFamily="65" charset="-120"/>
              </a:rPr>
              <a:t>土木工程系土木工程資訊組</a:t>
            </a:r>
          </a:p>
          <a:p>
            <a:pPr indent="628650">
              <a:defRPr/>
            </a:pPr>
            <a:r>
              <a:rPr lang="zh-TW" altLang="zh-TW" sz="1400" b="1" dirty="0">
                <a:solidFill>
                  <a:srgbClr val="0000FF"/>
                </a:solidFill>
                <a:latin typeface="標楷體" pitchFamily="65" charset="-120"/>
                <a:ea typeface="標楷體" pitchFamily="65" charset="-120"/>
              </a:rPr>
              <a:t>工程技術組</a:t>
            </a:r>
          </a:p>
          <a:p>
            <a:pPr indent="628650">
              <a:defRPr/>
            </a:pPr>
            <a:r>
              <a:rPr lang="zh-TW" altLang="zh-TW" sz="1400" b="1" dirty="0">
                <a:solidFill>
                  <a:srgbClr val="0000FF"/>
                </a:solidFill>
                <a:latin typeface="標楷體" pitchFamily="65" charset="-120"/>
                <a:ea typeface="標楷體" pitchFamily="65" charset="-120"/>
              </a:rPr>
              <a:t>防災設計與管理組</a:t>
            </a:r>
          </a:p>
          <a:p>
            <a:pPr indent="628650">
              <a:defRPr/>
            </a:pPr>
            <a:r>
              <a:rPr lang="zh-TW" altLang="zh-TW" sz="1400" b="1" dirty="0">
                <a:solidFill>
                  <a:srgbClr val="0000FF"/>
                </a:solidFill>
                <a:latin typeface="標楷體" pitchFamily="65" charset="-120"/>
                <a:ea typeface="標楷體" pitchFamily="65" charset="-120"/>
              </a:rPr>
              <a:t>智慧工程科技組</a:t>
            </a:r>
          </a:p>
          <a:p>
            <a:pPr indent="628650">
              <a:defRPr/>
            </a:pPr>
            <a:r>
              <a:rPr lang="zh-TW" altLang="zh-TW" sz="1400" b="1" dirty="0">
                <a:solidFill>
                  <a:srgbClr val="0000FF"/>
                </a:solidFill>
                <a:latin typeface="標楷體" pitchFamily="65" charset="-120"/>
                <a:ea typeface="標楷體" pitchFamily="65" charset="-120"/>
              </a:rPr>
              <a:t>資訊應用組</a:t>
            </a:r>
          </a:p>
          <a:p>
            <a:pPr indent="628650">
              <a:defRPr/>
            </a:pPr>
            <a:r>
              <a:rPr lang="zh-TW" altLang="zh-TW" sz="1400" b="1" dirty="0">
                <a:solidFill>
                  <a:srgbClr val="0000FF"/>
                </a:solidFill>
                <a:latin typeface="標楷體" pitchFamily="65" charset="-120"/>
                <a:ea typeface="標楷體" pitchFamily="65" charset="-120"/>
              </a:rPr>
              <a:t>數位多媒體設計組</a:t>
            </a:r>
          </a:p>
          <a:p>
            <a:pPr>
              <a:defRPr/>
            </a:pPr>
            <a:r>
              <a:rPr lang="zh-TW" altLang="zh-TW" sz="1400" b="1" dirty="0">
                <a:solidFill>
                  <a:srgbClr val="0000FF"/>
                </a:solidFill>
                <a:latin typeface="標楷體" pitchFamily="65" charset="-120"/>
                <a:ea typeface="標楷體" pitchFamily="65" charset="-120"/>
              </a:rPr>
              <a:t>土木與防災設計系</a:t>
            </a:r>
          </a:p>
          <a:p>
            <a:pPr>
              <a:defRPr/>
            </a:pPr>
            <a:r>
              <a:rPr lang="zh-TW" altLang="zh-TW" sz="1300" b="1" dirty="0">
                <a:solidFill>
                  <a:srgbClr val="0000FF"/>
                </a:solidFill>
                <a:latin typeface="標楷體" pitchFamily="65" charset="-120"/>
                <a:ea typeface="標楷體" pitchFamily="65" charset="-120"/>
              </a:rPr>
              <a:t>土木與空間資訊系工程技術組</a:t>
            </a:r>
          </a:p>
          <a:p>
            <a:pPr>
              <a:defRPr/>
            </a:pPr>
            <a:r>
              <a:rPr lang="zh-TW" altLang="zh-TW" sz="1300" b="1" dirty="0">
                <a:solidFill>
                  <a:srgbClr val="0000FF"/>
                </a:solidFill>
                <a:latin typeface="標楷體" pitchFamily="65" charset="-120"/>
                <a:ea typeface="標楷體" pitchFamily="65" charset="-120"/>
              </a:rPr>
              <a:t>土木與空間資訊系空間資訊組</a:t>
            </a:r>
          </a:p>
          <a:p>
            <a:pPr indent="-809625">
              <a:defRPr/>
            </a:pPr>
            <a:r>
              <a:rPr lang="zh-TW" altLang="zh-TW" sz="1100" b="1" dirty="0">
                <a:solidFill>
                  <a:srgbClr val="0000FF"/>
                </a:solidFill>
                <a:latin typeface="標楷體" pitchFamily="65" charset="-120"/>
                <a:ea typeface="標楷體" pitchFamily="65" charset="-120"/>
              </a:rPr>
              <a:t>文化創意設計與數位整合學位學程</a:t>
            </a:r>
          </a:p>
          <a:p>
            <a:pPr>
              <a:defRPr/>
            </a:pPr>
            <a:r>
              <a:rPr lang="zh-TW" altLang="zh-TW" sz="1400" b="1" dirty="0">
                <a:solidFill>
                  <a:srgbClr val="0000FF"/>
                </a:solidFill>
                <a:latin typeface="標楷體" pitchFamily="65" charset="-120"/>
                <a:ea typeface="標楷體" pitchFamily="65" charset="-120"/>
              </a:rPr>
              <a:t>水土保持系</a:t>
            </a:r>
            <a:endParaRPr lang="en-US" altLang="zh-TW" sz="1400" b="1" dirty="0">
              <a:solidFill>
                <a:srgbClr val="0000FF"/>
              </a:solidFill>
              <a:latin typeface="標楷體" pitchFamily="65" charset="-120"/>
              <a:ea typeface="標楷體" pitchFamily="65" charset="-120"/>
            </a:endParaRPr>
          </a:p>
          <a:p>
            <a:pPr>
              <a:defRPr/>
            </a:pPr>
            <a:r>
              <a:rPr lang="zh-TW" altLang="zh-TW" sz="1400" dirty="0">
                <a:solidFill>
                  <a:srgbClr val="000066"/>
                </a:solidFill>
                <a:latin typeface="標楷體" pitchFamily="65" charset="-120"/>
                <a:ea typeface="標楷體" pitchFamily="65" charset="-120"/>
              </a:rPr>
              <a:t>休閒遊憩系</a:t>
            </a:r>
          </a:p>
          <a:p>
            <a:pPr>
              <a:defRPr/>
            </a:pPr>
            <a:endParaRPr lang="zh-TW" altLang="zh-TW" sz="1400" dirty="0">
              <a:solidFill>
                <a:srgbClr val="000066"/>
              </a:solidFill>
              <a:latin typeface="標楷體" pitchFamily="65" charset="-120"/>
              <a:ea typeface="標楷體" pitchFamily="65" charset="-120"/>
            </a:endParaRPr>
          </a:p>
          <a:p>
            <a:pPr>
              <a:defRPr/>
            </a:pPr>
            <a:endParaRPr lang="zh-TW" altLang="zh-TW" sz="1400" dirty="0">
              <a:solidFill>
                <a:srgbClr val="000066"/>
              </a:solidFill>
              <a:latin typeface="標楷體" pitchFamily="65" charset="-120"/>
              <a:ea typeface="標楷體" pitchFamily="65" charset="-120"/>
            </a:endParaRPr>
          </a:p>
          <a:p>
            <a:pPr>
              <a:defRPr/>
            </a:pPr>
            <a:endParaRPr lang="zh-TW" altLang="zh-TW" sz="1400" dirty="0">
              <a:solidFill>
                <a:srgbClr val="000066"/>
              </a:solidFill>
              <a:latin typeface="標楷體" pitchFamily="65" charset="-120"/>
              <a:ea typeface="標楷體" pitchFamily="65" charset="-120"/>
            </a:endParaRPr>
          </a:p>
        </p:txBody>
      </p:sp>
      <p:sp>
        <p:nvSpPr>
          <p:cNvPr id="22" name="矩形 21"/>
          <p:cNvSpPr/>
          <p:nvPr/>
        </p:nvSpPr>
        <p:spPr>
          <a:xfrm>
            <a:off x="6011863" y="1700213"/>
            <a:ext cx="3168650" cy="496887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400" dirty="0">
                <a:solidFill>
                  <a:srgbClr val="000066"/>
                </a:solidFill>
                <a:latin typeface="標楷體" pitchFamily="65" charset="-120"/>
                <a:ea typeface="標楷體" pitchFamily="65" charset="-120"/>
              </a:rPr>
              <a:t>材料科學與工程系</a:t>
            </a:r>
          </a:p>
          <a:p>
            <a:pPr>
              <a:defRPr/>
            </a:pPr>
            <a:r>
              <a:rPr lang="zh-TW" altLang="zh-TW" sz="1400" dirty="0">
                <a:solidFill>
                  <a:srgbClr val="000066"/>
                </a:solidFill>
                <a:latin typeface="標楷體" pitchFamily="65" charset="-120"/>
                <a:ea typeface="標楷體" pitchFamily="65" charset="-120"/>
              </a:rPr>
              <a:t>房仲與物業管理系</a:t>
            </a:r>
          </a:p>
          <a:p>
            <a:pPr>
              <a:defRPr/>
            </a:pPr>
            <a:r>
              <a:rPr lang="zh-TW" altLang="zh-TW" sz="1400" dirty="0">
                <a:solidFill>
                  <a:srgbClr val="000066"/>
                </a:solidFill>
                <a:latin typeface="標楷體" pitchFamily="65" charset="-120"/>
                <a:ea typeface="標楷體" pitchFamily="65" charset="-120"/>
              </a:rPr>
              <a:t>房地產開發與管理系</a:t>
            </a:r>
          </a:p>
          <a:p>
            <a:pPr>
              <a:defRPr/>
            </a:pPr>
            <a:r>
              <a:rPr lang="zh-TW" altLang="zh-TW" sz="1400" b="1" dirty="0">
                <a:solidFill>
                  <a:srgbClr val="0000FF"/>
                </a:solidFill>
                <a:latin typeface="標楷體" pitchFamily="65" charset="-120"/>
                <a:ea typeface="標楷體" pitchFamily="65" charset="-120"/>
              </a:rPr>
              <a:t>建築系室內設計組</a:t>
            </a:r>
          </a:p>
          <a:p>
            <a:pPr>
              <a:defRPr/>
            </a:pPr>
            <a:r>
              <a:rPr lang="zh-TW" altLang="zh-TW" sz="1400" b="1" dirty="0">
                <a:solidFill>
                  <a:srgbClr val="0000FF"/>
                </a:solidFill>
                <a:latin typeface="標楷體" pitchFamily="65" charset="-120"/>
                <a:ea typeface="標楷體" pitchFamily="65" charset="-120"/>
              </a:rPr>
              <a:t>建築系建築科技組</a:t>
            </a:r>
          </a:p>
          <a:p>
            <a:pPr>
              <a:defRPr/>
            </a:pPr>
            <a:r>
              <a:rPr lang="zh-TW" altLang="zh-TW" sz="1400" b="1" dirty="0">
                <a:solidFill>
                  <a:srgbClr val="0000FF"/>
                </a:solidFill>
                <a:latin typeface="標楷體" pitchFamily="65" charset="-120"/>
                <a:ea typeface="標楷體" pitchFamily="65" charset="-120"/>
              </a:rPr>
              <a:t>建築系建築組</a:t>
            </a:r>
          </a:p>
          <a:p>
            <a:pPr>
              <a:defRPr/>
            </a:pPr>
            <a:r>
              <a:rPr lang="zh-TW" altLang="zh-TW" sz="1400" b="1" dirty="0">
                <a:solidFill>
                  <a:srgbClr val="0000FF"/>
                </a:solidFill>
                <a:latin typeface="標楷體" pitchFamily="65" charset="-120"/>
                <a:ea typeface="標楷體" pitchFamily="65" charset="-120"/>
              </a:rPr>
              <a:t>建築系建築設計組</a:t>
            </a:r>
          </a:p>
          <a:p>
            <a:pPr>
              <a:defRPr/>
            </a:pPr>
            <a:r>
              <a:rPr lang="zh-TW" altLang="zh-TW" sz="1400" b="1" dirty="0">
                <a:solidFill>
                  <a:srgbClr val="0000FF"/>
                </a:solidFill>
                <a:latin typeface="標楷體" pitchFamily="65" charset="-120"/>
                <a:ea typeface="標楷體" pitchFamily="65" charset="-120"/>
              </a:rPr>
              <a:t>建築與室內設計系室內設計組</a:t>
            </a:r>
          </a:p>
          <a:p>
            <a:pPr>
              <a:defRPr/>
            </a:pPr>
            <a:r>
              <a:rPr lang="zh-TW" altLang="zh-TW" sz="1400" b="1" dirty="0">
                <a:solidFill>
                  <a:srgbClr val="0000FF"/>
                </a:solidFill>
                <a:latin typeface="標楷體" pitchFamily="65" charset="-120"/>
                <a:ea typeface="標楷體" pitchFamily="65" charset="-120"/>
              </a:rPr>
              <a:t>建築與室內設計系建築組</a:t>
            </a:r>
          </a:p>
          <a:p>
            <a:pPr>
              <a:defRPr/>
            </a:pPr>
            <a:r>
              <a:rPr lang="zh-TW" altLang="zh-TW" sz="1400" b="1" dirty="0">
                <a:solidFill>
                  <a:srgbClr val="0000FF"/>
                </a:solidFill>
                <a:latin typeface="標楷體" pitchFamily="65" charset="-120"/>
                <a:ea typeface="標楷體" pitchFamily="65" charset="-120"/>
              </a:rPr>
              <a:t>建築與室內設計系建築設計組</a:t>
            </a:r>
          </a:p>
          <a:p>
            <a:pPr>
              <a:defRPr/>
            </a:pPr>
            <a:r>
              <a:rPr lang="zh-TW" altLang="zh-TW" sz="1400" b="1" dirty="0">
                <a:solidFill>
                  <a:srgbClr val="0000FF"/>
                </a:solidFill>
                <a:latin typeface="標楷體" pitchFamily="65" charset="-120"/>
                <a:ea typeface="標楷體" pitchFamily="65" charset="-120"/>
              </a:rPr>
              <a:t>消防系</a:t>
            </a:r>
          </a:p>
          <a:p>
            <a:pPr>
              <a:defRPr/>
            </a:pPr>
            <a:r>
              <a:rPr lang="zh-TW" altLang="zh-TW" sz="1400" dirty="0">
                <a:solidFill>
                  <a:srgbClr val="000066"/>
                </a:solidFill>
                <a:latin typeface="標楷體" pitchFamily="65" charset="-120"/>
                <a:ea typeface="標楷體" pitchFamily="65" charset="-120"/>
              </a:rPr>
              <a:t>商業設計系</a:t>
            </a:r>
          </a:p>
          <a:p>
            <a:pPr>
              <a:defRPr/>
            </a:pPr>
            <a:r>
              <a:rPr lang="zh-TW" altLang="zh-TW" sz="1400" dirty="0">
                <a:solidFill>
                  <a:srgbClr val="000066"/>
                </a:solidFill>
                <a:latin typeface="標楷體" pitchFamily="65" charset="-120"/>
                <a:ea typeface="標楷體" pitchFamily="65" charset="-120"/>
              </a:rPr>
              <a:t>創意生活設計系</a:t>
            </a:r>
          </a:p>
          <a:p>
            <a:pPr>
              <a:defRPr/>
            </a:pPr>
            <a:r>
              <a:rPr lang="zh-TW" altLang="zh-TW" sz="1400" dirty="0">
                <a:solidFill>
                  <a:srgbClr val="000066"/>
                </a:solidFill>
                <a:latin typeface="標楷體" pitchFamily="65" charset="-120"/>
                <a:ea typeface="標楷體" pitchFamily="65" charset="-120"/>
              </a:rPr>
              <a:t>創意商品設計系</a:t>
            </a:r>
          </a:p>
          <a:p>
            <a:pPr>
              <a:defRPr/>
            </a:pPr>
            <a:r>
              <a:rPr lang="zh-TW" altLang="zh-TW" sz="1400" dirty="0">
                <a:solidFill>
                  <a:srgbClr val="000066"/>
                </a:solidFill>
                <a:latin typeface="標楷體" pitchFamily="65" charset="-120"/>
                <a:ea typeface="標楷體" pitchFamily="65" charset="-120"/>
              </a:rPr>
              <a:t>創意設計學士班</a:t>
            </a:r>
          </a:p>
          <a:p>
            <a:pPr>
              <a:defRPr/>
            </a:pPr>
            <a:r>
              <a:rPr lang="zh-TW" altLang="zh-TW" sz="1400" dirty="0">
                <a:solidFill>
                  <a:srgbClr val="000066"/>
                </a:solidFill>
                <a:latin typeface="標楷體" pitchFamily="65" charset="-120"/>
                <a:ea typeface="標楷體" pitchFamily="65" charset="-120"/>
              </a:rPr>
              <a:t>電腦與通訊工程系資通訊網路應用組</a:t>
            </a:r>
          </a:p>
          <a:p>
            <a:pPr>
              <a:defRPr/>
            </a:pPr>
            <a:r>
              <a:rPr lang="zh-TW" altLang="zh-TW" sz="1400" b="1" dirty="0">
                <a:solidFill>
                  <a:srgbClr val="0000FF"/>
                </a:solidFill>
                <a:latin typeface="標楷體" pitchFamily="65" charset="-120"/>
                <a:ea typeface="標楷體" pitchFamily="65" charset="-120"/>
              </a:rPr>
              <a:t>綠環境設計學位學程</a:t>
            </a:r>
          </a:p>
          <a:p>
            <a:pPr>
              <a:defRPr/>
            </a:pPr>
            <a:r>
              <a:rPr lang="zh-TW" altLang="zh-TW" sz="1400" dirty="0">
                <a:solidFill>
                  <a:srgbClr val="000066"/>
                </a:solidFill>
                <a:latin typeface="標楷體" pitchFamily="65" charset="-120"/>
                <a:ea typeface="標楷體" pitchFamily="65" charset="-120"/>
              </a:rPr>
              <a:t>應用空間資訊系</a:t>
            </a:r>
          </a:p>
          <a:p>
            <a:pPr>
              <a:defRPr/>
            </a:pPr>
            <a:r>
              <a:rPr lang="zh-TW" altLang="zh-TW" sz="1400" b="1" dirty="0">
                <a:solidFill>
                  <a:srgbClr val="0000FF"/>
                </a:solidFill>
                <a:latin typeface="標楷體" pitchFamily="65" charset="-120"/>
                <a:ea typeface="標楷體" pitchFamily="65" charset="-120"/>
              </a:rPr>
              <a:t>營建科技系</a:t>
            </a:r>
          </a:p>
          <a:p>
            <a:pPr>
              <a:defRPr/>
            </a:pPr>
            <a:r>
              <a:rPr lang="zh-TW" altLang="zh-TW" sz="1400" b="1" dirty="0">
                <a:solidFill>
                  <a:srgbClr val="0000FF"/>
                </a:solidFill>
                <a:latin typeface="標楷體" pitchFamily="65" charset="-120"/>
                <a:ea typeface="標楷體" pitchFamily="65" charset="-120"/>
              </a:rPr>
              <a:t>營建與空間設計系綠營建設計組</a:t>
            </a:r>
          </a:p>
          <a:p>
            <a:pPr>
              <a:defRPr/>
            </a:pPr>
            <a:r>
              <a:rPr lang="zh-TW" altLang="zh-TW" sz="1400" dirty="0">
                <a:solidFill>
                  <a:srgbClr val="000066"/>
                </a:solidFill>
                <a:latin typeface="標楷體" pitchFamily="65" charset="-120"/>
                <a:ea typeface="標楷體" pitchFamily="65" charset="-120"/>
              </a:rPr>
              <a:t>環境工程系休閒環境管理組</a:t>
            </a:r>
          </a:p>
          <a:p>
            <a:pPr>
              <a:defRPr/>
            </a:pPr>
            <a:r>
              <a:rPr lang="zh-TW" altLang="zh-TW" sz="1400" dirty="0">
                <a:solidFill>
                  <a:srgbClr val="000066"/>
                </a:solidFill>
                <a:latin typeface="標楷體" pitchFamily="65" charset="-120"/>
                <a:ea typeface="標楷體" pitchFamily="65" charset="-120"/>
              </a:rPr>
              <a:t>觀光與生態旅遊系</a:t>
            </a:r>
          </a:p>
        </p:txBody>
      </p:sp>
    </p:spTree>
    <p:extLst>
      <p:ext uri="{BB962C8B-B14F-4D97-AF65-F5344CB8AC3E}">
        <p14:creationId xmlns:p14="http://schemas.microsoft.com/office/powerpoint/2010/main" val="4026275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標題 1"/>
          <p:cNvSpPr>
            <a:spLocks noGrp="1"/>
          </p:cNvSpPr>
          <p:nvPr>
            <p:ph type="title"/>
          </p:nvPr>
        </p:nvSpPr>
        <p:spPr/>
        <p:txBody>
          <a:bodyPr/>
          <a:lstStyle/>
          <a:p>
            <a:pPr eaLnBrk="1" hangingPunct="1"/>
            <a:r>
              <a:rPr lang="zh-TW" altLang="en-US" smtClean="0">
                <a:solidFill>
                  <a:srgbClr val="0000FF"/>
                </a:solidFill>
                <a:latin typeface="標楷體" pitchFamily="65" charset="-120"/>
                <a:ea typeface="標楷體" pitchFamily="65" charset="-120"/>
              </a:rPr>
              <a:t>群課程與升學科大之對應</a:t>
            </a:r>
            <a:r>
              <a:rPr lang="en-US" altLang="zh-TW" smtClean="0">
                <a:solidFill>
                  <a:srgbClr val="0000FF"/>
                </a:solidFill>
                <a:latin typeface="標楷體" pitchFamily="65" charset="-120"/>
                <a:ea typeface="標楷體" pitchFamily="65" charset="-120"/>
              </a:rPr>
              <a:t>(</a:t>
            </a:r>
            <a:r>
              <a:rPr lang="en-US" altLang="zh-TW" smtClean="0">
                <a:solidFill>
                  <a:srgbClr val="006600"/>
                </a:solidFill>
                <a:latin typeface="標楷體" pitchFamily="65" charset="-120"/>
                <a:ea typeface="標楷體" pitchFamily="65" charset="-120"/>
              </a:rPr>
              <a:t>5</a:t>
            </a:r>
            <a:r>
              <a:rPr lang="en-US" altLang="zh-TW" smtClean="0">
                <a:solidFill>
                  <a:srgbClr val="FF0000"/>
                </a:solidFill>
                <a:latin typeface="標楷體" pitchFamily="65" charset="-120"/>
                <a:ea typeface="標楷體" pitchFamily="65" charset="-120"/>
              </a:rPr>
              <a:t>/5</a:t>
            </a:r>
            <a:r>
              <a:rPr lang="en-US" altLang="zh-TW" smtClean="0">
                <a:solidFill>
                  <a:srgbClr val="0000FF"/>
                </a:solidFill>
                <a:latin typeface="標楷體" pitchFamily="65" charset="-120"/>
                <a:ea typeface="標楷體" pitchFamily="65" charset="-120"/>
              </a:rPr>
              <a:t>)</a:t>
            </a:r>
            <a:endParaRPr lang="zh-TW" altLang="en-US" smtClean="0">
              <a:solidFill>
                <a:srgbClr val="0000FF"/>
              </a:solidFill>
              <a:latin typeface="標楷體" pitchFamily="65" charset="-120"/>
              <a:ea typeface="標楷體" pitchFamily="65" charset="-120"/>
            </a:endParaRPr>
          </a:p>
        </p:txBody>
      </p:sp>
      <p:sp>
        <p:nvSpPr>
          <p:cNvPr id="24" name="內容版面配置區 2"/>
          <p:cNvSpPr txBox="1">
            <a:spLocks/>
          </p:cNvSpPr>
          <p:nvPr/>
        </p:nvSpPr>
        <p:spPr>
          <a:xfrm>
            <a:off x="745234" y="1124744"/>
            <a:ext cx="2890664"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◆化工</a:t>
            </a:r>
            <a:r>
              <a:rPr lang="zh-TW" altLang="en-US" sz="3300" b="1" spc="50" dirty="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群</a:t>
            </a:r>
            <a:endParaRPr lang="en-US" altLang="zh-TW" sz="3300" b="1" spc="50" dirty="0">
              <a:ln w="11430"/>
              <a:solidFill>
                <a:srgbClr val="660066"/>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357188" y="1773238"/>
            <a:ext cx="1223962" cy="576262"/>
          </a:xfrm>
          <a:prstGeom prst="roundRect">
            <a:avLst/>
          </a:prstGeom>
          <a:solidFill>
            <a:srgbClr val="FFCCFF"/>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2400" b="1" dirty="0">
                <a:solidFill>
                  <a:srgbClr val="0000FF"/>
                </a:solidFill>
                <a:latin typeface="標楷體" pitchFamily="65" charset="-120"/>
                <a:ea typeface="標楷體" pitchFamily="65" charset="-120"/>
                <a:cs typeface="Arial Unicode MS" pitchFamily="34" charset="-120"/>
              </a:rPr>
              <a:t>化工科</a:t>
            </a:r>
            <a:endParaRPr lang="zh-TW" altLang="en-US" sz="2400" b="1" dirty="0">
              <a:solidFill>
                <a:srgbClr val="0000FF"/>
              </a:solidFill>
              <a:latin typeface="標楷體" pitchFamily="65" charset="-120"/>
              <a:ea typeface="標楷體" pitchFamily="65" charset="-120"/>
            </a:endParaRPr>
          </a:p>
        </p:txBody>
      </p:sp>
      <p:sp>
        <p:nvSpPr>
          <p:cNvPr id="34" name="內容版面配置區 2"/>
          <p:cNvSpPr txBox="1">
            <a:spLocks/>
          </p:cNvSpPr>
          <p:nvPr/>
        </p:nvSpPr>
        <p:spPr>
          <a:xfrm>
            <a:off x="4113238" y="1124744"/>
            <a:ext cx="4275188"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◆科技大學招生系</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組</a:t>
            </a:r>
            <a:r>
              <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32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0" name="矩形 19"/>
          <p:cNvSpPr/>
          <p:nvPr/>
        </p:nvSpPr>
        <p:spPr>
          <a:xfrm>
            <a:off x="1692275" y="1628775"/>
            <a:ext cx="2232025" cy="4392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0000FF"/>
                </a:solidFill>
                <a:latin typeface="標楷體" pitchFamily="65" charset="-120"/>
                <a:ea typeface="標楷體" pitchFamily="65" charset="-120"/>
                <a:cs typeface="Arial Unicode MS" pitchFamily="34" charset="-120"/>
              </a:rPr>
              <a:t>部定必修科目</a:t>
            </a:r>
            <a:endParaRPr lang="en-US" altLang="zh-TW" sz="2400" b="1" dirty="0">
              <a:solidFill>
                <a:srgbClr val="0000FF"/>
              </a:solidFill>
              <a:latin typeface="標楷體" pitchFamily="65" charset="-120"/>
              <a:ea typeface="標楷體" pitchFamily="65" charset="-120"/>
              <a:cs typeface="Arial Unicode MS" pitchFamily="34" charset="-120"/>
            </a:endParaRPr>
          </a:p>
          <a:p>
            <a:pPr>
              <a:spcBef>
                <a:spcPts val="600"/>
              </a:spcBef>
              <a:defRPr/>
            </a:pPr>
            <a:r>
              <a:rPr lang="zh-TW" altLang="zh-TW" sz="2000" b="1" dirty="0">
                <a:solidFill>
                  <a:srgbClr val="000000"/>
                </a:solidFill>
                <a:latin typeface="標楷體" pitchFamily="65" charset="-120"/>
                <a:ea typeface="標楷體" pitchFamily="65" charset="-120"/>
              </a:rPr>
              <a:t>普通化學ⅠⅡ</a:t>
            </a:r>
          </a:p>
          <a:p>
            <a:pPr>
              <a:spcBef>
                <a:spcPts val="600"/>
              </a:spcBef>
              <a:defRPr/>
            </a:pPr>
            <a:r>
              <a:rPr lang="zh-TW" altLang="zh-TW" sz="2000" b="1" dirty="0">
                <a:solidFill>
                  <a:srgbClr val="000000"/>
                </a:solidFill>
                <a:latin typeface="標楷體" pitchFamily="65" charset="-120"/>
                <a:ea typeface="標楷體" pitchFamily="65" charset="-120"/>
              </a:rPr>
              <a:t>基礎化工ⅠⅡ</a:t>
            </a:r>
          </a:p>
          <a:p>
            <a:pPr>
              <a:spcBef>
                <a:spcPts val="600"/>
              </a:spcBef>
              <a:defRPr/>
            </a:pPr>
            <a:r>
              <a:rPr lang="zh-TW" altLang="zh-TW" sz="2000" b="1" dirty="0">
                <a:solidFill>
                  <a:srgbClr val="000000"/>
                </a:solidFill>
                <a:latin typeface="標楷體" pitchFamily="65" charset="-120"/>
                <a:ea typeface="標楷體" pitchFamily="65" charset="-120"/>
              </a:rPr>
              <a:t>化工裝置ⅠⅡ</a:t>
            </a:r>
          </a:p>
          <a:p>
            <a:pPr>
              <a:spcBef>
                <a:spcPts val="600"/>
              </a:spcBef>
              <a:defRPr/>
            </a:pPr>
            <a:r>
              <a:rPr lang="zh-TW" altLang="zh-TW" sz="2000" b="1" dirty="0">
                <a:solidFill>
                  <a:srgbClr val="000000"/>
                </a:solidFill>
                <a:latin typeface="標楷體" pitchFamily="65" charset="-120"/>
                <a:ea typeface="標楷體" pitchFamily="65" charset="-120"/>
              </a:rPr>
              <a:t>分析化學ⅠⅡ</a:t>
            </a:r>
          </a:p>
          <a:p>
            <a:pPr>
              <a:spcBef>
                <a:spcPts val="600"/>
              </a:spcBef>
              <a:defRPr/>
            </a:pPr>
            <a:r>
              <a:rPr lang="zh-TW" altLang="zh-TW" sz="2000" b="1" dirty="0">
                <a:solidFill>
                  <a:srgbClr val="000000"/>
                </a:solidFill>
                <a:latin typeface="標楷體" pitchFamily="65" charset="-120"/>
                <a:ea typeface="標楷體" pitchFamily="65" charset="-120"/>
              </a:rPr>
              <a:t>化學工業概論</a:t>
            </a:r>
            <a:endParaRPr lang="en-US" altLang="zh-TW" sz="2000" b="1" dirty="0">
              <a:solidFill>
                <a:srgbClr val="000000"/>
              </a:solidFill>
              <a:latin typeface="標楷體" pitchFamily="65" charset="-120"/>
              <a:ea typeface="標楷體" pitchFamily="65" charset="-120"/>
            </a:endParaRPr>
          </a:p>
          <a:p>
            <a:pPr>
              <a:spcBef>
                <a:spcPts val="600"/>
              </a:spcBef>
              <a:defRPr/>
            </a:pPr>
            <a:endParaRPr lang="zh-TW" altLang="zh-TW" sz="2000" dirty="0">
              <a:solidFill>
                <a:srgbClr val="000000"/>
              </a:solidFill>
              <a:latin typeface="標楷體" pitchFamily="65" charset="-120"/>
              <a:ea typeface="標楷體" pitchFamily="65" charset="-120"/>
            </a:endParaRPr>
          </a:p>
          <a:p>
            <a:pPr>
              <a:spcBef>
                <a:spcPts val="600"/>
              </a:spcBef>
              <a:defRPr/>
            </a:pPr>
            <a:endParaRPr lang="en-US" altLang="zh-TW" sz="2000" dirty="0">
              <a:solidFill>
                <a:srgbClr val="000000"/>
              </a:solidFill>
              <a:latin typeface="標楷體" pitchFamily="65" charset="-120"/>
              <a:ea typeface="標楷體" pitchFamily="65" charset="-120"/>
            </a:endParaRPr>
          </a:p>
          <a:p>
            <a:pPr>
              <a:spcBef>
                <a:spcPts val="600"/>
              </a:spcBef>
              <a:defRPr/>
            </a:pPr>
            <a:endParaRPr lang="en-US" altLang="zh-TW" dirty="0">
              <a:solidFill>
                <a:srgbClr val="000066"/>
              </a:solidFill>
              <a:latin typeface="標楷體" pitchFamily="65" charset="-120"/>
              <a:ea typeface="標楷體" pitchFamily="65" charset="-120"/>
            </a:endParaRPr>
          </a:p>
          <a:p>
            <a:pPr>
              <a:spcBef>
                <a:spcPts val="600"/>
              </a:spcBef>
              <a:defRPr/>
            </a:pPr>
            <a:endParaRPr lang="zh-TW" altLang="zh-TW" dirty="0">
              <a:solidFill>
                <a:srgbClr val="000066"/>
              </a:solidFill>
              <a:latin typeface="標楷體" pitchFamily="65" charset="-120"/>
              <a:ea typeface="標楷體" pitchFamily="65" charset="-120"/>
            </a:endParaRPr>
          </a:p>
          <a:p>
            <a:pPr>
              <a:spcBef>
                <a:spcPts val="600"/>
              </a:spcBef>
              <a:defRPr/>
            </a:pPr>
            <a:endParaRPr lang="zh-TW" altLang="en-US" sz="2400" dirty="0">
              <a:solidFill>
                <a:srgbClr val="003300"/>
              </a:solidFill>
              <a:latin typeface="標楷體" pitchFamily="65" charset="-120"/>
              <a:ea typeface="標楷體" pitchFamily="65" charset="-120"/>
            </a:endParaRPr>
          </a:p>
        </p:txBody>
      </p:sp>
      <p:sp>
        <p:nvSpPr>
          <p:cNvPr id="21" name="矩形 20"/>
          <p:cNvSpPr/>
          <p:nvPr/>
        </p:nvSpPr>
        <p:spPr>
          <a:xfrm>
            <a:off x="3708400" y="1700213"/>
            <a:ext cx="2376488" cy="50419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r>
              <a:rPr lang="zh-TW" altLang="zh-TW" sz="1500" b="1" dirty="0">
                <a:solidFill>
                  <a:srgbClr val="0000FF"/>
                </a:solidFill>
                <a:latin typeface="標楷體" pitchFamily="65" charset="-120"/>
                <a:ea typeface="標楷體" pitchFamily="65" charset="-120"/>
              </a:rPr>
              <a:t>生物科技系</a:t>
            </a:r>
          </a:p>
          <a:p>
            <a:pPr>
              <a:spcBef>
                <a:spcPts val="600"/>
              </a:spcBef>
              <a:defRPr/>
            </a:pPr>
            <a:r>
              <a:rPr lang="zh-TW" altLang="zh-TW" sz="1500" b="1" dirty="0">
                <a:solidFill>
                  <a:srgbClr val="0000FF"/>
                </a:solidFill>
                <a:latin typeface="標楷體" pitchFamily="65" charset="-120"/>
                <a:ea typeface="標楷體" pitchFamily="65" charset="-120"/>
              </a:rPr>
              <a:t>化學工程與材料工程系</a:t>
            </a:r>
          </a:p>
          <a:p>
            <a:pPr>
              <a:spcBef>
                <a:spcPts val="600"/>
              </a:spcBef>
              <a:defRPr/>
            </a:pPr>
            <a:r>
              <a:rPr lang="zh-TW" altLang="zh-TW" sz="1500" b="1" dirty="0">
                <a:solidFill>
                  <a:srgbClr val="0000FF"/>
                </a:solidFill>
                <a:latin typeface="標楷體" pitchFamily="65" charset="-120"/>
                <a:ea typeface="標楷體" pitchFamily="65" charset="-120"/>
              </a:rPr>
              <a:t>材料科學與工程系</a:t>
            </a:r>
          </a:p>
          <a:p>
            <a:pPr>
              <a:spcBef>
                <a:spcPts val="600"/>
              </a:spcBef>
              <a:defRPr/>
            </a:pPr>
            <a:r>
              <a:rPr lang="zh-TW" altLang="zh-TW" sz="1500" b="1" dirty="0">
                <a:solidFill>
                  <a:srgbClr val="0000FF"/>
                </a:solidFill>
                <a:latin typeface="標楷體" pitchFamily="65" charset="-120"/>
                <a:ea typeface="標楷體" pitchFamily="65" charset="-120"/>
              </a:rPr>
              <a:t>環境與安全衛生工程系</a:t>
            </a:r>
          </a:p>
          <a:p>
            <a:pPr>
              <a:spcBef>
                <a:spcPts val="600"/>
              </a:spcBef>
              <a:defRPr/>
            </a:pPr>
            <a:r>
              <a:rPr lang="zh-TW" altLang="zh-TW" sz="1500" b="1" dirty="0">
                <a:solidFill>
                  <a:srgbClr val="0000FF"/>
                </a:solidFill>
                <a:latin typeface="標楷體" pitchFamily="65" charset="-120"/>
                <a:ea typeface="標楷體" pitchFamily="65" charset="-120"/>
              </a:rPr>
              <a:t>化工與材料工程系</a:t>
            </a:r>
          </a:p>
          <a:p>
            <a:pPr>
              <a:spcBef>
                <a:spcPts val="600"/>
              </a:spcBef>
              <a:defRPr/>
            </a:pPr>
            <a:r>
              <a:rPr lang="zh-TW" altLang="zh-TW" sz="1500" b="1" dirty="0">
                <a:solidFill>
                  <a:srgbClr val="0000FF"/>
                </a:solidFill>
                <a:latin typeface="標楷體" pitchFamily="65" charset="-120"/>
                <a:ea typeface="標楷體" pitchFamily="65" charset="-120"/>
              </a:rPr>
              <a:t>化學工程系</a:t>
            </a:r>
          </a:p>
          <a:p>
            <a:pPr>
              <a:spcBef>
                <a:spcPts val="600"/>
              </a:spcBef>
              <a:defRPr/>
            </a:pPr>
            <a:r>
              <a:rPr lang="zh-TW" altLang="zh-TW" sz="1500" b="1" dirty="0">
                <a:solidFill>
                  <a:srgbClr val="0000FF"/>
                </a:solidFill>
                <a:latin typeface="標楷體" pitchFamily="65" charset="-120"/>
                <a:ea typeface="標楷體" pitchFamily="65" charset="-120"/>
              </a:rPr>
              <a:t>醫學檢驗生物技術系</a:t>
            </a:r>
          </a:p>
          <a:p>
            <a:pPr>
              <a:spcBef>
                <a:spcPts val="600"/>
              </a:spcBef>
              <a:defRPr/>
            </a:pPr>
            <a:r>
              <a:rPr lang="zh-TW" altLang="zh-TW" sz="1500" b="1" dirty="0">
                <a:solidFill>
                  <a:srgbClr val="0000FF"/>
                </a:solidFill>
                <a:latin typeface="標楷體" pitchFamily="65" charset="-120"/>
                <a:ea typeface="標楷體" pitchFamily="65" charset="-120"/>
              </a:rPr>
              <a:t>分子科學與工程系</a:t>
            </a:r>
          </a:p>
          <a:p>
            <a:pPr>
              <a:spcBef>
                <a:spcPts val="600"/>
              </a:spcBef>
              <a:defRPr/>
            </a:pPr>
            <a:r>
              <a:rPr lang="zh-TW" altLang="zh-TW" sz="1500" b="1" dirty="0">
                <a:solidFill>
                  <a:srgbClr val="0000FF"/>
                </a:solidFill>
                <a:latin typeface="標楷體" pitchFamily="65" charset="-120"/>
                <a:ea typeface="標楷體" pitchFamily="65" charset="-120"/>
              </a:rPr>
              <a:t>化學工程與生物科技系</a:t>
            </a:r>
          </a:p>
          <a:p>
            <a:pPr>
              <a:spcBef>
                <a:spcPts val="600"/>
              </a:spcBef>
              <a:defRPr/>
            </a:pPr>
            <a:r>
              <a:rPr lang="zh-TW" altLang="zh-TW" sz="1500" b="1" dirty="0">
                <a:solidFill>
                  <a:srgbClr val="0000FF"/>
                </a:solidFill>
                <a:latin typeface="標楷體" pitchFamily="65" charset="-120"/>
                <a:ea typeface="標楷體" pitchFamily="65" charset="-120"/>
              </a:rPr>
              <a:t>化學工程與材料科技系</a:t>
            </a:r>
          </a:p>
          <a:p>
            <a:pPr>
              <a:spcBef>
                <a:spcPts val="600"/>
              </a:spcBef>
              <a:defRPr/>
            </a:pPr>
            <a:r>
              <a:rPr lang="zh-TW" altLang="zh-TW" sz="1500" b="1" dirty="0">
                <a:solidFill>
                  <a:srgbClr val="0000FF"/>
                </a:solidFill>
                <a:latin typeface="標楷體" pitchFamily="65" charset="-120"/>
                <a:ea typeface="標楷體" pitchFamily="65" charset="-120"/>
              </a:rPr>
              <a:t>應用化學系化學技術組</a:t>
            </a:r>
          </a:p>
          <a:p>
            <a:pPr>
              <a:spcBef>
                <a:spcPts val="600"/>
              </a:spcBef>
              <a:defRPr/>
            </a:pPr>
            <a:r>
              <a:rPr lang="zh-TW" altLang="zh-TW" sz="1500" b="1" dirty="0">
                <a:solidFill>
                  <a:srgbClr val="0000FF"/>
                </a:solidFill>
                <a:latin typeface="標楷體" pitchFamily="65" charset="-120"/>
                <a:ea typeface="標楷體" pitchFamily="65" charset="-120"/>
              </a:rPr>
              <a:t>應用化學系生化科技組</a:t>
            </a:r>
          </a:p>
          <a:p>
            <a:pPr>
              <a:spcBef>
                <a:spcPts val="600"/>
              </a:spcBef>
              <a:defRPr/>
            </a:pPr>
            <a:r>
              <a:rPr lang="zh-TW" altLang="zh-TW" sz="1500" b="1" dirty="0">
                <a:solidFill>
                  <a:srgbClr val="0000FF"/>
                </a:solidFill>
                <a:latin typeface="標楷體" pitchFamily="65" charset="-120"/>
                <a:ea typeface="標楷體" pitchFamily="65" charset="-120"/>
              </a:rPr>
              <a:t>環境與安全衛生工程學系</a:t>
            </a:r>
          </a:p>
          <a:p>
            <a:pPr>
              <a:spcBef>
                <a:spcPts val="600"/>
              </a:spcBef>
              <a:defRPr/>
            </a:pPr>
            <a:r>
              <a:rPr lang="zh-TW" altLang="zh-TW" sz="1500" b="1" dirty="0">
                <a:solidFill>
                  <a:srgbClr val="0000FF"/>
                </a:solidFill>
                <a:latin typeface="標楷體" pitchFamily="65" charset="-120"/>
                <a:ea typeface="標楷體" pitchFamily="65" charset="-120"/>
              </a:rPr>
              <a:t>材料工程系</a:t>
            </a:r>
          </a:p>
          <a:p>
            <a:pPr>
              <a:spcBef>
                <a:spcPts val="600"/>
              </a:spcBef>
              <a:defRPr/>
            </a:pPr>
            <a:r>
              <a:rPr lang="zh-TW" altLang="zh-TW" sz="1500" b="1" dirty="0">
                <a:solidFill>
                  <a:srgbClr val="0000FF"/>
                </a:solidFill>
                <a:latin typeface="標楷體" pitchFamily="65" charset="-120"/>
                <a:ea typeface="標楷體" pitchFamily="65" charset="-120"/>
              </a:rPr>
              <a:t>海洋環境工程系</a:t>
            </a:r>
            <a:endParaRPr lang="en-US" altLang="zh-TW" sz="1500" b="1" dirty="0">
              <a:solidFill>
                <a:srgbClr val="0000FF"/>
              </a:solidFill>
              <a:latin typeface="標楷體" pitchFamily="65" charset="-120"/>
              <a:ea typeface="標楷體" pitchFamily="65" charset="-120"/>
            </a:endParaRPr>
          </a:p>
          <a:p>
            <a:pPr>
              <a:spcBef>
                <a:spcPts val="600"/>
              </a:spcBef>
              <a:defRPr/>
            </a:pPr>
            <a:r>
              <a:rPr lang="zh-TW" altLang="zh-TW" sz="1500" b="1" dirty="0">
                <a:solidFill>
                  <a:srgbClr val="0000FF"/>
                </a:solidFill>
                <a:latin typeface="標楷體" pitchFamily="65" charset="-120"/>
                <a:ea typeface="標楷體" pitchFamily="65" charset="-120"/>
              </a:rPr>
              <a:t>能源與材料科技系</a:t>
            </a:r>
            <a:endParaRPr lang="zh-TW" altLang="zh-TW" sz="1400" dirty="0">
              <a:solidFill>
                <a:srgbClr val="000066"/>
              </a:solidFill>
              <a:latin typeface="標楷體" pitchFamily="65" charset="-120"/>
              <a:ea typeface="標楷體" pitchFamily="65" charset="-120"/>
            </a:endParaRPr>
          </a:p>
        </p:txBody>
      </p:sp>
      <p:sp>
        <p:nvSpPr>
          <p:cNvPr id="22" name="矩形 21"/>
          <p:cNvSpPr/>
          <p:nvPr/>
        </p:nvSpPr>
        <p:spPr>
          <a:xfrm>
            <a:off x="6011863" y="1700213"/>
            <a:ext cx="3168650" cy="496887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r>
              <a:rPr lang="zh-TW" altLang="zh-TW" sz="1400" dirty="0">
                <a:solidFill>
                  <a:srgbClr val="000000"/>
                </a:solidFill>
                <a:latin typeface="標楷體" pitchFamily="65" charset="-120"/>
                <a:ea typeface="標楷體" pitchFamily="65" charset="-120"/>
              </a:rPr>
              <a:t>化妝品應用與管理系</a:t>
            </a:r>
          </a:p>
          <a:p>
            <a:pPr>
              <a:spcBef>
                <a:spcPts val="600"/>
              </a:spcBef>
              <a:defRPr/>
            </a:pPr>
            <a:r>
              <a:rPr lang="zh-TW" altLang="zh-TW" sz="1400" dirty="0">
                <a:solidFill>
                  <a:srgbClr val="000000"/>
                </a:solidFill>
                <a:latin typeface="標楷體" pitchFamily="65" charset="-120"/>
                <a:ea typeface="標楷體" pitchFamily="65" charset="-120"/>
              </a:rPr>
              <a:t>水產食品科學系</a:t>
            </a:r>
          </a:p>
          <a:p>
            <a:pPr>
              <a:spcBef>
                <a:spcPts val="600"/>
              </a:spcBef>
              <a:defRPr/>
            </a:pPr>
            <a:r>
              <a:rPr lang="zh-TW" altLang="zh-TW" sz="1400" dirty="0">
                <a:solidFill>
                  <a:srgbClr val="000000"/>
                </a:solidFill>
                <a:latin typeface="標楷體" pitchFamily="65" charset="-120"/>
                <a:ea typeface="標楷體" pitchFamily="65" charset="-120"/>
              </a:rPr>
              <a:t>保健食品系</a:t>
            </a:r>
          </a:p>
          <a:p>
            <a:pPr>
              <a:spcBef>
                <a:spcPts val="600"/>
              </a:spcBef>
              <a:defRPr/>
            </a:pPr>
            <a:r>
              <a:rPr lang="zh-TW" altLang="zh-TW" sz="1400" dirty="0">
                <a:solidFill>
                  <a:srgbClr val="000000"/>
                </a:solidFill>
                <a:latin typeface="標楷體" pitchFamily="65" charset="-120"/>
                <a:ea typeface="標楷體" pitchFamily="65" charset="-120"/>
              </a:rPr>
              <a:t>文化資產維護系</a:t>
            </a:r>
          </a:p>
          <a:p>
            <a:pPr>
              <a:spcBef>
                <a:spcPts val="600"/>
              </a:spcBef>
              <a:defRPr/>
            </a:pPr>
            <a:r>
              <a:rPr lang="zh-TW" altLang="zh-TW" sz="1400" dirty="0">
                <a:solidFill>
                  <a:srgbClr val="000000"/>
                </a:solidFill>
                <a:latin typeface="標楷體" pitchFamily="65" charset="-120"/>
                <a:ea typeface="標楷體" pitchFamily="65" charset="-120"/>
              </a:rPr>
              <a:t>能源應用工程系</a:t>
            </a:r>
          </a:p>
          <a:p>
            <a:pPr>
              <a:spcBef>
                <a:spcPts val="600"/>
              </a:spcBef>
              <a:defRPr/>
            </a:pPr>
            <a:r>
              <a:rPr lang="zh-TW" altLang="zh-TW" sz="1400" dirty="0">
                <a:solidFill>
                  <a:srgbClr val="000000"/>
                </a:solidFill>
                <a:latin typeface="標楷體" pitchFamily="65" charset="-120"/>
                <a:ea typeface="標楷體" pitchFamily="65" charset="-120"/>
              </a:rPr>
              <a:t>陶瓷創意設計系</a:t>
            </a:r>
          </a:p>
          <a:p>
            <a:pPr>
              <a:spcBef>
                <a:spcPts val="600"/>
              </a:spcBef>
              <a:defRPr/>
            </a:pPr>
            <a:r>
              <a:rPr lang="zh-TW" altLang="zh-TW" sz="1400" dirty="0">
                <a:solidFill>
                  <a:srgbClr val="000000"/>
                </a:solidFill>
                <a:latin typeface="標楷體" pitchFamily="65" charset="-120"/>
                <a:ea typeface="標楷體" pitchFamily="65" charset="-120"/>
              </a:rPr>
              <a:t>電子工程系微電子組</a:t>
            </a:r>
          </a:p>
          <a:p>
            <a:pPr>
              <a:spcBef>
                <a:spcPts val="600"/>
              </a:spcBef>
              <a:defRPr/>
            </a:pPr>
            <a:r>
              <a:rPr lang="zh-TW" altLang="zh-TW" sz="1400" dirty="0">
                <a:solidFill>
                  <a:srgbClr val="000000"/>
                </a:solidFill>
                <a:latin typeface="標楷體" pitchFamily="65" charset="-120"/>
                <a:ea typeface="標楷體" pitchFamily="65" charset="-120"/>
              </a:rPr>
              <a:t>電機工程系</a:t>
            </a:r>
          </a:p>
          <a:p>
            <a:pPr>
              <a:spcBef>
                <a:spcPts val="600"/>
              </a:spcBef>
              <a:defRPr/>
            </a:pPr>
            <a:r>
              <a:rPr lang="zh-TW" altLang="zh-TW" sz="1400" dirty="0">
                <a:solidFill>
                  <a:srgbClr val="000000"/>
                </a:solidFill>
                <a:latin typeface="標楷體" pitchFamily="65" charset="-120"/>
                <a:ea typeface="標楷體" pitchFamily="65" charset="-120"/>
              </a:rPr>
              <a:t>製劑製造工程系</a:t>
            </a:r>
          </a:p>
          <a:p>
            <a:pPr>
              <a:spcBef>
                <a:spcPts val="600"/>
              </a:spcBef>
              <a:defRPr/>
            </a:pPr>
            <a:r>
              <a:rPr lang="zh-TW" altLang="zh-TW" sz="1400" dirty="0">
                <a:solidFill>
                  <a:srgbClr val="000000"/>
                </a:solidFill>
                <a:latin typeface="標楷體" pitchFamily="65" charset="-120"/>
                <a:ea typeface="標楷體" pitchFamily="65" charset="-120"/>
              </a:rPr>
              <a:t>機械工程系應用化學及材料科學系</a:t>
            </a:r>
          </a:p>
          <a:p>
            <a:pPr>
              <a:spcBef>
                <a:spcPts val="600"/>
              </a:spcBef>
              <a:defRPr/>
            </a:pPr>
            <a:r>
              <a:rPr lang="zh-TW" altLang="zh-TW" sz="1400" dirty="0">
                <a:solidFill>
                  <a:srgbClr val="000000"/>
                </a:solidFill>
                <a:latin typeface="標楷體" pitchFamily="65" charset="-120"/>
                <a:ea typeface="標楷體" pitchFamily="65" charset="-120"/>
              </a:rPr>
              <a:t>環境與職業安全衛生系</a:t>
            </a:r>
          </a:p>
          <a:p>
            <a:pPr>
              <a:spcBef>
                <a:spcPts val="600"/>
              </a:spcBef>
              <a:defRPr/>
            </a:pPr>
            <a:r>
              <a:rPr lang="zh-TW" altLang="zh-TW" sz="1400" dirty="0">
                <a:solidFill>
                  <a:srgbClr val="000000"/>
                </a:solidFill>
                <a:latin typeface="標楷體" pitchFamily="65" charset="-120"/>
                <a:ea typeface="標楷體" pitchFamily="65" charset="-120"/>
              </a:rPr>
              <a:t>醫藥化學系</a:t>
            </a:r>
            <a:endParaRPr lang="en-US" altLang="zh-TW" sz="1400" dirty="0">
              <a:solidFill>
                <a:srgbClr val="000000"/>
              </a:solidFill>
              <a:latin typeface="標楷體" pitchFamily="65" charset="-120"/>
              <a:ea typeface="標楷體" pitchFamily="65" charset="-120"/>
            </a:endParaRPr>
          </a:p>
          <a:p>
            <a:pPr>
              <a:spcBef>
                <a:spcPts val="600"/>
              </a:spcBef>
              <a:defRPr/>
            </a:pPr>
            <a:r>
              <a:rPr lang="zh-TW" altLang="zh-TW" sz="1400" dirty="0">
                <a:solidFill>
                  <a:srgbClr val="000000"/>
                </a:solidFill>
                <a:latin typeface="標楷體" pitchFamily="65" charset="-120"/>
                <a:ea typeface="標楷體" pitchFamily="65" charset="-120"/>
              </a:rPr>
              <a:t>生活應用科技系綠色材料科技組</a:t>
            </a:r>
            <a:endParaRPr lang="en-US" altLang="zh-TW" sz="1400" dirty="0">
              <a:solidFill>
                <a:srgbClr val="000000"/>
              </a:solidFill>
              <a:latin typeface="標楷體" pitchFamily="65" charset="-120"/>
              <a:ea typeface="標楷體" pitchFamily="65" charset="-120"/>
            </a:endParaRPr>
          </a:p>
          <a:p>
            <a:pPr>
              <a:spcBef>
                <a:spcPts val="600"/>
              </a:spcBef>
              <a:defRPr/>
            </a:pPr>
            <a:r>
              <a:rPr lang="zh-TW" altLang="zh-TW" sz="1400" dirty="0">
                <a:solidFill>
                  <a:srgbClr val="000000"/>
                </a:solidFill>
                <a:latin typeface="標楷體" pitchFamily="65" charset="-120"/>
                <a:ea typeface="標楷體" pitchFamily="65" charset="-120"/>
              </a:rPr>
              <a:t>時尚美妝設計系美髮美容彩妝設計組</a:t>
            </a:r>
            <a:endParaRPr lang="en-US" altLang="zh-TW" sz="1400" dirty="0">
              <a:solidFill>
                <a:srgbClr val="000000"/>
              </a:solidFill>
              <a:latin typeface="標楷體" pitchFamily="65" charset="-120"/>
              <a:ea typeface="標楷體" pitchFamily="65" charset="-120"/>
            </a:endParaRPr>
          </a:p>
          <a:p>
            <a:pPr>
              <a:defRPr/>
            </a:pPr>
            <a:endParaRPr lang="en-US" altLang="zh-TW" sz="1400" dirty="0">
              <a:solidFill>
                <a:srgbClr val="000000"/>
              </a:solidFill>
              <a:latin typeface="標楷體" pitchFamily="65" charset="-120"/>
              <a:ea typeface="標楷體" pitchFamily="65" charset="-120"/>
            </a:endParaRPr>
          </a:p>
          <a:p>
            <a:pPr>
              <a:defRPr/>
            </a:pPr>
            <a:endParaRPr lang="en-US" altLang="zh-TW" sz="1400" dirty="0">
              <a:solidFill>
                <a:srgbClr val="000000"/>
              </a:solidFill>
              <a:latin typeface="標楷體" pitchFamily="65" charset="-120"/>
              <a:ea typeface="標楷體" pitchFamily="65" charset="-120"/>
            </a:endParaRPr>
          </a:p>
          <a:p>
            <a:pPr>
              <a:defRPr/>
            </a:pPr>
            <a:endParaRPr lang="zh-TW" altLang="zh-TW" sz="1400"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1016055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amond(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261F9D26-A581-4119-9695-9BA9196B37DF}" type="slidenum">
              <a:rPr lang="en-US" altLang="zh-TW" sz="1400">
                <a:solidFill>
                  <a:prstClr val="black"/>
                </a:solidFill>
                <a:latin typeface="Times New Roman" pitchFamily="18" charset="0"/>
              </a:rPr>
              <a:pPr algn="r"/>
              <a:t>66</a:t>
            </a:fld>
            <a:endParaRPr lang="en-US" altLang="zh-TW" sz="1400">
              <a:solidFill>
                <a:prstClr val="black"/>
              </a:solidFill>
              <a:latin typeface="Times New Roman" pitchFamily="18" charset="0"/>
            </a:endParaRPr>
          </a:p>
        </p:txBody>
      </p:sp>
      <p:sp>
        <p:nvSpPr>
          <p:cNvPr id="16387" name="投影片編號版面配置區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2F82DB84-CEE5-4E94-806E-4A4421D452D9}" type="slidenum">
              <a:rPr lang="en-US" altLang="zh-TW" sz="1400">
                <a:solidFill>
                  <a:prstClr val="black"/>
                </a:solidFill>
                <a:latin typeface="Times New Roman" pitchFamily="18" charset="0"/>
              </a:rPr>
              <a:pPr algn="r"/>
              <a:t>66</a:t>
            </a:fld>
            <a:endParaRPr lang="en-US" altLang="zh-TW" sz="1400">
              <a:solidFill>
                <a:prstClr val="black"/>
              </a:solidFill>
              <a:latin typeface="Times New Roman" pitchFamily="18" charset="0"/>
            </a:endParaRPr>
          </a:p>
        </p:txBody>
      </p:sp>
      <p:sp>
        <p:nvSpPr>
          <p:cNvPr id="2" name="Rectangle 2"/>
          <p:cNvSpPr>
            <a:spLocks noGrp="1" noChangeArrowheads="1"/>
          </p:cNvSpPr>
          <p:nvPr>
            <p:ph type="title" idx="4294967295"/>
          </p:nvPr>
        </p:nvSpPr>
        <p:spPr>
          <a:xfrm>
            <a:off x="606425" y="357188"/>
            <a:ext cx="5070475" cy="765175"/>
          </a:xfrm>
          <a:solidFill>
            <a:srgbClr val="FFFFCC"/>
          </a:solidFill>
        </p:spPr>
        <p:txBody>
          <a:bodyPr/>
          <a:lstStyle/>
          <a:p>
            <a:pPr eaLnBrk="1" hangingPunct="1">
              <a:defRPr/>
            </a:pPr>
            <a:r>
              <a:rPr lang="en-US" altLang="zh-TW" sz="3600" smtClean="0">
                <a:solidFill>
                  <a:srgbClr val="0000CC"/>
                </a:solidFill>
                <a:ea typeface="華康儷金黑" pitchFamily="49" charset="-120"/>
              </a:rPr>
              <a:t>   </a:t>
            </a:r>
            <a:r>
              <a:rPr lang="zh-TW" altLang="en-US" sz="3600" u="sng" smtClean="0">
                <a:solidFill>
                  <a:srgbClr val="800080"/>
                </a:solidFill>
                <a:effectLst>
                  <a:outerShdw blurRad="38100" dist="38100" dir="2700000" algn="tl">
                    <a:srgbClr val="000000"/>
                  </a:outerShdw>
                </a:effectLst>
                <a:ea typeface="華康儷金黑" pitchFamily="49" charset="-120"/>
              </a:rPr>
              <a:t>高職</a:t>
            </a:r>
            <a:r>
              <a:rPr lang="zh-TW" altLang="en-US" sz="3600" smtClean="0">
                <a:solidFill>
                  <a:srgbClr val="0000CC"/>
                </a:solidFill>
                <a:ea typeface="華康儷金黑" pitchFamily="49" charset="-120"/>
              </a:rPr>
              <a:t>群科歸屬</a:t>
            </a:r>
            <a:r>
              <a:rPr lang="zh-TW" altLang="en-US" sz="4000" smtClean="0">
                <a:solidFill>
                  <a:srgbClr val="0000CC"/>
                </a:solidFill>
                <a:ea typeface="華康儷金黑" pitchFamily="49" charset="-120"/>
              </a:rPr>
              <a:t> </a:t>
            </a:r>
            <a:r>
              <a:rPr lang="en-US" altLang="zh-TW" sz="3400" smtClean="0">
                <a:solidFill>
                  <a:srgbClr val="9900CC"/>
                </a:solidFill>
                <a:ea typeface="華康儷金黑" pitchFamily="49" charset="-120"/>
              </a:rPr>
              <a:t>(</a:t>
            </a:r>
            <a:r>
              <a:rPr lang="en-US" altLang="zh-TW" sz="3600" smtClean="0">
                <a:solidFill>
                  <a:srgbClr val="6600CC"/>
                </a:solidFill>
                <a:latin typeface="Arial Black" pitchFamily="34" charset="0"/>
                <a:ea typeface="華康儷金黑" pitchFamily="49" charset="-120"/>
              </a:rPr>
              <a:t>15</a:t>
            </a:r>
            <a:r>
              <a:rPr lang="zh-TW" altLang="en-US" sz="3400" smtClean="0">
                <a:solidFill>
                  <a:srgbClr val="9900CC"/>
                </a:solidFill>
                <a:ea typeface="華康儷金黑" pitchFamily="49" charset="-120"/>
              </a:rPr>
              <a:t>群</a:t>
            </a:r>
            <a:r>
              <a:rPr lang="en-US" altLang="zh-TW" sz="3400" smtClean="0">
                <a:solidFill>
                  <a:srgbClr val="9900CC"/>
                </a:solidFill>
                <a:ea typeface="華康儷金黑" pitchFamily="49" charset="-120"/>
              </a:rPr>
              <a:t>)</a:t>
            </a:r>
            <a:r>
              <a:rPr lang="en-US" altLang="zh-TW" smtClean="0"/>
              <a:t> </a:t>
            </a:r>
          </a:p>
        </p:txBody>
      </p:sp>
      <p:graphicFrame>
        <p:nvGraphicFramePr>
          <p:cNvPr id="19618" name="Group 162"/>
          <p:cNvGraphicFramePr>
            <a:graphicFrameLocks noGrp="1"/>
          </p:cNvGraphicFramePr>
          <p:nvPr/>
        </p:nvGraphicFramePr>
        <p:xfrm>
          <a:off x="466725" y="1484313"/>
          <a:ext cx="6049963" cy="5135563"/>
        </p:xfrm>
        <a:graphic>
          <a:graphicData uri="http://schemas.openxmlformats.org/drawingml/2006/table">
            <a:tbl>
              <a:tblPr/>
              <a:tblGrid>
                <a:gridCol w="1368425"/>
                <a:gridCol w="4681538"/>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50000"/>
                        <a:buFont typeface="Wingdings 2" pitchFamily="18" charset="2"/>
                        <a:buNone/>
                        <a:tabLst/>
                      </a:pPr>
                      <a:r>
                        <a:rPr kumimoji="0" lang="zh-TW" altLang="en-US" sz="2000" b="1" i="0" u="none" strike="noStrike" cap="none" normalizeH="0" baseline="0" smtClean="0">
                          <a:ln>
                            <a:noFill/>
                          </a:ln>
                          <a:solidFill>
                            <a:srgbClr val="003300"/>
                          </a:solidFill>
                          <a:effectLst/>
                          <a:latin typeface="Cambria" pitchFamily="18" charset="0"/>
                          <a:ea typeface="新細明體" pitchFamily="18" charset="-120"/>
                        </a:rPr>
                        <a:t>群別</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50000"/>
                        <a:buFont typeface="Wingdings 2" pitchFamily="18" charset="2"/>
                        <a:buNone/>
                        <a:tabLst/>
                      </a:pPr>
                      <a:r>
                        <a:rPr kumimoji="0" lang="zh-TW" altLang="en-US" sz="2000" b="1" i="0" u="none" strike="noStrike" cap="none" normalizeH="0" baseline="0" smtClean="0">
                          <a:ln>
                            <a:noFill/>
                          </a:ln>
                          <a:solidFill>
                            <a:srgbClr val="003300"/>
                          </a:solidFill>
                          <a:effectLst/>
                          <a:latin typeface="Cambria" pitchFamily="18" charset="0"/>
                          <a:ea typeface="新細明體" pitchFamily="18" charset="-120"/>
                        </a:rPr>
                        <a:t>科別</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機械群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機械科、模具科、製圖科等共</a:t>
                      </a:r>
                      <a:r>
                        <a:rPr kumimoji="0" lang="en-US" altLang="zh-TW" sz="1800" b="0" i="0" u="none" strike="noStrike" cap="none" normalizeH="0" baseline="0" smtClean="0">
                          <a:ln>
                            <a:noFill/>
                          </a:ln>
                          <a:solidFill>
                            <a:schemeClr val="tx1"/>
                          </a:solidFill>
                          <a:effectLst/>
                          <a:latin typeface="Cambria" pitchFamily="18" charset="0"/>
                          <a:ea typeface="新細明體" pitchFamily="18" charset="-120"/>
                        </a:rPr>
                        <a:t>10</a:t>
                      </a: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動力機械群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汽車科 、重機科、農業機械科等共</a:t>
                      </a:r>
                      <a:r>
                        <a:rPr kumimoji="0" lang="en-US" altLang="zh-TW" sz="1800" b="0" i="0" u="none" strike="noStrike" cap="none" normalizeH="0" baseline="0" smtClean="0">
                          <a:ln>
                            <a:noFill/>
                          </a:ln>
                          <a:solidFill>
                            <a:srgbClr val="000066"/>
                          </a:solidFill>
                          <a:effectLst/>
                          <a:latin typeface="Cambria" pitchFamily="18" charset="0"/>
                          <a:ea typeface="新細明體" pitchFamily="18" charset="-120"/>
                        </a:rPr>
                        <a:t>5</a:t>
                      </a: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電機電子群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電機科、電子科、資訊科等共</a:t>
                      </a:r>
                      <a:r>
                        <a:rPr kumimoji="0" lang="en-US" altLang="zh-TW" sz="1800" b="0" i="0" u="none" strike="noStrike" cap="none" normalizeH="0" baseline="0" smtClean="0">
                          <a:ln>
                            <a:noFill/>
                          </a:ln>
                          <a:solidFill>
                            <a:schemeClr val="tx1"/>
                          </a:solidFill>
                          <a:effectLst/>
                          <a:latin typeface="Cambria" pitchFamily="18" charset="0"/>
                          <a:ea typeface="新細明體" pitchFamily="18" charset="-120"/>
                        </a:rPr>
                        <a:t>6</a:t>
                      </a: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科</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土木建築群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消防工程科、土木科、建築科等</a:t>
                      </a:r>
                      <a:r>
                        <a:rPr kumimoji="0" lang="en-US" altLang="zh-TW" sz="1800" b="0" i="0" u="none" strike="noStrike" cap="none" normalizeH="0" baseline="0" smtClean="0">
                          <a:ln>
                            <a:noFill/>
                          </a:ln>
                          <a:solidFill>
                            <a:srgbClr val="000066"/>
                          </a:solidFill>
                          <a:effectLst/>
                          <a:latin typeface="Cambria" pitchFamily="18" charset="0"/>
                          <a:ea typeface="新細明體" pitchFamily="18" charset="-120"/>
                        </a:rPr>
                        <a:t>3</a:t>
                      </a: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化工群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化工科、染整科、紡織科等</a:t>
                      </a:r>
                      <a:r>
                        <a:rPr kumimoji="0" lang="en-US" altLang="zh-TW" sz="1800" b="0" i="0" u="none" strike="noStrike" cap="none" normalizeH="0" baseline="0" smtClean="0">
                          <a:ln>
                            <a:noFill/>
                          </a:ln>
                          <a:solidFill>
                            <a:schemeClr val="tx1"/>
                          </a:solidFill>
                          <a:effectLst/>
                          <a:latin typeface="Cambria" pitchFamily="18" charset="0"/>
                          <a:ea typeface="新細明體" pitchFamily="18" charset="-120"/>
                        </a:rPr>
                        <a:t>3</a:t>
                      </a: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科</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商業管理群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商業經營科、國際貿易科等共</a:t>
                      </a:r>
                      <a:r>
                        <a:rPr kumimoji="0" lang="en-US" altLang="zh-TW" sz="1800" b="0" i="0" u="none" strike="noStrike" cap="none" normalizeH="0" baseline="0" smtClean="0">
                          <a:ln>
                            <a:noFill/>
                          </a:ln>
                          <a:solidFill>
                            <a:srgbClr val="000066"/>
                          </a:solidFill>
                          <a:effectLst/>
                          <a:latin typeface="標楷體" pitchFamily="65" charset="-120"/>
                          <a:ea typeface="新細明體" pitchFamily="18" charset="-120"/>
                        </a:rPr>
                        <a:t>8</a:t>
                      </a: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科</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外語群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應用外語科</a:t>
                      </a:r>
                      <a:r>
                        <a:rPr kumimoji="0" lang="en-US" altLang="zh-TW" sz="1800" b="0" i="0" u="none" strike="noStrike" cap="none" normalizeH="0" baseline="0" smtClean="0">
                          <a:ln>
                            <a:noFill/>
                          </a:ln>
                          <a:solidFill>
                            <a:schemeClr val="tx1"/>
                          </a:solidFill>
                          <a:effectLst/>
                          <a:latin typeface="標楷體" pitchFamily="65" charset="-120"/>
                          <a:ea typeface="新細明體" pitchFamily="18" charset="-120"/>
                        </a:rPr>
                        <a:t>(</a:t>
                      </a: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日文</a:t>
                      </a:r>
                      <a:r>
                        <a:rPr kumimoji="0" lang="en-US" altLang="zh-TW" sz="1800" b="0" i="0" u="none" strike="noStrike" cap="none" normalizeH="0" baseline="0" smtClean="0">
                          <a:ln>
                            <a:noFill/>
                          </a:ln>
                          <a:solidFill>
                            <a:schemeClr val="tx1"/>
                          </a:solidFill>
                          <a:effectLst/>
                          <a:latin typeface="標楷體" pitchFamily="65" charset="-120"/>
                          <a:ea typeface="新細明體" pitchFamily="18" charset="-120"/>
                        </a:rPr>
                        <a:t>)</a:t>
                      </a: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、應用外語科</a:t>
                      </a:r>
                      <a:r>
                        <a:rPr kumimoji="0" lang="en-US" altLang="zh-TW" sz="1800" b="0" i="0" u="none" strike="noStrike" cap="none" normalizeH="0" baseline="0" smtClean="0">
                          <a:ln>
                            <a:noFill/>
                          </a:ln>
                          <a:solidFill>
                            <a:schemeClr val="tx1"/>
                          </a:solidFill>
                          <a:effectLst/>
                          <a:latin typeface="標楷體" pitchFamily="65" charset="-120"/>
                          <a:ea typeface="新細明體" pitchFamily="18" charset="-120"/>
                        </a:rPr>
                        <a:t>(</a:t>
                      </a: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英文</a:t>
                      </a:r>
                      <a:r>
                        <a:rPr kumimoji="0" lang="en-US" altLang="zh-TW" sz="1800" b="0" i="0" u="none" strike="noStrike" cap="none" normalizeH="0" baseline="0" smtClean="0">
                          <a:ln>
                            <a:noFill/>
                          </a:ln>
                          <a:solidFill>
                            <a:schemeClr val="tx1"/>
                          </a:solidFill>
                          <a:effectLst/>
                          <a:latin typeface="標楷體" pitchFamily="65" charset="-120"/>
                          <a:ea typeface="新細明體" pitchFamily="18" charset="-120"/>
                        </a:rPr>
                        <a:t>)</a:t>
                      </a: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等</a:t>
                      </a:r>
                      <a:r>
                        <a:rPr kumimoji="0" lang="en-US" altLang="zh-TW" sz="1800" b="0" i="0" u="none" strike="noStrike" cap="none" normalizeH="0" baseline="0" smtClean="0">
                          <a:ln>
                            <a:noFill/>
                          </a:ln>
                          <a:solidFill>
                            <a:schemeClr val="tx1"/>
                          </a:solidFill>
                          <a:effectLst/>
                          <a:latin typeface="標楷體" pitchFamily="65" charset="-120"/>
                          <a:ea typeface="新細明體" pitchFamily="18" charset="-120"/>
                        </a:rPr>
                        <a:t>2</a:t>
                      </a: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設計群</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金屬工藝科、室內空間設計科等共</a:t>
                      </a:r>
                      <a:r>
                        <a:rPr kumimoji="0" lang="en-US" altLang="zh-TW" sz="1800" b="0" i="0" u="none" strike="noStrike" cap="none" normalizeH="0" baseline="0" smtClean="0">
                          <a:ln>
                            <a:noFill/>
                          </a:ln>
                          <a:solidFill>
                            <a:srgbClr val="000066"/>
                          </a:solidFill>
                          <a:effectLst/>
                          <a:latin typeface="標楷體" pitchFamily="65" charset="-120"/>
                          <a:ea typeface="新細明體" pitchFamily="18" charset="-120"/>
                        </a:rPr>
                        <a:t>10</a:t>
                      </a: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科</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農業群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農場經營科 、畜產保健科等共</a:t>
                      </a:r>
                      <a:r>
                        <a:rPr kumimoji="0" lang="en-US" altLang="zh-TW" sz="1800" b="0" i="0" u="none" strike="noStrike" cap="none" normalizeH="0" baseline="0" smtClean="0">
                          <a:ln>
                            <a:noFill/>
                          </a:ln>
                          <a:solidFill>
                            <a:schemeClr val="tx1"/>
                          </a:solidFill>
                          <a:effectLst/>
                          <a:latin typeface="Cambria" pitchFamily="18" charset="0"/>
                          <a:ea typeface="新細明體" pitchFamily="18" charset="-120"/>
                        </a:rPr>
                        <a:t>6</a:t>
                      </a: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食品群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食品加工科、食品科、水產食品科等</a:t>
                      </a:r>
                      <a:r>
                        <a:rPr kumimoji="0" lang="en-US" altLang="zh-TW" sz="1800" b="0" i="0" u="none" strike="noStrike" cap="none" normalizeH="0" baseline="0" smtClean="0">
                          <a:ln>
                            <a:noFill/>
                          </a:ln>
                          <a:solidFill>
                            <a:srgbClr val="000066"/>
                          </a:solidFill>
                          <a:effectLst/>
                          <a:latin typeface="Cambria" pitchFamily="18" charset="0"/>
                          <a:ea typeface="新細明體" pitchFamily="18" charset="-120"/>
                        </a:rPr>
                        <a:t>3</a:t>
                      </a: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家政群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家政科、服裝科、美容科等共</a:t>
                      </a:r>
                      <a:r>
                        <a:rPr kumimoji="0" lang="en-US" altLang="zh-TW" sz="1800" b="0" i="0" u="none" strike="noStrike" cap="none" normalizeH="0" baseline="0" smtClean="0">
                          <a:ln>
                            <a:noFill/>
                          </a:ln>
                          <a:solidFill>
                            <a:schemeClr val="tx1"/>
                          </a:solidFill>
                          <a:effectLst/>
                          <a:latin typeface="標楷體" pitchFamily="65" charset="-120"/>
                          <a:ea typeface="新細明體" pitchFamily="18" charset="-120"/>
                        </a:rPr>
                        <a:t>8</a:t>
                      </a:r>
                      <a:r>
                        <a:rPr kumimoji="0" lang="zh-TW" altLang="en-US" sz="1800" b="0" i="0" u="none" strike="noStrike" cap="none" normalizeH="0" baseline="0" smtClean="0">
                          <a:ln>
                            <a:noFill/>
                          </a:ln>
                          <a:solidFill>
                            <a:schemeClr val="tx1"/>
                          </a:solidFill>
                          <a:effectLst/>
                          <a:latin typeface="標楷體" pitchFamily="65" charset="-120"/>
                          <a:ea typeface="新細明體" pitchFamily="18" charset="-120"/>
                        </a:rPr>
                        <a:t>科</a:t>
                      </a:r>
                      <a:r>
                        <a:rPr kumimoji="0" lang="zh-TW" altLang="en-US" sz="1800" b="0" i="0" u="none" strike="noStrike" cap="none" normalizeH="0" baseline="0" smtClean="0">
                          <a:ln>
                            <a:noFill/>
                          </a:ln>
                          <a:solidFill>
                            <a:srgbClr val="FF0066"/>
                          </a:solidFill>
                          <a:effectLst/>
                          <a:latin typeface="標楷體" pitchFamily="65" charset="-120"/>
                          <a:ea typeface="新細明體" pitchFamily="18" charset="-120"/>
                        </a:rPr>
                        <a:t>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餐旅群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觀光事業科、餐飲管理科等</a:t>
                      </a:r>
                      <a:r>
                        <a:rPr kumimoji="0" lang="en-US" altLang="zh-TW" sz="1800" b="0" i="0" u="none" strike="noStrike" cap="none" normalizeH="0" baseline="0" smtClean="0">
                          <a:ln>
                            <a:noFill/>
                          </a:ln>
                          <a:solidFill>
                            <a:srgbClr val="000066"/>
                          </a:solidFill>
                          <a:effectLst/>
                          <a:latin typeface="標楷體" pitchFamily="65" charset="-120"/>
                          <a:ea typeface="新細明體" pitchFamily="18" charset="-120"/>
                        </a:rPr>
                        <a:t>2</a:t>
                      </a:r>
                      <a:r>
                        <a:rPr kumimoji="0" lang="zh-TW" altLang="en-US" sz="1800" b="0" i="0" u="none" strike="noStrike" cap="none" normalizeH="0" baseline="0" smtClean="0">
                          <a:ln>
                            <a:noFill/>
                          </a:ln>
                          <a:solidFill>
                            <a:srgbClr val="000066"/>
                          </a:solidFill>
                          <a:effectLst/>
                          <a:latin typeface="標楷體" pitchFamily="65" charset="-12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海事群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航海科、輪機科 等</a:t>
                      </a:r>
                      <a:r>
                        <a:rPr kumimoji="0" lang="en-US" altLang="zh-TW" sz="1800" b="0" i="0" u="none" strike="noStrike" cap="none" normalizeH="0" baseline="0" smtClean="0">
                          <a:ln>
                            <a:noFill/>
                          </a:ln>
                          <a:solidFill>
                            <a:schemeClr val="tx1"/>
                          </a:solidFill>
                          <a:effectLst/>
                          <a:latin typeface="Cambria" pitchFamily="18" charset="0"/>
                          <a:ea typeface="新細明體" pitchFamily="18" charset="-120"/>
                        </a:rPr>
                        <a:t>2</a:t>
                      </a: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科</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水產群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漁業科、水產養殖科等</a:t>
                      </a:r>
                      <a:r>
                        <a:rPr kumimoji="0" lang="en-US" altLang="zh-TW" sz="1800" b="0" i="0" u="none" strike="noStrike" cap="none" normalizeH="0" baseline="0" smtClean="0">
                          <a:ln>
                            <a:noFill/>
                          </a:ln>
                          <a:solidFill>
                            <a:srgbClr val="000066"/>
                          </a:solidFill>
                          <a:effectLst/>
                          <a:latin typeface="Cambria" pitchFamily="18" charset="0"/>
                          <a:ea typeface="新細明體" pitchFamily="18" charset="-120"/>
                        </a:rPr>
                        <a:t>2</a:t>
                      </a:r>
                      <a:r>
                        <a:rPr kumimoji="0" lang="zh-TW" altLang="en-US" sz="1800" b="0" i="0" u="none" strike="noStrike" cap="none" normalizeH="0" baseline="0" smtClean="0">
                          <a:ln>
                            <a:noFill/>
                          </a:ln>
                          <a:solidFill>
                            <a:srgbClr val="000066"/>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82588">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藝術群 </a:t>
                      </a:r>
                    </a:p>
                  </a:txBody>
                  <a:tcPr marL="91449" marR="91449"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音樂科、舞蹈科、美術科等共</a:t>
                      </a:r>
                      <a:r>
                        <a:rPr kumimoji="0" lang="en-US" altLang="zh-TW" sz="1800" b="0" i="0" u="none" strike="noStrike" cap="none" normalizeH="0" baseline="0" smtClean="0">
                          <a:ln>
                            <a:noFill/>
                          </a:ln>
                          <a:solidFill>
                            <a:schemeClr val="tx1"/>
                          </a:solidFill>
                          <a:effectLst/>
                          <a:latin typeface="Cambria" pitchFamily="18" charset="0"/>
                          <a:ea typeface="新細明體" pitchFamily="18" charset="-120"/>
                        </a:rPr>
                        <a:t>11</a:t>
                      </a:r>
                      <a:r>
                        <a:rPr kumimoji="0" lang="zh-TW" altLang="en-US" sz="1800" b="0" i="0" u="none" strike="noStrike" cap="none" normalizeH="0" baseline="0" smtClean="0">
                          <a:ln>
                            <a:noFill/>
                          </a:ln>
                          <a:solidFill>
                            <a:schemeClr val="tx1"/>
                          </a:solidFill>
                          <a:effectLst/>
                          <a:latin typeface="Cambria" pitchFamily="18" charset="0"/>
                          <a:ea typeface="新細明體" pitchFamily="18" charset="-120"/>
                        </a:rPr>
                        <a:t>科 </a:t>
                      </a:r>
                    </a:p>
                  </a:txBody>
                  <a:tcPr marL="91449" marR="91449"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16442" name="Rectangle 86"/>
          <p:cNvSpPr>
            <a:spLocks noChangeArrowheads="1"/>
          </p:cNvSpPr>
          <p:nvPr/>
        </p:nvSpPr>
        <p:spPr bwMode="black">
          <a:xfrm>
            <a:off x="0" y="0"/>
            <a:ext cx="4248150" cy="563563"/>
          </a:xfrm>
          <a:prstGeom prst="rect">
            <a:avLst/>
          </a:prstGeom>
          <a:noFill/>
          <a:ln w="9525">
            <a:noFill/>
            <a:miter lim="800000"/>
            <a:headEnd/>
            <a:tailEnd/>
          </a:ln>
        </p:spPr>
        <p:txBody>
          <a:bodyPr anchor="ctr"/>
          <a:lstStyle/>
          <a:p>
            <a:pPr algn="ctr"/>
            <a:endParaRPr lang="zh-TW" altLang="zh-TW" sz="3400" b="1">
              <a:solidFill>
                <a:prstClr val="black"/>
              </a:solidFill>
              <a:latin typeface="Times New Roman" pitchFamily="18" charset="0"/>
              <a:ea typeface="華康魏碑體" pitchFamily="65" charset="-120"/>
            </a:endParaRPr>
          </a:p>
        </p:txBody>
      </p:sp>
      <p:sp>
        <p:nvSpPr>
          <p:cNvPr id="19534" name="Text Box 78"/>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a:spcBef>
                <a:spcPct val="50000"/>
              </a:spcBef>
              <a:defRPr/>
            </a:pPr>
            <a:endParaRPr lang="zh-TW" altLang="en-US" sz="2400">
              <a:solidFill>
                <a:prstClr val="black"/>
              </a:solidFill>
              <a:latin typeface="Times New Roman" pitchFamily="18" charset="0"/>
            </a:endParaRPr>
          </a:p>
        </p:txBody>
      </p:sp>
      <p:sp>
        <p:nvSpPr>
          <p:cNvPr id="19516" name="Rectangle 2"/>
          <p:cNvSpPr>
            <a:spLocks noChangeArrowheads="1"/>
          </p:cNvSpPr>
          <p:nvPr/>
        </p:nvSpPr>
        <p:spPr bwMode="auto">
          <a:xfrm>
            <a:off x="6754813" y="754063"/>
            <a:ext cx="2089150" cy="765175"/>
          </a:xfrm>
          <a:prstGeom prst="rect">
            <a:avLst/>
          </a:prstGeom>
          <a:solidFill>
            <a:srgbClr val="FFFFCC"/>
          </a:solidFill>
          <a:ln>
            <a:noFill/>
          </a:ln>
          <a:extLst/>
        </p:spPr>
        <p:txBody>
          <a:bodyPr anchor="ctr"/>
          <a:lstStyle/>
          <a:p>
            <a:pPr algn="ctr">
              <a:defRPr/>
            </a:pPr>
            <a:r>
              <a:rPr lang="zh-TW" altLang="en-US" sz="3600" b="1" u="sng" dirty="0">
                <a:solidFill>
                  <a:srgbClr val="800080"/>
                </a:solidFill>
                <a:effectLst>
                  <a:outerShdw blurRad="38100" dist="38100" dir="2700000" algn="tl">
                    <a:srgbClr val="000000">
                      <a:alpha val="43137"/>
                    </a:srgbClr>
                  </a:outerShdw>
                </a:effectLst>
                <a:ea typeface="華康儷金黑" pitchFamily="49" charset="-120"/>
              </a:rPr>
              <a:t>五專</a:t>
            </a:r>
            <a:endParaRPr lang="en-US" altLang="zh-TW" sz="3600" b="1" u="sng" dirty="0">
              <a:solidFill>
                <a:srgbClr val="800080"/>
              </a:solidFill>
              <a:effectLst>
                <a:outerShdw blurRad="38100" dist="38100" dir="2700000" algn="tl">
                  <a:srgbClr val="000000">
                    <a:alpha val="43137"/>
                  </a:srgbClr>
                </a:outerShdw>
              </a:effectLst>
              <a:ea typeface="華康儷金黑" pitchFamily="49" charset="-120"/>
            </a:endParaRPr>
          </a:p>
          <a:p>
            <a:pPr algn="ctr">
              <a:defRPr/>
            </a:pPr>
            <a:r>
              <a:rPr lang="zh-TW" altLang="en-US" sz="2400" b="1" dirty="0">
                <a:solidFill>
                  <a:srgbClr val="0000CC"/>
                </a:solidFill>
                <a:latin typeface="Times New Roman" pitchFamily="18" charset="0"/>
                <a:ea typeface="華康儷金黑" pitchFamily="49" charset="-120"/>
              </a:rPr>
              <a:t>主要招生科別</a:t>
            </a:r>
            <a:endParaRPr lang="en-US" altLang="zh-TW" sz="2400" b="1" dirty="0">
              <a:solidFill>
                <a:srgbClr val="FF3300"/>
              </a:solidFill>
              <a:latin typeface="Times New Roman" pitchFamily="18" charset="0"/>
              <a:ea typeface="標楷體" pitchFamily="65" charset="-120"/>
            </a:endParaRPr>
          </a:p>
        </p:txBody>
      </p:sp>
      <p:graphicFrame>
        <p:nvGraphicFramePr>
          <p:cNvPr id="19619" name="Group 163"/>
          <p:cNvGraphicFramePr>
            <a:graphicFrameLocks noGrp="1"/>
          </p:cNvGraphicFramePr>
          <p:nvPr/>
        </p:nvGraphicFramePr>
        <p:xfrm>
          <a:off x="6804025" y="1773238"/>
          <a:ext cx="1944688" cy="3019436"/>
        </p:xfrm>
        <a:graphic>
          <a:graphicData uri="http://schemas.openxmlformats.org/drawingml/2006/table">
            <a:tbl>
              <a:tblPr/>
              <a:tblGrid>
                <a:gridCol w="1944688"/>
              </a:tblGrid>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chemeClr val="tx1"/>
                          </a:solidFill>
                          <a:effectLst/>
                          <a:latin typeface="Cambria" pitchFamily="18" charset="0"/>
                          <a:ea typeface="新細明體" pitchFamily="18"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rgbClr val="000066"/>
                          </a:solidFill>
                          <a:effectLst/>
                          <a:latin typeface="Cambria" pitchFamily="18" charset="0"/>
                          <a:ea typeface="新細明體" pitchFamily="18"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36427">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chemeClr val="tx1"/>
                          </a:solidFill>
                          <a:effectLst/>
                          <a:latin typeface="Cambria" pitchFamily="18" charset="0"/>
                          <a:ea typeface="新細明體" pitchFamily="18"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rgbClr val="000066"/>
                          </a:solidFill>
                          <a:effectLst/>
                          <a:latin typeface="Cambria" pitchFamily="18" charset="0"/>
                          <a:ea typeface="新細明體" pitchFamily="18"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chemeClr val="tx1"/>
                          </a:solidFill>
                          <a:effectLst/>
                          <a:latin typeface="Cambria" pitchFamily="18" charset="0"/>
                          <a:ea typeface="新細明體" pitchFamily="18"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rgbClr val="000066"/>
                          </a:solidFill>
                          <a:effectLst/>
                          <a:latin typeface="標楷體" pitchFamily="65" charset="-120"/>
                          <a:ea typeface="新細明體" pitchFamily="18"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36427">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chemeClr val="tx1"/>
                          </a:solidFill>
                          <a:effectLst/>
                          <a:latin typeface="標楷體" pitchFamily="65" charset="-120"/>
                          <a:ea typeface="新細明體" pitchFamily="18"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tr>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rgbClr val="000066"/>
                          </a:solidFill>
                          <a:effectLst/>
                          <a:latin typeface="標楷體" pitchFamily="65" charset="-120"/>
                          <a:ea typeface="新細明體" pitchFamily="18"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tr>
              <a:tr h="335225">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2000" b="0" i="0" u="none" strike="noStrike" cap="none" normalizeH="0" baseline="0" smtClean="0">
                          <a:ln>
                            <a:noFill/>
                          </a:ln>
                          <a:solidFill>
                            <a:schemeClr val="tx1"/>
                          </a:solidFill>
                          <a:effectLst/>
                          <a:latin typeface="Cambria" pitchFamily="18" charset="0"/>
                          <a:ea typeface="新細明體" pitchFamily="18"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Tree>
    <p:extLst>
      <p:ext uri="{BB962C8B-B14F-4D97-AF65-F5344CB8AC3E}">
        <p14:creationId xmlns:p14="http://schemas.microsoft.com/office/powerpoint/2010/main" val="194821569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流程圖: 預設處理作業 25"/>
          <p:cNvSpPr/>
          <p:nvPr/>
        </p:nvSpPr>
        <p:spPr>
          <a:xfrm>
            <a:off x="5940152" y="3356992"/>
            <a:ext cx="1944216" cy="576064"/>
          </a:xfrm>
          <a:prstGeom prst="flowChartPredefinedProcess">
            <a:avLst/>
          </a:prstGeom>
          <a:ln>
            <a:noFill/>
          </a:ln>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3200" dirty="0">
                <a:solidFill>
                  <a:srgbClr val="FF0000"/>
                </a:solidFill>
                <a:latin typeface="標楷體" pitchFamily="65" charset="-120"/>
                <a:ea typeface="標楷體" pitchFamily="65" charset="-120"/>
              </a:rPr>
              <a:t>工業類</a:t>
            </a:r>
          </a:p>
        </p:txBody>
      </p:sp>
      <p:sp>
        <p:nvSpPr>
          <p:cNvPr id="29" name="流程圖: 預設處理作業 28"/>
          <p:cNvSpPr/>
          <p:nvPr/>
        </p:nvSpPr>
        <p:spPr>
          <a:xfrm>
            <a:off x="3491880" y="3356992"/>
            <a:ext cx="1944216" cy="576064"/>
          </a:xfrm>
          <a:prstGeom prst="flowChartPredefinedProcess">
            <a:avLst/>
          </a:prstGeom>
          <a:ln>
            <a:noFill/>
          </a:ln>
          <a:effectLst>
            <a:outerShdw blurRad="40000" dist="20000" dir="5400000" rotWithShape="0">
              <a:srgbClr val="000000">
                <a:alpha val="38000"/>
              </a:srgbClr>
            </a:outerShdw>
            <a:softEdge rad="31750"/>
          </a:effectLst>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3200" dirty="0">
                <a:solidFill>
                  <a:srgbClr val="FF0000"/>
                </a:solidFill>
                <a:latin typeface="標楷體" pitchFamily="65" charset="-120"/>
                <a:ea typeface="標楷體" pitchFamily="65" charset="-120"/>
              </a:rPr>
              <a:t>商業類</a:t>
            </a:r>
          </a:p>
        </p:txBody>
      </p:sp>
      <p:sp>
        <p:nvSpPr>
          <p:cNvPr id="31" name="流程圖: 預設處理作業 30"/>
          <p:cNvSpPr/>
          <p:nvPr/>
        </p:nvSpPr>
        <p:spPr>
          <a:xfrm>
            <a:off x="3419872" y="4077072"/>
            <a:ext cx="1944216" cy="576064"/>
          </a:xfrm>
          <a:prstGeom prst="flowChartPredefinedProcess">
            <a:avLst/>
          </a:prstGeom>
          <a:solidFill>
            <a:srgbClr val="CCFF66"/>
          </a:solidFill>
          <a:ln>
            <a:noFill/>
          </a:ln>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3200" dirty="0">
                <a:solidFill>
                  <a:srgbClr val="FF0000"/>
                </a:solidFill>
                <a:latin typeface="標楷體" pitchFamily="65" charset="-120"/>
                <a:ea typeface="標楷體" pitchFamily="65" charset="-120"/>
              </a:rPr>
              <a:t>農業類</a:t>
            </a:r>
          </a:p>
        </p:txBody>
      </p:sp>
      <p:sp>
        <p:nvSpPr>
          <p:cNvPr id="32" name="流程圖: 預設處理作業 31"/>
          <p:cNvSpPr/>
          <p:nvPr/>
        </p:nvSpPr>
        <p:spPr>
          <a:xfrm>
            <a:off x="1115616" y="4797152"/>
            <a:ext cx="1944216" cy="576064"/>
          </a:xfrm>
          <a:prstGeom prst="flowChartPredefinedProcess">
            <a:avLst/>
          </a:prstGeom>
          <a:solidFill>
            <a:srgbClr val="FFCCCC"/>
          </a:solidFill>
          <a:ln>
            <a:noFill/>
          </a:ln>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3200" dirty="0">
                <a:solidFill>
                  <a:srgbClr val="FF0000"/>
                </a:solidFill>
                <a:latin typeface="標楷體" pitchFamily="65" charset="-120"/>
                <a:ea typeface="標楷體" pitchFamily="65" charset="-120"/>
              </a:rPr>
              <a:t>家事類</a:t>
            </a:r>
          </a:p>
        </p:txBody>
      </p:sp>
      <p:sp>
        <p:nvSpPr>
          <p:cNvPr id="33" name="流程圖: 預設處理作業 32"/>
          <p:cNvSpPr/>
          <p:nvPr/>
        </p:nvSpPr>
        <p:spPr>
          <a:xfrm>
            <a:off x="3347864" y="4797152"/>
            <a:ext cx="2232248" cy="576064"/>
          </a:xfrm>
          <a:prstGeom prst="flowChartPredefinedProcess">
            <a:avLst/>
          </a:prstGeom>
          <a:solidFill>
            <a:srgbClr val="66FFFF"/>
          </a:solidFill>
          <a:ln>
            <a:noFill/>
          </a:ln>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lIns="0" rIns="0" anchor="ctr"/>
          <a:lstStyle/>
          <a:p>
            <a:pPr algn="ctr">
              <a:defRPr/>
            </a:pPr>
            <a:r>
              <a:rPr lang="zh-TW" altLang="en-US" sz="2600" dirty="0">
                <a:solidFill>
                  <a:srgbClr val="FF0000"/>
                </a:solidFill>
                <a:latin typeface="標楷體" pitchFamily="65" charset="-120"/>
                <a:ea typeface="標楷體" pitchFamily="65" charset="-120"/>
              </a:rPr>
              <a:t>海事水產類</a:t>
            </a:r>
          </a:p>
        </p:txBody>
      </p:sp>
      <p:sp>
        <p:nvSpPr>
          <p:cNvPr id="34" name="流程圖: 預設處理作業 33"/>
          <p:cNvSpPr/>
          <p:nvPr/>
        </p:nvSpPr>
        <p:spPr>
          <a:xfrm>
            <a:off x="5940152" y="4797152"/>
            <a:ext cx="1944216" cy="576064"/>
          </a:xfrm>
          <a:prstGeom prst="flowChartPredefinedProcess">
            <a:avLst/>
          </a:prstGeom>
          <a:solidFill>
            <a:srgbClr val="FF99FF"/>
          </a:solidFill>
          <a:ln>
            <a:noFill/>
          </a:ln>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3200" dirty="0">
                <a:solidFill>
                  <a:srgbClr val="FF0000"/>
                </a:solidFill>
                <a:latin typeface="標楷體" pitchFamily="65" charset="-120"/>
                <a:ea typeface="標楷體" pitchFamily="65" charset="-120"/>
              </a:rPr>
              <a:t>藝術類</a:t>
            </a:r>
          </a:p>
        </p:txBody>
      </p:sp>
      <p:sp>
        <p:nvSpPr>
          <p:cNvPr id="15" name="圓角矩形 14"/>
          <p:cNvSpPr/>
          <p:nvPr/>
        </p:nvSpPr>
        <p:spPr>
          <a:xfrm>
            <a:off x="5796136" y="3356992"/>
            <a:ext cx="2232248" cy="57606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設計群</a:t>
            </a:r>
            <a:endParaRPr lang="zh-TW" altLang="en-US" sz="2400" dirty="0">
              <a:solidFill>
                <a:srgbClr val="0000FF"/>
              </a:solidFill>
              <a:latin typeface="標楷體" pitchFamily="65" charset="-120"/>
              <a:ea typeface="標楷體" pitchFamily="65" charset="-120"/>
            </a:endParaRPr>
          </a:p>
        </p:txBody>
      </p:sp>
      <p:sp>
        <p:nvSpPr>
          <p:cNvPr id="17431" name="內容版面配置區 2"/>
          <p:cNvSpPr txBox="1">
            <a:spLocks/>
          </p:cNvSpPr>
          <p:nvPr/>
        </p:nvSpPr>
        <p:spPr bwMode="auto">
          <a:xfrm>
            <a:off x="457200" y="1557338"/>
            <a:ext cx="8229600" cy="1079500"/>
          </a:xfrm>
          <a:prstGeom prst="rect">
            <a:avLst/>
          </a:prstGeom>
          <a:noFill/>
          <a:ln w="9525">
            <a:noFill/>
            <a:miter lim="800000"/>
            <a:headEnd/>
            <a:tailEnd/>
          </a:ln>
        </p:spPr>
        <p:txBody>
          <a:bodyPr lIns="36000" tIns="36000" rIns="36000" bIns="36000"/>
          <a:lstStyle/>
          <a:p>
            <a:pPr marL="447675" indent="-447675">
              <a:spcBef>
                <a:spcPct val="20000"/>
              </a:spcBef>
            </a:pPr>
            <a:r>
              <a:rPr lang="zh-TW" altLang="en-US" sz="3200">
                <a:solidFill>
                  <a:srgbClr val="0000FF"/>
                </a:solidFill>
                <a:latin typeface="標楷體" pitchFamily="65" charset="-120"/>
                <a:ea typeface="標楷體" pitchFamily="65" charset="-120"/>
                <a:cs typeface="Segoe UI" pitchFamily="34" charset="0"/>
                <a:sym typeface="Wingdings" pitchFamily="2" charset="2"/>
              </a:rPr>
              <a:t>◆職校的課綱，將所有高職所有各科分別歸屬於</a:t>
            </a:r>
            <a:r>
              <a:rPr lang="en-US" altLang="zh-TW" sz="3200">
                <a:solidFill>
                  <a:srgbClr val="0000FF"/>
                </a:solidFill>
                <a:latin typeface="標楷體" pitchFamily="65" charset="-120"/>
                <a:ea typeface="標楷體" pitchFamily="65" charset="-120"/>
                <a:cs typeface="Segoe UI" pitchFamily="34" charset="0"/>
                <a:sym typeface="Wingdings" pitchFamily="2" charset="2"/>
              </a:rPr>
              <a:t>15</a:t>
            </a:r>
            <a:r>
              <a:rPr lang="zh-TW" altLang="en-US" sz="3200">
                <a:solidFill>
                  <a:srgbClr val="0000FF"/>
                </a:solidFill>
                <a:latin typeface="標楷體" pitchFamily="65" charset="-120"/>
                <a:ea typeface="標楷體" pitchFamily="65" charset="-120"/>
                <a:cs typeface="Segoe UI" pitchFamily="34" charset="0"/>
                <a:sym typeface="Wingdings" pitchFamily="2" charset="2"/>
              </a:rPr>
              <a:t>群。</a:t>
            </a:r>
            <a:endParaRPr lang="en-US" altLang="zh-TW" sz="3200">
              <a:solidFill>
                <a:srgbClr val="0000FF"/>
              </a:solidFill>
              <a:latin typeface="標楷體" pitchFamily="65" charset="-120"/>
              <a:ea typeface="標楷體" pitchFamily="65" charset="-120"/>
              <a:cs typeface="Segoe UI" pitchFamily="34" charset="0"/>
            </a:endParaRPr>
          </a:p>
        </p:txBody>
      </p:sp>
      <p:sp>
        <p:nvSpPr>
          <p:cNvPr id="10" name="圓角矩形 9"/>
          <p:cNvSpPr/>
          <p:nvPr/>
        </p:nvSpPr>
        <p:spPr>
          <a:xfrm>
            <a:off x="971600" y="2636912"/>
            <a:ext cx="2232248" cy="57606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機械群</a:t>
            </a:r>
            <a:endParaRPr lang="zh-TW" altLang="en-US" sz="2400" dirty="0">
              <a:solidFill>
                <a:srgbClr val="0000FF"/>
              </a:solidFill>
              <a:latin typeface="標楷體" pitchFamily="65" charset="-120"/>
              <a:ea typeface="標楷體" pitchFamily="65" charset="-120"/>
            </a:endParaRPr>
          </a:p>
        </p:txBody>
      </p:sp>
      <p:sp>
        <p:nvSpPr>
          <p:cNvPr id="11" name="圓角矩形 10"/>
          <p:cNvSpPr/>
          <p:nvPr/>
        </p:nvSpPr>
        <p:spPr>
          <a:xfrm>
            <a:off x="3347864" y="2636912"/>
            <a:ext cx="2232248" cy="57606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動力機械群</a:t>
            </a:r>
            <a:endParaRPr lang="zh-TW" altLang="en-US" sz="2400" dirty="0">
              <a:solidFill>
                <a:srgbClr val="0000FF"/>
              </a:solidFill>
              <a:latin typeface="標楷體" pitchFamily="65" charset="-120"/>
              <a:ea typeface="標楷體" pitchFamily="65" charset="-120"/>
            </a:endParaRPr>
          </a:p>
        </p:txBody>
      </p:sp>
      <p:sp>
        <p:nvSpPr>
          <p:cNvPr id="12" name="圓角矩形 11"/>
          <p:cNvSpPr/>
          <p:nvPr/>
        </p:nvSpPr>
        <p:spPr>
          <a:xfrm>
            <a:off x="5796136" y="2636912"/>
            <a:ext cx="2232248" cy="57606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電機與電子群</a:t>
            </a:r>
            <a:endParaRPr lang="zh-TW" altLang="en-US" sz="2400" dirty="0">
              <a:solidFill>
                <a:srgbClr val="0000FF"/>
              </a:solidFill>
              <a:latin typeface="標楷體" pitchFamily="65" charset="-120"/>
              <a:ea typeface="標楷體" pitchFamily="65" charset="-120"/>
            </a:endParaRPr>
          </a:p>
        </p:txBody>
      </p:sp>
      <p:sp>
        <p:nvSpPr>
          <p:cNvPr id="13" name="圓角矩形 12"/>
          <p:cNvSpPr/>
          <p:nvPr/>
        </p:nvSpPr>
        <p:spPr>
          <a:xfrm>
            <a:off x="971600" y="3356992"/>
            <a:ext cx="2232248" cy="57606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化工群</a:t>
            </a:r>
            <a:endParaRPr lang="zh-TW" altLang="en-US" sz="2400" dirty="0">
              <a:solidFill>
                <a:srgbClr val="0000FF"/>
              </a:solidFill>
              <a:latin typeface="標楷體" pitchFamily="65" charset="-120"/>
              <a:ea typeface="標楷體" pitchFamily="65" charset="-120"/>
            </a:endParaRPr>
          </a:p>
        </p:txBody>
      </p:sp>
      <p:sp>
        <p:nvSpPr>
          <p:cNvPr id="14" name="圓角矩形 13"/>
          <p:cNvSpPr/>
          <p:nvPr/>
        </p:nvSpPr>
        <p:spPr>
          <a:xfrm>
            <a:off x="3347864" y="3356992"/>
            <a:ext cx="2232248" cy="576064"/>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土木與建築群</a:t>
            </a:r>
            <a:endParaRPr lang="zh-TW" altLang="en-US" sz="2400" dirty="0">
              <a:solidFill>
                <a:srgbClr val="0000FF"/>
              </a:solidFill>
              <a:latin typeface="標楷體" pitchFamily="65" charset="-120"/>
              <a:ea typeface="標楷體" pitchFamily="65" charset="-120"/>
            </a:endParaRPr>
          </a:p>
        </p:txBody>
      </p:sp>
      <p:sp>
        <p:nvSpPr>
          <p:cNvPr id="16" name="圓角矩形 15"/>
          <p:cNvSpPr/>
          <p:nvPr/>
        </p:nvSpPr>
        <p:spPr>
          <a:xfrm>
            <a:off x="971600" y="4077072"/>
            <a:ext cx="2232248" cy="57606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商業與管理群</a:t>
            </a:r>
            <a:endParaRPr lang="zh-TW" altLang="en-US" sz="2400" dirty="0">
              <a:solidFill>
                <a:srgbClr val="0000FF"/>
              </a:solidFill>
              <a:latin typeface="標楷體" pitchFamily="65" charset="-120"/>
              <a:ea typeface="標楷體" pitchFamily="65" charset="-120"/>
            </a:endParaRPr>
          </a:p>
        </p:txBody>
      </p:sp>
      <p:sp>
        <p:nvSpPr>
          <p:cNvPr id="17" name="圓角矩形 16"/>
          <p:cNvSpPr/>
          <p:nvPr/>
        </p:nvSpPr>
        <p:spPr>
          <a:xfrm>
            <a:off x="3347864" y="4077072"/>
            <a:ext cx="2232248" cy="57606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外語群</a:t>
            </a:r>
            <a:endParaRPr lang="zh-TW" altLang="en-US" sz="2400" dirty="0">
              <a:solidFill>
                <a:srgbClr val="0000FF"/>
              </a:solidFill>
              <a:latin typeface="標楷體" pitchFamily="65" charset="-120"/>
              <a:ea typeface="標楷體" pitchFamily="65" charset="-120"/>
            </a:endParaRPr>
          </a:p>
        </p:txBody>
      </p:sp>
      <p:sp>
        <p:nvSpPr>
          <p:cNvPr id="18" name="圓角矩形 17"/>
          <p:cNvSpPr/>
          <p:nvPr/>
        </p:nvSpPr>
        <p:spPr>
          <a:xfrm>
            <a:off x="5796136" y="4077072"/>
            <a:ext cx="2232248" cy="576064"/>
          </a:xfrm>
          <a:prstGeom prst="roundRect">
            <a:avLst/>
          </a:prstGeom>
          <a:solidFill>
            <a:srgbClr val="CCFF6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農業群</a:t>
            </a:r>
            <a:endParaRPr lang="zh-TW" altLang="en-US" sz="2400" dirty="0">
              <a:solidFill>
                <a:srgbClr val="0000FF"/>
              </a:solidFill>
              <a:latin typeface="標楷體" pitchFamily="65" charset="-120"/>
              <a:ea typeface="標楷體" pitchFamily="65" charset="-120"/>
            </a:endParaRPr>
          </a:p>
        </p:txBody>
      </p:sp>
      <p:sp>
        <p:nvSpPr>
          <p:cNvPr id="19" name="圓角矩形 18"/>
          <p:cNvSpPr/>
          <p:nvPr/>
        </p:nvSpPr>
        <p:spPr>
          <a:xfrm>
            <a:off x="971600" y="4797152"/>
            <a:ext cx="2232248" cy="576064"/>
          </a:xfrm>
          <a:prstGeom prst="roundRect">
            <a:avLst/>
          </a:prstGeom>
          <a:solidFill>
            <a:srgbClr val="CCFF6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食品群</a:t>
            </a:r>
            <a:endParaRPr lang="zh-TW" altLang="en-US" sz="2400" dirty="0">
              <a:solidFill>
                <a:srgbClr val="0000FF"/>
              </a:solidFill>
              <a:latin typeface="標楷體" pitchFamily="65" charset="-120"/>
              <a:ea typeface="標楷體" pitchFamily="65" charset="-120"/>
            </a:endParaRPr>
          </a:p>
        </p:txBody>
      </p:sp>
      <p:sp>
        <p:nvSpPr>
          <p:cNvPr id="20" name="圓角矩形 19"/>
          <p:cNvSpPr/>
          <p:nvPr/>
        </p:nvSpPr>
        <p:spPr>
          <a:xfrm>
            <a:off x="3347864" y="4797152"/>
            <a:ext cx="2232248" cy="576064"/>
          </a:xfrm>
          <a:prstGeom prst="roundRect">
            <a:avLst/>
          </a:prstGeom>
          <a:solidFill>
            <a:srgbClr val="FFCCCC"/>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家政群</a:t>
            </a:r>
            <a:endParaRPr lang="zh-TW" altLang="en-US" sz="2400" dirty="0">
              <a:solidFill>
                <a:srgbClr val="0000FF"/>
              </a:solidFill>
              <a:latin typeface="標楷體" pitchFamily="65" charset="-120"/>
              <a:ea typeface="標楷體" pitchFamily="65" charset="-120"/>
            </a:endParaRPr>
          </a:p>
        </p:txBody>
      </p:sp>
      <p:sp>
        <p:nvSpPr>
          <p:cNvPr id="21" name="圓角矩形 20"/>
          <p:cNvSpPr/>
          <p:nvPr/>
        </p:nvSpPr>
        <p:spPr>
          <a:xfrm>
            <a:off x="5796136" y="4797152"/>
            <a:ext cx="2232248" cy="576064"/>
          </a:xfrm>
          <a:prstGeom prst="roundRect">
            <a:avLst/>
          </a:prstGeom>
          <a:solidFill>
            <a:srgbClr val="FFCCCC"/>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餐旅群</a:t>
            </a:r>
            <a:endParaRPr lang="zh-TW" altLang="en-US" sz="2400" dirty="0">
              <a:solidFill>
                <a:srgbClr val="0000FF"/>
              </a:solidFill>
              <a:latin typeface="標楷體" pitchFamily="65" charset="-120"/>
              <a:ea typeface="標楷體" pitchFamily="65" charset="-120"/>
            </a:endParaRPr>
          </a:p>
        </p:txBody>
      </p:sp>
      <p:sp>
        <p:nvSpPr>
          <p:cNvPr id="22" name="圓角矩形 21"/>
          <p:cNvSpPr/>
          <p:nvPr/>
        </p:nvSpPr>
        <p:spPr>
          <a:xfrm>
            <a:off x="971600" y="5517232"/>
            <a:ext cx="2232248" cy="576064"/>
          </a:xfrm>
          <a:prstGeom prst="roundRect">
            <a:avLst/>
          </a:prstGeom>
          <a:solidFill>
            <a:srgbClr val="66FFFF"/>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海事群</a:t>
            </a:r>
            <a:endParaRPr lang="zh-TW" altLang="en-US" sz="2400" dirty="0">
              <a:solidFill>
                <a:srgbClr val="0000FF"/>
              </a:solidFill>
              <a:latin typeface="標楷體" pitchFamily="65" charset="-120"/>
              <a:ea typeface="標楷體" pitchFamily="65" charset="-120"/>
            </a:endParaRPr>
          </a:p>
        </p:txBody>
      </p:sp>
      <p:sp>
        <p:nvSpPr>
          <p:cNvPr id="23" name="圓角矩形 22"/>
          <p:cNvSpPr/>
          <p:nvPr/>
        </p:nvSpPr>
        <p:spPr>
          <a:xfrm>
            <a:off x="3347864" y="5517232"/>
            <a:ext cx="2232248" cy="576064"/>
          </a:xfrm>
          <a:prstGeom prst="roundRect">
            <a:avLst/>
          </a:prstGeom>
          <a:solidFill>
            <a:srgbClr val="66FFFF"/>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水產群</a:t>
            </a:r>
            <a:endParaRPr lang="zh-TW" altLang="en-US" sz="2400" dirty="0">
              <a:solidFill>
                <a:srgbClr val="0000FF"/>
              </a:solidFill>
              <a:latin typeface="標楷體" pitchFamily="65" charset="-120"/>
              <a:ea typeface="標楷體" pitchFamily="65" charset="-120"/>
            </a:endParaRPr>
          </a:p>
        </p:txBody>
      </p:sp>
      <p:sp>
        <p:nvSpPr>
          <p:cNvPr id="25" name="圓角矩形 24"/>
          <p:cNvSpPr/>
          <p:nvPr/>
        </p:nvSpPr>
        <p:spPr>
          <a:xfrm>
            <a:off x="5796136" y="5517232"/>
            <a:ext cx="2232248" cy="576064"/>
          </a:xfrm>
          <a:prstGeom prst="roundRect">
            <a:avLst/>
          </a:prstGeom>
          <a:solidFill>
            <a:srgbClr val="FF97CB"/>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2400" dirty="0">
                <a:solidFill>
                  <a:srgbClr val="0000FF"/>
                </a:solidFill>
                <a:latin typeface="標楷體" pitchFamily="65" charset="-120"/>
                <a:ea typeface="標楷體" pitchFamily="65" charset="-120"/>
                <a:cs typeface="Arial Unicode MS" pitchFamily="34" charset="-120"/>
              </a:rPr>
              <a:t>藝術群</a:t>
            </a:r>
            <a:endParaRPr lang="zh-TW" altLang="en-US" sz="2400" dirty="0">
              <a:solidFill>
                <a:srgbClr val="0000FF"/>
              </a:solidFill>
              <a:latin typeface="標楷體" pitchFamily="65" charset="-120"/>
              <a:ea typeface="標楷體" pitchFamily="65" charset="-120"/>
            </a:endParaRPr>
          </a:p>
        </p:txBody>
      </p:sp>
      <p:sp>
        <p:nvSpPr>
          <p:cNvPr id="28" name="矩形 27"/>
          <p:cNvSpPr/>
          <p:nvPr/>
        </p:nvSpPr>
        <p:spPr>
          <a:xfrm>
            <a:off x="899592" y="548680"/>
            <a:ext cx="7632848"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TW" altLang="en-US" sz="4800" dirty="0">
                <a:solidFill>
                  <a:srgbClr val="006600"/>
                </a:solidFill>
                <a:effectLst>
                  <a:glow rad="101600">
                    <a:srgbClr val="C00000">
                      <a:alpha val="40000"/>
                    </a:srgbClr>
                  </a:glow>
                </a:effectLst>
                <a:latin typeface="標楷體" pitchFamily="65" charset="-120"/>
                <a:ea typeface="標楷體" pitchFamily="65" charset="-120"/>
                <a:sym typeface="Wingdings"/>
              </a:rPr>
              <a:t>職校課綱</a:t>
            </a:r>
            <a:r>
              <a:rPr lang="en-US" altLang="zh-TW" sz="4800" dirty="0">
                <a:solidFill>
                  <a:srgbClr val="006600"/>
                </a:solidFill>
                <a:effectLst>
                  <a:glow rad="101600">
                    <a:srgbClr val="C00000">
                      <a:alpha val="40000"/>
                    </a:srgbClr>
                  </a:glow>
                </a:effectLst>
                <a:latin typeface="標楷體" pitchFamily="65" charset="-120"/>
                <a:ea typeface="標楷體" pitchFamily="65" charset="-120"/>
                <a:sym typeface="Wingdings"/>
              </a:rPr>
              <a:t>-15</a:t>
            </a:r>
            <a:r>
              <a:rPr lang="zh-TW" altLang="en-US" sz="4800" dirty="0">
                <a:solidFill>
                  <a:srgbClr val="006600"/>
                </a:solidFill>
                <a:effectLst>
                  <a:glow rad="101600">
                    <a:srgbClr val="C00000">
                      <a:alpha val="40000"/>
                    </a:srgbClr>
                  </a:glow>
                </a:effectLst>
                <a:latin typeface="標楷體" pitchFamily="65" charset="-120"/>
                <a:ea typeface="標楷體" pitchFamily="65" charset="-120"/>
                <a:sym typeface="Wingdings"/>
              </a:rPr>
              <a:t>群</a:t>
            </a:r>
            <a:endParaRPr lang="zh-TW" altLang="en-US" sz="4800" dirty="0">
              <a:solidFill>
                <a:srgbClr val="006600"/>
              </a:solidFill>
              <a:effectLst>
                <a:glow rad="101600">
                  <a:srgbClr val="C00000">
                    <a:alpha val="40000"/>
                  </a:srgbClr>
                </a:glow>
              </a:effectLst>
              <a:latin typeface="標楷體" pitchFamily="65" charset="-120"/>
              <a:ea typeface="標楷體" pitchFamily="65" charset="-120"/>
            </a:endParaRPr>
          </a:p>
        </p:txBody>
      </p:sp>
    </p:spTree>
    <p:extLst>
      <p:ext uri="{BB962C8B-B14F-4D97-AF65-F5344CB8AC3E}">
        <p14:creationId xmlns:p14="http://schemas.microsoft.com/office/powerpoint/2010/main" val="400188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par>
                          <p:cTn id="35" fill="hold" nodeType="afterGroup">
                            <p:stCondLst>
                              <p:cond delay="0"/>
                            </p:stCondLst>
                            <p:childTnLst>
                              <p:par>
                                <p:cTn id="36" presetID="8" presetClass="entr" presetSubtype="16"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amond(in)">
                                      <p:cBhvr>
                                        <p:cTn id="38" dur="1000"/>
                                        <p:tgtEl>
                                          <p:spTgt spid="2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childTnLst>
                          </p:cTn>
                        </p:par>
                        <p:par>
                          <p:cTn id="53" fill="hold" nodeType="afterGroup">
                            <p:stCondLst>
                              <p:cond delay="0"/>
                            </p:stCondLst>
                            <p:childTnLst>
                              <p:par>
                                <p:cTn id="54" presetID="8" presetClass="entr" presetSubtype="16"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amond(in)">
                                      <p:cBhvr>
                                        <p:cTn id="56" dur="1000"/>
                                        <p:tgtEl>
                                          <p:spTgt spid="29"/>
                                        </p:tgtEl>
                                      </p:cBhvr>
                                    </p:animEffec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par>
                          <p:cTn id="73" fill="hold" nodeType="afterGroup">
                            <p:stCondLst>
                              <p:cond delay="0"/>
                            </p:stCondLst>
                            <p:childTnLst>
                              <p:par>
                                <p:cTn id="74" presetID="8" presetClass="entr" presetSubtype="16"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diamond(in)">
                                      <p:cBhvr>
                                        <p:cTn id="76" dur="1000"/>
                                        <p:tgtEl>
                                          <p:spTgt spid="31"/>
                                        </p:tgtEl>
                                      </p:cBhvr>
                                    </p:animEffect>
                                  </p:childTnLst>
                                </p:cTn>
                              </p:par>
                              <p:par>
                                <p:cTn id="77" presetID="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xit" presetSubtype="0" fill="hold" nodeType="clickEffect">
                                  <p:stCondLst>
                                    <p:cond delay="0"/>
                                  </p:stCondLst>
                                  <p:childTnLst>
                                    <p:animEffect transition="out" filter="fade">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childTnLst>
                          </p:cTn>
                        </p:par>
                        <p:par>
                          <p:cTn id="92" fill="hold" nodeType="afterGroup">
                            <p:stCondLst>
                              <p:cond delay="500"/>
                            </p:stCondLst>
                            <p:childTnLst>
                              <p:par>
                                <p:cTn id="93" presetID="1" presetClass="entr" presetSubtype="0" fill="hold" nodeType="after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1"/>
                                        </p:tgtEl>
                                        <p:attrNameLst>
                                          <p:attrName>style.visibility</p:attrName>
                                        </p:attrNameLst>
                                      </p:cBhvr>
                                      <p:to>
                                        <p:strVal val="hidden"/>
                                      </p:to>
                                    </p:set>
                                  </p:childTnLst>
                                </p:cTn>
                              </p:par>
                            </p:childTnLst>
                          </p:cTn>
                        </p:par>
                        <p:par>
                          <p:cTn id="107" fill="hold" nodeType="afterGroup">
                            <p:stCondLst>
                              <p:cond delay="0"/>
                            </p:stCondLst>
                            <p:childTnLst>
                              <p:par>
                                <p:cTn id="108" presetID="1" presetClass="entr" presetSubtype="0" fill="hold" nodeType="afterEffect">
                                  <p:stCondLst>
                                    <p:cond delay="0"/>
                                  </p:stCondLst>
                                  <p:childTnLst>
                                    <p:set>
                                      <p:cBhvr>
                                        <p:cTn id="109" dur="1" fill="hold">
                                          <p:stCondLst>
                                            <p:cond delay="0"/>
                                          </p:stCondLst>
                                        </p:cTn>
                                        <p:tgtEl>
                                          <p:spTgt spid="33"/>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2"/>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23"/>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xit" presetSubtype="0" fill="hold" nodeType="clickEffect">
                                  <p:stCondLst>
                                    <p:cond delay="0"/>
                                  </p:stCondLst>
                                  <p:childTnLst>
                                    <p:set>
                                      <p:cBhvr>
                                        <p:cTn id="117" dur="1" fill="hold">
                                          <p:stCondLst>
                                            <p:cond delay="0"/>
                                          </p:stCondLst>
                                        </p:cTn>
                                        <p:tgtEl>
                                          <p:spTgt spid="33"/>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childTnLst>
                          </p:cTn>
                        </p:par>
                        <p:par>
                          <p:cTn id="122" fill="hold" nodeType="afterGroup">
                            <p:stCondLst>
                              <p:cond delay="0"/>
                            </p:stCondLst>
                            <p:childTnLst>
                              <p:par>
                                <p:cTn id="123" presetID="1" presetClass="entr" presetSubtype="0" fill="hold" nodeType="afterEffect">
                                  <p:stCondLst>
                                    <p:cond delay="0"/>
                                  </p:stCondLst>
                                  <p:childTnLst>
                                    <p:set>
                                      <p:cBhvr>
                                        <p:cTn id="124" dur="1" fill="hold">
                                          <p:stCondLst>
                                            <p:cond delay="0"/>
                                          </p:stCondLst>
                                        </p:cTn>
                                        <p:tgtEl>
                                          <p:spTgt spid="3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xit" presetSubtype="0" fill="hold" nodeType="clickEffect">
                                  <p:stCondLst>
                                    <p:cond delay="0"/>
                                  </p:stCondLst>
                                  <p:childTnLst>
                                    <p:set>
                                      <p:cBhvr>
                                        <p:cTn id="130" dur="1" fill="hold">
                                          <p:stCondLst>
                                            <p:cond delay="0"/>
                                          </p:stCondLst>
                                        </p:cTn>
                                        <p:tgtEl>
                                          <p:spTgt spid="34"/>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1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7"/>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2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1"/>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2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rPr>
              <a:t>工業類科</a:t>
            </a:r>
            <a:endParaRPr lang="zh-TW" altLang="en-US" b="1" dirty="0">
              <a:solidFill>
                <a:srgbClr val="FF99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機械科、模具科、製圖科、鑄造科、板金科、配管科、機電科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機械力學、機械原理、機械製造、機械材料、製圖實習、機械基礎實習、機械電學實習</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000" b="1" dirty="0">
                <a:solidFill>
                  <a:srgbClr val="0000FF"/>
                </a:solidFill>
                <a:latin typeface="標楷體" pitchFamily="65" charset="-120"/>
                <a:ea typeface="標楷體" pitchFamily="65" charset="-120"/>
              </a:rPr>
              <a:t>可升讀機械工程系、機電科技系、材料科學與工程系、工業工程與管理系、工業設計系、生物機電工程系、機械與自動化工程系、模具工程系、動力機械工程系、飛機工程系、輪機工程系、造船及海洋工程系、環境工程系、化工與材料工程系、電機工程系、牙體技術暨材料系、光電工程系、生物醫學工程系、能源與冷凍空調工程、航空機械系、工業教育學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200" b="1" dirty="0">
                <a:solidFill>
                  <a:srgbClr val="0000FF"/>
                </a:solidFill>
                <a:latin typeface="標楷體" pitchFamily="65" charset="-120"/>
                <a:ea typeface="標楷體" pitchFamily="65" charset="-120"/>
              </a:rPr>
              <a:t>可從事機械工業、汽車工業、電機電子工業、民生工業、航空國防工業</a:t>
            </a:r>
            <a:r>
              <a:rPr lang="en-US" altLang="zh-TW" sz="2200" b="1" dirty="0">
                <a:solidFill>
                  <a:srgbClr val="0000FF"/>
                </a:solidFill>
                <a:latin typeface="標楷體" pitchFamily="65" charset="-120"/>
                <a:ea typeface="標楷體" pitchFamily="65" charset="-120"/>
              </a:rPr>
              <a:t>…</a:t>
            </a:r>
            <a:r>
              <a:rPr lang="zh-TW" altLang="en-US" sz="2200" b="1" dirty="0">
                <a:solidFill>
                  <a:srgbClr val="0000FF"/>
                </a:solidFill>
                <a:latin typeface="標楷體" pitchFamily="65" charset="-120"/>
                <a:ea typeface="標楷體" pitchFamily="65" charset="-120"/>
              </a:rPr>
              <a:t>等，也可以從事銷售、相關材料供應等行業。有志於擔任公職者可參加普考、高考及公務人員特考等公職考試，或參加考試進入國營事業工作等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A86859B7-C943-4924-8F7A-F03E535D6278}" type="slidenum">
              <a:rPr lang="zh-TW" altLang="en-US" smtClean="0">
                <a:solidFill>
                  <a:prstClr val="black">
                    <a:tint val="75000"/>
                  </a:prstClr>
                </a:solidFill>
              </a:rPr>
              <a:pPr>
                <a:defRPr/>
              </a:pPr>
              <a:t>68</a:t>
            </a:fld>
            <a:endParaRPr lang="zh-TW" altLang="en-US">
              <a:solidFill>
                <a:prstClr val="black">
                  <a:tint val="75000"/>
                </a:prstClr>
              </a:solidFill>
            </a:endParaRPr>
          </a:p>
        </p:txBody>
      </p:sp>
    </p:spTree>
    <p:extLst>
      <p:ext uri="{BB962C8B-B14F-4D97-AF65-F5344CB8AC3E}">
        <p14:creationId xmlns:p14="http://schemas.microsoft.com/office/powerpoint/2010/main" val="26026799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rPr>
              <a:t>工業類科</a:t>
            </a:r>
            <a:endParaRPr lang="zh-TW" altLang="en-US" b="1" dirty="0">
              <a:solidFill>
                <a:srgbClr val="FF99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汽車科、重機科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200" b="1" dirty="0">
                <a:solidFill>
                  <a:srgbClr val="0000FF"/>
                </a:solidFill>
                <a:latin typeface="標楷體" pitchFamily="65" charset="-120"/>
                <a:ea typeface="標楷體" pitchFamily="65" charset="-120"/>
              </a:rPr>
              <a:t>應用力學、機件原理、機械工作法及實習、電工概論與實習、電子概論與實習、引擎原理與實習、機電識圖與實習、動力機械概論、液氣壓原理及實習</a:t>
            </a:r>
            <a:endParaRPr lang="en-US" altLang="zh-TW" sz="2200" b="1" dirty="0">
              <a:solidFill>
                <a:srgbClr val="0000FF"/>
              </a:solidFill>
              <a:latin typeface="標楷體" pitchFamily="65" charset="-120"/>
              <a:ea typeface="標楷體" pitchFamily="65" charset="-120"/>
            </a:endParaRPr>
          </a:p>
          <a:p>
            <a:pPr>
              <a:defRPr/>
            </a:pPr>
            <a:endParaRPr lang="en-US" altLang="zh-TW" sz="2200" b="1"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800" b="1" dirty="0">
                <a:solidFill>
                  <a:srgbClr val="0000FF"/>
                </a:solidFill>
                <a:latin typeface="標楷體" pitchFamily="65" charset="-120"/>
                <a:ea typeface="標楷體" pitchFamily="65" charset="-120"/>
              </a:rPr>
              <a:t>可升讀車輛工程系、機械工程系汽車組、飛機工程系機械組、航空機械系、造船及海洋工程系、動力機械工程系</a:t>
            </a: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等等</a:t>
            </a:r>
            <a:endParaRPr lang="en-US" altLang="zh-TW" sz="2800" b="1" dirty="0">
              <a:solidFill>
                <a:srgbClr val="0000FF"/>
              </a:solidFill>
              <a:latin typeface="標楷體" pitchFamily="65" charset="-120"/>
              <a:ea typeface="標楷體" pitchFamily="65" charset="-120"/>
            </a:endParaRPr>
          </a:p>
          <a:p>
            <a:pPr indent="-182563">
              <a:defRPr/>
            </a:pPr>
            <a:endParaRPr lang="en-US" altLang="zh-TW" sz="2000" b="1" dirty="0">
              <a:solidFill>
                <a:srgbClr val="0000FF"/>
              </a:solidFill>
              <a:latin typeface="標楷體" pitchFamily="65" charset="-120"/>
              <a:ea typeface="標楷體" pitchFamily="65" charset="-120"/>
            </a:endParaRPr>
          </a:p>
          <a:p>
            <a:pPr indent="-182563">
              <a:defRPr/>
            </a:pPr>
            <a:endParaRPr lang="en-US" altLang="zh-TW" sz="2000" b="1" dirty="0">
              <a:solidFill>
                <a:srgbClr val="0000FF"/>
              </a:solidFill>
              <a:latin typeface="標楷體" pitchFamily="65" charset="-120"/>
              <a:ea typeface="標楷體" pitchFamily="65" charset="-120"/>
            </a:endParaRPr>
          </a:p>
          <a:p>
            <a:pPr indent="-182563">
              <a:defRPr/>
            </a:pPr>
            <a:endParaRPr lang="en-US" altLang="zh-TW" sz="2000" b="1" dirty="0">
              <a:solidFill>
                <a:srgbClr val="0000FF"/>
              </a:solidFill>
              <a:latin typeface="標楷體" pitchFamily="65" charset="-120"/>
              <a:ea typeface="標楷體" pitchFamily="65" charset="-120"/>
            </a:endParaRPr>
          </a:p>
          <a:p>
            <a:pPr indent="-182563">
              <a:defRPr/>
            </a:pPr>
            <a:endParaRPr lang="en-US" altLang="zh-TW" sz="28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b="1" dirty="0">
                <a:solidFill>
                  <a:srgbClr val="0000FF"/>
                </a:solidFill>
                <a:latin typeface="標楷體" pitchFamily="65" charset="-120"/>
                <a:ea typeface="標楷體" pitchFamily="65" charset="-120"/>
              </a:rPr>
              <a:t>可從事汽機車設計、汽機車維修、汽機車美容、汽機車改良及改裝、汽車鈑金及噴漆、車輛測試、飛行器維修、飛行器裝配、農業機械操作及維修、工業動力機械操作及維修等，也可以從事車輛銷售服務、零配件用品批發等行業。有志於擔任公職者可參加普考、高考及公務人員特考等公職考試，或參加考試進入國營事業工作等</a:t>
            </a:r>
            <a:endParaRPr lang="en-US" altLang="zh-TW" b="1" dirty="0">
              <a:solidFill>
                <a:srgbClr val="0000FF"/>
              </a:solidFill>
              <a:latin typeface="標楷體" pitchFamily="65" charset="-120"/>
              <a:ea typeface="標楷體" pitchFamily="65" charset="-120"/>
            </a:endParaRPr>
          </a:p>
          <a:p>
            <a:pPr indent="-269875">
              <a:defRPr/>
            </a:pPr>
            <a:endParaRPr lang="en-US" altLang="zh-TW"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37F354F7-0A38-4FAC-B683-F9F4A89FFBB1}" type="slidenum">
              <a:rPr lang="zh-TW" altLang="en-US" smtClean="0">
                <a:solidFill>
                  <a:prstClr val="black">
                    <a:tint val="75000"/>
                  </a:prstClr>
                </a:solidFill>
              </a:rPr>
              <a:pPr>
                <a:defRPr/>
              </a:pPr>
              <a:t>69</a:t>
            </a:fld>
            <a:endParaRPr lang="zh-TW" altLang="en-US">
              <a:solidFill>
                <a:prstClr val="black">
                  <a:tint val="75000"/>
                </a:prstClr>
              </a:solidFill>
            </a:endParaRPr>
          </a:p>
        </p:txBody>
      </p:sp>
    </p:spTree>
    <p:extLst>
      <p:ext uri="{BB962C8B-B14F-4D97-AF65-F5344CB8AC3E}">
        <p14:creationId xmlns:p14="http://schemas.microsoft.com/office/powerpoint/2010/main" val="4125934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3" name="圓角矩形 12"/>
          <p:cNvSpPr/>
          <p:nvPr/>
        </p:nvSpPr>
        <p:spPr>
          <a:xfrm flipV="1">
            <a:off x="107504" y="5373216"/>
            <a:ext cx="8856984" cy="1368152"/>
          </a:xfrm>
          <a:prstGeom prst="roundRect">
            <a:avLst>
              <a:gd name="adj" fmla="val 2191"/>
            </a:avLst>
          </a:prstGeom>
          <a:gradFill>
            <a:gsLst>
              <a:gs pos="0">
                <a:srgbClr val="1A0001">
                  <a:alpha val="56000"/>
                </a:srgbClr>
              </a:gs>
              <a:gs pos="50000">
                <a:srgbClr val="992151">
                  <a:alpha val="47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片 11" descr="適性輔導-歷程.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385" y="1372059"/>
            <a:ext cx="8323079" cy="4793245"/>
          </a:xfrm>
          <a:prstGeom prst="rect">
            <a:avLst/>
          </a:prstGeom>
        </p:spPr>
      </p:pic>
      <p:sp>
        <p:nvSpPr>
          <p:cNvPr id="15" name="文字方塊 14"/>
          <p:cNvSpPr txBox="1"/>
          <p:nvPr/>
        </p:nvSpPr>
        <p:spPr>
          <a:xfrm>
            <a:off x="363592" y="673532"/>
            <a:ext cx="3741730" cy="523220"/>
          </a:xfrm>
          <a:prstGeom prst="rect">
            <a:avLst/>
          </a:prstGeom>
          <a:noFill/>
        </p:spPr>
        <p:txBody>
          <a:bodyPr wrap="none" rtlCol="0">
            <a:spAutoFit/>
          </a:bodyPr>
          <a:lstStyle/>
          <a:p>
            <a:r>
              <a:rPr lang="zh-TW" altLang="en-US" sz="2800" dirty="0" smtClean="0">
                <a:solidFill>
                  <a:srgbClr val="FFFFCC"/>
                </a:solidFill>
                <a:latin typeface="Adobe 繁黑體 Std B" pitchFamily="34" charset="-120"/>
                <a:ea typeface="Adobe 繁黑體 Std B" pitchFamily="34" charset="-120"/>
              </a:rPr>
              <a:t>國中生生涯規劃歷程</a:t>
            </a:r>
            <a:r>
              <a:rPr lang="en-US" altLang="zh-TW" sz="2800" dirty="0" smtClean="0">
                <a:solidFill>
                  <a:srgbClr val="FFFFCC"/>
                </a:solidFill>
                <a:latin typeface="Adobe 繁黑體 Std B" pitchFamily="34" charset="-120"/>
                <a:ea typeface="Adobe 繁黑體 Std B" pitchFamily="34" charset="-120"/>
              </a:rPr>
              <a:t>-1</a:t>
            </a:r>
            <a:endParaRPr lang="zh-TW" altLang="en-US" sz="2800" dirty="0">
              <a:solidFill>
                <a:srgbClr val="FFFFCC"/>
              </a:solidFill>
              <a:latin typeface="Adobe 繁黑體 Std B" pitchFamily="34" charset="-120"/>
              <a:ea typeface="Adobe 繁黑體 Std B" pitchFamily="34" charset="-120"/>
            </a:endParaRPr>
          </a:p>
        </p:txBody>
      </p:sp>
      <p:cxnSp>
        <p:nvCxnSpPr>
          <p:cNvPr id="18" name="直線接點 17"/>
          <p:cNvCxnSpPr/>
          <p:nvPr/>
        </p:nvCxnSpPr>
        <p:spPr bwMode="auto">
          <a:xfrm>
            <a:off x="251520" y="2996952"/>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7" name="圖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928" y="2257777"/>
            <a:ext cx="1444877" cy="451143"/>
          </a:xfrm>
          <a:prstGeom prst="rect">
            <a:avLst/>
          </a:prstGeom>
        </p:spPr>
      </p:pic>
    </p:spTree>
    <p:extLst>
      <p:ext uri="{BB962C8B-B14F-4D97-AF65-F5344CB8AC3E}">
        <p14:creationId xmlns:p14="http://schemas.microsoft.com/office/powerpoint/2010/main" val="4027916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rPr>
              <a:t>工業類科</a:t>
            </a:r>
            <a:endParaRPr lang="zh-TW" altLang="en-US" b="1" dirty="0">
              <a:solidFill>
                <a:srgbClr val="FF99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機電子群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1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機科、電子科、資訊科、控制科、冷凍空調科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600" b="1" dirty="0">
                <a:solidFill>
                  <a:srgbClr val="0000FF"/>
                </a:solidFill>
                <a:latin typeface="標楷體" pitchFamily="65" charset="-120"/>
                <a:ea typeface="標楷體" pitchFamily="65" charset="-120"/>
              </a:rPr>
              <a:t>基本電學、基本電學實習、電子學、電子學實習、數位邏輯、數位邏輯實習、電工機械</a:t>
            </a:r>
            <a:endParaRPr lang="en-US" altLang="zh-TW" sz="26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1600" b="1" dirty="0">
                <a:solidFill>
                  <a:srgbClr val="0000FF"/>
                </a:solidFill>
                <a:latin typeface="標楷體" pitchFamily="65" charset="-120"/>
                <a:ea typeface="標楷體" pitchFamily="65" charset="-120"/>
              </a:rPr>
              <a:t>可升讀電機工程系、光電工程系、自動化工程系、能源與冷凍空調工程系、材料科學與工程系、綠色能源科技系、機械與自動化工程系、生物機電工程系、電腦與通訊工程系、飛機工程系、資訊工程系、電子工程系、機械工程系、環境與安全衛生工程系、資訊管理系、電信工程系、多媒體設計系、多媒體與電腦娛樂科學系、動畫與遊戲設計系、資訊網路工程系、資訊與網路通訊系、微電子工程系、冷凍空調與能源系、工業工程與管理系、多媒體與遊戲發展科學系、環境工程與科學系、生物醫學工程系、航空電子系、電機與能源科技系、資訊網路技術系、醫學影像暨放射科學系、數位遊戲與動畫設計系</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等等</a:t>
            </a:r>
            <a:endParaRPr lang="en-US" altLang="zh-TW" sz="16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000" b="1" dirty="0">
                <a:solidFill>
                  <a:srgbClr val="0000FF"/>
                </a:solidFill>
                <a:latin typeface="標楷體" pitchFamily="65" charset="-120"/>
                <a:ea typeface="標楷體" pitchFamily="65" charset="-120"/>
              </a:rPr>
              <a:t>可從事半導體產業、電子產業、資訊產業、光電產業、通信產業、冷凍空調產業、自動控制產業、儀器產業及軟體產業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等，也可以從事銷售、相關產品及材料供應等行業，或自行創業成立公司。有志於擔任公職者可參加普考、高考及公務人員特考等公職考試，或參加考試進入國營事業工作等</a:t>
            </a:r>
            <a:endParaRPr lang="en-US" altLang="zh-TW" sz="20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AC596F63-8882-4DD6-9B68-3D7BFB38C77D}" type="slidenum">
              <a:rPr lang="zh-TW" altLang="en-US" smtClean="0">
                <a:solidFill>
                  <a:prstClr val="black">
                    <a:tint val="75000"/>
                  </a:prstClr>
                </a:solidFill>
              </a:rPr>
              <a:pPr>
                <a:defRPr/>
              </a:pPr>
              <a:t>70</a:t>
            </a:fld>
            <a:endParaRPr lang="zh-TW" altLang="en-US">
              <a:solidFill>
                <a:prstClr val="black">
                  <a:tint val="75000"/>
                </a:prstClr>
              </a:solidFill>
            </a:endParaRPr>
          </a:p>
        </p:txBody>
      </p:sp>
    </p:spTree>
    <p:extLst>
      <p:ext uri="{BB962C8B-B14F-4D97-AF65-F5344CB8AC3E}">
        <p14:creationId xmlns:p14="http://schemas.microsoft.com/office/powerpoint/2010/main" val="28414314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rPr>
              <a:t>工業類科</a:t>
            </a:r>
            <a:endParaRPr lang="zh-TW" altLang="en-US" b="1" dirty="0">
              <a:solidFill>
                <a:srgbClr val="FF99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土木與建築群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土木科、建築科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800" b="1" dirty="0">
                <a:solidFill>
                  <a:srgbClr val="0000FF"/>
                </a:solidFill>
                <a:latin typeface="標楷體" pitchFamily="65" charset="-120"/>
                <a:ea typeface="標楷體" pitchFamily="65" charset="-120"/>
              </a:rPr>
              <a:t>工程概論、工程材料、工程力學、製圖實習、測量實習、電腦繪圖實習</a:t>
            </a:r>
            <a:endParaRPr lang="en-US" altLang="zh-TW" sz="2800" b="1" dirty="0">
              <a:solidFill>
                <a:srgbClr val="0000FF"/>
              </a:solidFill>
              <a:latin typeface="標楷體" pitchFamily="65" charset="-120"/>
              <a:ea typeface="標楷體" pitchFamily="65" charset="-120"/>
            </a:endParaRPr>
          </a:p>
          <a:p>
            <a:pPr>
              <a:defRPr/>
            </a:pPr>
            <a:endParaRPr lang="en-US" altLang="zh-TW" sz="28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400" b="1" dirty="0">
                <a:solidFill>
                  <a:srgbClr val="0000FF"/>
                </a:solidFill>
                <a:latin typeface="標楷體" pitchFamily="65" charset="-120"/>
                <a:ea typeface="標楷體" pitchFamily="65" charset="-120"/>
              </a:rPr>
              <a:t>可升讀古蹟維護系、建築系、室內設計系、空間設計系、景觀設計系、都市計畫系、營建工程系、土木工程系、測量工程系、空間資訊應用系、不動產經營系、環境工程系、水土保持系、運輸技術系、消防學系、環境資訊及工程學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000" b="1" dirty="0">
                <a:solidFill>
                  <a:srgbClr val="0000FF"/>
                </a:solidFill>
                <a:latin typeface="標楷體" pitchFamily="65" charset="-120"/>
                <a:ea typeface="標楷體" pitchFamily="65" charset="-120"/>
              </a:rPr>
              <a:t>可從事建築繪圖、室內設計、景觀規劃</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也可以從事營造、工程顧問、建設、測量、工程估價等行業，如營建工程技術員、建築繪圖技術員、測量技術員、工程估價管理技術員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A5C20F5F-1216-4468-804B-43D516C678DE}" type="slidenum">
              <a:rPr lang="zh-TW" altLang="en-US" smtClean="0">
                <a:solidFill>
                  <a:prstClr val="black">
                    <a:tint val="75000"/>
                  </a:prstClr>
                </a:solidFill>
              </a:rPr>
              <a:pPr>
                <a:defRPr/>
              </a:pPr>
              <a:t>71</a:t>
            </a:fld>
            <a:endParaRPr lang="zh-TW" altLang="en-US">
              <a:solidFill>
                <a:prstClr val="black">
                  <a:tint val="75000"/>
                </a:prstClr>
              </a:solidFill>
            </a:endParaRPr>
          </a:p>
        </p:txBody>
      </p:sp>
    </p:spTree>
    <p:extLst>
      <p:ext uri="{BB962C8B-B14F-4D97-AF65-F5344CB8AC3E}">
        <p14:creationId xmlns:p14="http://schemas.microsoft.com/office/powerpoint/2010/main" val="39604543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rPr>
              <a:t>工業類科</a:t>
            </a:r>
            <a:endParaRPr lang="zh-TW" altLang="en-US" b="1" dirty="0">
              <a:solidFill>
                <a:srgbClr val="FF99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化工群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化工科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600" b="1" dirty="0">
                <a:solidFill>
                  <a:srgbClr val="0000FF"/>
                </a:solidFill>
                <a:latin typeface="標楷體" pitchFamily="65" charset="-120"/>
                <a:ea typeface="標楷體" pitchFamily="65" charset="-120"/>
              </a:rPr>
              <a:t>化學工業概論、普通化學與實驗、分析化學與實驗、有機化學實驗、基礎化工、化工裝置與實習</a:t>
            </a:r>
            <a:endParaRPr lang="en-US" altLang="zh-TW" sz="2600" b="1" dirty="0">
              <a:solidFill>
                <a:srgbClr val="0000FF"/>
              </a:solidFill>
              <a:latin typeface="標楷體" pitchFamily="65" charset="-120"/>
              <a:ea typeface="標楷體" pitchFamily="65" charset="-120"/>
            </a:endParaRPr>
          </a:p>
          <a:p>
            <a:pPr>
              <a:defRPr/>
            </a:pPr>
            <a:endParaRPr lang="en-US" altLang="zh-TW" sz="26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200" b="1" dirty="0">
                <a:solidFill>
                  <a:srgbClr val="0000FF"/>
                </a:solidFill>
                <a:latin typeface="標楷體" pitchFamily="65" charset="-120"/>
                <a:ea typeface="標楷體" pitchFamily="65" charset="-120"/>
              </a:rPr>
              <a:t>可升讀化學工程系、化學工程與材料工程系、分子科學與工程系、化學工程與生物科技系、環境與安全衛生工程系、應用化學系、生物技術系、文化資產維護系、醫學檢驗生物技術系、醫藥化學系、製劑製造工程系、生活應用科技系、海洋環境工程系、水產食品科學系、化妝品與時尚彩妝系、材料與纖維系</a:t>
            </a:r>
            <a:r>
              <a:rPr lang="en-US" altLang="zh-TW" sz="2200" b="1" dirty="0">
                <a:solidFill>
                  <a:srgbClr val="0000FF"/>
                </a:solidFill>
                <a:latin typeface="標楷體" pitchFamily="65" charset="-120"/>
                <a:ea typeface="標楷體" pitchFamily="65" charset="-120"/>
              </a:rPr>
              <a:t>……</a:t>
            </a:r>
            <a:r>
              <a:rPr lang="zh-TW" altLang="en-US" sz="2200" b="1" dirty="0">
                <a:solidFill>
                  <a:srgbClr val="0000FF"/>
                </a:solidFill>
                <a:latin typeface="標楷體" pitchFamily="65" charset="-120"/>
                <a:ea typeface="標楷體" pitchFamily="65" charset="-120"/>
              </a:rPr>
              <a:t>等等</a:t>
            </a:r>
            <a:endParaRPr lang="en-US" altLang="zh-TW" sz="22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1500" b="1" dirty="0">
                <a:solidFill>
                  <a:srgbClr val="0000FF"/>
                </a:solidFill>
                <a:latin typeface="標楷體" pitchFamily="65" charset="-120"/>
                <a:ea typeface="標楷體" pitchFamily="65" charset="-120"/>
              </a:rPr>
              <a:t>可從事石油化學工業、塑膠工業、橡膠工業、染整工業、人造纖維工業、紡織工業、成衣工業、染料製造工業、塗料工業、界面活性劑工業、化妝品工業、食品化學工業、冶金工業、製藥工業、肥料工業、造紙工業、清潔劑工業等，也可以從事精密陶瓷工業、半導體工業、高分子材料工業、生化科技領域、電子材料、影像顯示領域、精密化工製程領域、高值化科技產業等行業。亦可以自行創業，從事化工相關產品的製造與銷售。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580DEC66-5A0F-4355-AB03-49699B033286}" type="slidenum">
              <a:rPr lang="zh-TW" altLang="en-US" smtClean="0">
                <a:solidFill>
                  <a:prstClr val="black">
                    <a:tint val="75000"/>
                  </a:prstClr>
                </a:solidFill>
              </a:rPr>
              <a:pPr>
                <a:defRPr/>
              </a:pPr>
              <a:t>72</a:t>
            </a:fld>
            <a:endParaRPr lang="zh-TW" altLang="en-US">
              <a:solidFill>
                <a:prstClr val="black">
                  <a:tint val="75000"/>
                </a:prstClr>
              </a:solidFill>
            </a:endParaRPr>
          </a:p>
        </p:txBody>
      </p:sp>
    </p:spTree>
    <p:extLst>
      <p:ext uri="{BB962C8B-B14F-4D97-AF65-F5344CB8AC3E}">
        <p14:creationId xmlns:p14="http://schemas.microsoft.com/office/powerpoint/2010/main" val="14416456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9900"/>
                </a:solidFill>
                <a:effectLst>
                  <a:outerShdw blurRad="38100" dist="38100" dir="2700000" algn="tl">
                    <a:srgbClr val="000000">
                      <a:alpha val="43137"/>
                    </a:srgbClr>
                  </a:outerShdw>
                </a:effectLst>
              </a:rPr>
              <a:t>工業類科</a:t>
            </a:r>
            <a:endParaRPr lang="zh-TW" altLang="en-US" b="1" dirty="0">
              <a:solidFill>
                <a:srgbClr val="FF9900"/>
              </a:solidFill>
              <a:effectLst>
                <a:outerShdw blurRad="38100" dist="38100" dir="2700000" algn="tl">
                  <a:srgbClr val="000000">
                    <a:alpha val="43137"/>
                  </a:srgbClr>
                </a:outerShdw>
              </a:effectLst>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室內空間設計科、美工科、圖文傳播科、陶瓷工藝科、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a:p>
            <a:pPr marL="342900" indent="-342900">
              <a:spcBef>
                <a:spcPct val="20000"/>
              </a:spcBef>
              <a:defRPr/>
            </a:pP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              美術工藝科、多媒體動畫科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設計概論、設計與生活、基本設計、繪畫基礎、基礎圖學、色彩原理、造形原理、數位設計基礎、創意潛能開發</a:t>
            </a: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000" b="1" dirty="0">
                <a:solidFill>
                  <a:srgbClr val="0000FF"/>
                </a:solidFill>
                <a:latin typeface="標楷體" pitchFamily="65" charset="-120"/>
                <a:ea typeface="標楷體" pitchFamily="65" charset="-120"/>
              </a:rPr>
              <a:t>可升讀視覺傳達設計系、商業設計系、工業設計系、商品設計系、時尚設計系、創意生活設計系、生活產品設計系、室內設計系、空間設計系、建築系、營建系、建築與室內設計、景觀設計系、數位媒體設計系、數位遊戲設計系、應用美術系、美術系、服裝設計系、林產加工系、森林利用系、工業管理科系、資訊管理系、企業管理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a:p>
            <a:pPr indent="-182563">
              <a:defRPr/>
            </a:pPr>
            <a:endParaRPr lang="en-US" altLang="zh-TW" sz="20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1900" b="1" dirty="0">
                <a:solidFill>
                  <a:srgbClr val="0000FF"/>
                </a:solidFill>
                <a:latin typeface="標楷體" pitchFamily="65" charset="-120"/>
                <a:ea typeface="標楷體" pitchFamily="65" charset="-120"/>
              </a:rPr>
              <a:t>可從事廣告設計、包裝設計、展示設計、編輯設計、印刷設計、媒體設計、產品設計、家具設計、工藝設計、模型製作、建築設計、室內設計、景觀設計、展演（舞台、展示）設計、多媒體設計與應用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F4E0A6CA-38D1-4A89-A7BC-7EA5C3F2EE13}" type="slidenum">
              <a:rPr lang="zh-TW" altLang="en-US" smtClean="0">
                <a:solidFill>
                  <a:prstClr val="black">
                    <a:tint val="75000"/>
                  </a:prstClr>
                </a:solidFill>
              </a:rPr>
              <a:pPr>
                <a:defRPr/>
              </a:pPr>
              <a:t>73</a:t>
            </a:fld>
            <a:endParaRPr lang="zh-TW" altLang="en-US">
              <a:solidFill>
                <a:prstClr val="black">
                  <a:tint val="75000"/>
                </a:prstClr>
              </a:solidFill>
            </a:endParaRPr>
          </a:p>
        </p:txBody>
      </p:sp>
    </p:spTree>
    <p:extLst>
      <p:ext uri="{BB962C8B-B14F-4D97-AF65-F5344CB8AC3E}">
        <p14:creationId xmlns:p14="http://schemas.microsoft.com/office/powerpoint/2010/main" val="36830857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商業類科</a:t>
            </a:r>
            <a:endParaRPr lang="zh-TW" altLang="en-US" b="1"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5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商業經營科、國際貿易科、會計事務科、資料處理科、</a:t>
            </a:r>
            <a:endParaRPr lang="en-US" altLang="zh-TW"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a:p>
            <a:pPr marL="342900" indent="-342900">
              <a:spcBef>
                <a:spcPct val="20000"/>
              </a:spcBef>
              <a:defRPr/>
            </a:pP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                   流通管理科、電子商務科</a:t>
            </a:r>
            <a:endParaRPr lang="en-US" altLang="zh-TW"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a:p>
            <a:pPr marL="342900" indent="-342900">
              <a:spcBef>
                <a:spcPct val="20000"/>
              </a:spcBef>
              <a:defRPr/>
            </a:pP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商業概論、經濟學、會計學、計算機概論</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1500" b="1" dirty="0">
                <a:solidFill>
                  <a:srgbClr val="0000FF"/>
                </a:solidFill>
                <a:latin typeface="標楷體" pitchFamily="65" charset="-120"/>
                <a:ea typeface="標楷體" pitchFamily="65" charset="-120"/>
              </a:rPr>
              <a:t>可升讀企業管理系、國際企業（貿易）系、國際商務系、財務金融系、財政稅務系、工業工程與管理系、行銷與流通管理系、物流管理系、會計系、資訊管理系、會計資訊系、資訊傳播系、休閒事業管理系、文化事業發展系、觀光休閒事業管理系、運動健康與休閒系、休閒保健管理系、觀光休閒系、健康管理系、醫務管理系、老人事業管理系、老人福利與事業系、健康事業管理系、醫療暨健康產業管理系、應用外語系、應用英語系、商業教育學系、保險金融管理系金融保險系、應用經濟系、合作經濟學系、運籌管理系、經營管理系、人力資源發展系、工業管理系、工商業設計系、圖文傳播藝術學系、多媒體設計系、傳播藝術系、餐飲管理系、海洋運動與遊憩系、航運管理系</a:t>
            </a:r>
            <a:r>
              <a:rPr lang="en-US" altLang="zh-TW" sz="1500" b="1" dirty="0">
                <a:solidFill>
                  <a:srgbClr val="0000FF"/>
                </a:solidFill>
                <a:latin typeface="標楷體" pitchFamily="65" charset="-120"/>
                <a:ea typeface="標楷體" pitchFamily="65" charset="-120"/>
              </a:rPr>
              <a:t>……</a:t>
            </a:r>
            <a:r>
              <a:rPr lang="zh-TW" altLang="en-US" sz="1500" b="1" dirty="0">
                <a:solidFill>
                  <a:srgbClr val="0000FF"/>
                </a:solidFill>
                <a:latin typeface="標楷體" pitchFamily="65" charset="-120"/>
                <a:ea typeface="標楷體" pitchFamily="65" charset="-120"/>
              </a:rPr>
              <a:t>等等</a:t>
            </a:r>
            <a:endParaRPr lang="en-US" altLang="zh-TW" sz="15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200" b="1" dirty="0">
                <a:solidFill>
                  <a:srgbClr val="0000FF"/>
                </a:solidFill>
                <a:latin typeface="標楷體" pitchFamily="65" charset="-120"/>
                <a:ea typeface="標楷體" pitchFamily="65" charset="-120"/>
              </a:rPr>
              <a:t>可從事賣場服務、售貨及行銷、物流、證券、程式設計、貿易</a:t>
            </a:r>
            <a:r>
              <a:rPr lang="en-US" altLang="zh-TW" sz="2200" b="1" dirty="0">
                <a:solidFill>
                  <a:srgbClr val="0000FF"/>
                </a:solidFill>
                <a:latin typeface="標楷體" pitchFamily="65" charset="-120"/>
                <a:ea typeface="標楷體" pitchFamily="65" charset="-120"/>
              </a:rPr>
              <a:t>…</a:t>
            </a:r>
            <a:r>
              <a:rPr lang="zh-TW" altLang="en-US" sz="2200" b="1" dirty="0">
                <a:solidFill>
                  <a:srgbClr val="0000FF"/>
                </a:solidFill>
                <a:latin typeface="標楷體" pitchFamily="65" charset="-120"/>
                <a:ea typeface="標楷體" pitchFamily="65" charset="-120"/>
              </a:rPr>
              <a:t>等，也可以從事網路開業或商店經營等行業及自行創業。有志於擔任公職者可參加普考、高考及公務人員特考等公職考試，或參加考試進入國營事業工作等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C93667B4-1172-4C49-9A92-E724C8071FE4}" type="slidenum">
              <a:rPr lang="zh-TW" altLang="en-US" smtClean="0">
                <a:solidFill>
                  <a:prstClr val="black">
                    <a:tint val="75000"/>
                  </a:prstClr>
                </a:solidFill>
              </a:rPr>
              <a:pPr>
                <a:defRPr/>
              </a:pPr>
              <a:t>74</a:t>
            </a:fld>
            <a:endParaRPr lang="zh-TW" altLang="en-US">
              <a:solidFill>
                <a:prstClr val="black">
                  <a:tint val="75000"/>
                </a:prstClr>
              </a:solidFill>
            </a:endParaRPr>
          </a:p>
        </p:txBody>
      </p:sp>
    </p:spTree>
    <p:extLst>
      <p:ext uri="{BB962C8B-B14F-4D97-AF65-F5344CB8AC3E}">
        <p14:creationId xmlns:p14="http://schemas.microsoft.com/office/powerpoint/2010/main" val="16136556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商業類科</a:t>
            </a:r>
            <a:endParaRPr lang="zh-TW" altLang="en-US" b="1"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廣告設計科、多媒體設計科、多媒體動畫科、</a:t>
            </a:r>
            <a:endParaRPr lang="en-US" altLang="zh-TW"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a:p>
            <a:pPr marL="342900" indent="-342900">
              <a:spcBef>
                <a:spcPct val="20000"/>
              </a:spcBef>
              <a:defRPr/>
            </a:pP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           多媒體應用科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設計概論、設計與生活、基本設計、繪畫基礎、基礎圖學、色彩原理、造形原理、數位設計基礎、創意潛能開發</a:t>
            </a: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000" b="1" dirty="0">
                <a:solidFill>
                  <a:srgbClr val="0000FF"/>
                </a:solidFill>
                <a:latin typeface="標楷體" pitchFamily="65" charset="-120"/>
                <a:ea typeface="標楷體" pitchFamily="65" charset="-120"/>
              </a:rPr>
              <a:t>可升讀視覺傳達設計系、商業設計系、工業設計系、商品設計系、時尚設計系、創意生活設計系、生活產品設計系、室內設計系、空間設計系、建築系、營建系、建築與室內設計、景觀設計系、數位媒體設計系、數位遊戲設計系、應用美術系、美術系、服裝設計系、林產加工系、森林利用系、工業管理科系、資訊管理系、企業管理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a:p>
            <a:pPr indent="-182563">
              <a:defRPr/>
            </a:pPr>
            <a:endParaRPr lang="en-US" altLang="zh-TW" sz="15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1900" b="1" dirty="0">
                <a:solidFill>
                  <a:srgbClr val="0000FF"/>
                </a:solidFill>
                <a:latin typeface="標楷體" pitchFamily="65" charset="-120"/>
                <a:ea typeface="標楷體" pitchFamily="65" charset="-120"/>
              </a:rPr>
              <a:t>可從事廣告設計、包裝設計、展示設計、編輯設計、印刷設計、媒體設計、產品設計、家具設計、工藝設計、模型製作、建築設計、室內設計、景觀設計、展演（舞台、展示）設計、多媒體設計與應用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FCB6884D-CFAE-46B8-AFBF-C6476B760F74}" type="slidenum">
              <a:rPr lang="zh-TW" altLang="en-US" smtClean="0">
                <a:solidFill>
                  <a:prstClr val="black">
                    <a:tint val="75000"/>
                  </a:prstClr>
                </a:solidFill>
              </a:rPr>
              <a:pPr>
                <a:defRPr/>
              </a:pPr>
              <a:t>75</a:t>
            </a:fld>
            <a:endParaRPr lang="zh-TW" altLang="en-US">
              <a:solidFill>
                <a:prstClr val="black">
                  <a:tint val="75000"/>
                </a:prstClr>
              </a:solidFill>
            </a:endParaRPr>
          </a:p>
        </p:txBody>
      </p:sp>
    </p:spTree>
    <p:extLst>
      <p:ext uri="{BB962C8B-B14F-4D97-AF65-F5344CB8AC3E}">
        <p14:creationId xmlns:p14="http://schemas.microsoft.com/office/powerpoint/2010/main" val="21141643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商業類科</a:t>
            </a:r>
            <a:endParaRPr lang="zh-TW" altLang="en-US" b="1"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應用外語科</a:t>
            </a:r>
            <a:r>
              <a:rPr lang="en-US" altLang="zh-TW"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英文組</a:t>
            </a:r>
            <a:r>
              <a:rPr lang="en-US" altLang="zh-TW"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、應用外語科</a:t>
            </a:r>
            <a:r>
              <a:rPr lang="en-US" altLang="zh-TW"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日文組</a:t>
            </a:r>
            <a:r>
              <a:rPr lang="en-US" altLang="zh-TW"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endParaRPr lang="en-US" altLang="zh-TW" sz="2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英語聽講練習、日語聽講練習、英文閱讀與習作、英文閱讀與寫作、日文閱讀與翻譯、商業概論、計算機概論</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000" b="1" dirty="0">
                <a:solidFill>
                  <a:srgbClr val="0000FF"/>
                </a:solidFill>
                <a:latin typeface="標楷體" pitchFamily="65" charset="-120"/>
                <a:ea typeface="標楷體" pitchFamily="65" charset="-120"/>
              </a:rPr>
              <a:t>可升讀應用英語系、應用外語</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德文</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日文</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法文</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西班牙文系、翻譯學系、應用華語系、外語教學系、休閒產業管理系、餐旅管理系、健康休閒管理系、文化事業管理系、觀光與休閒管理系、國際貿易系、國際企業系、企業管理系、財務金融系、國際物流與行銷系、行銷與流通管理系、風險管理與保險系、文化創意事業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a:p>
            <a:pPr indent="-182563">
              <a:defRPr/>
            </a:pPr>
            <a:endParaRPr lang="en-US" altLang="zh-TW" sz="20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000" b="1" dirty="0">
                <a:solidFill>
                  <a:srgbClr val="0000FF"/>
                </a:solidFill>
                <a:latin typeface="標楷體" pitchFamily="65" charset="-120"/>
                <a:ea typeface="標楷體" pitchFamily="65" charset="-120"/>
              </a:rPr>
              <a:t>可從事英文教學、日文教學及工商業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行業。如秘書、助理、業務人員、航空公司之空服員、櫃台服務員、旅行社導遊人員及領隊人員或觀光飯店之服務業人員等。有志於擔任公職者可參加普考、高考及公務人員特考等公職考試，或參加考試進入國營事業工作等</a:t>
            </a:r>
            <a:endParaRPr lang="en-US" altLang="zh-TW" sz="2000" b="1" dirty="0">
              <a:solidFill>
                <a:srgbClr val="0000FF"/>
              </a:solidFill>
              <a:latin typeface="標楷體" pitchFamily="65" charset="-120"/>
              <a:ea typeface="標楷體" pitchFamily="65" charset="-120"/>
            </a:endParaRPr>
          </a:p>
          <a:p>
            <a:pPr indent="-269875">
              <a:defRPr/>
            </a:pPr>
            <a:endParaRPr lang="en-US" altLang="zh-TW" sz="20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B0141263-C8BC-4C13-9927-6D668E838CA0}" type="slidenum">
              <a:rPr lang="zh-TW" altLang="en-US" smtClean="0">
                <a:solidFill>
                  <a:prstClr val="black">
                    <a:tint val="75000"/>
                  </a:prstClr>
                </a:solidFill>
              </a:rPr>
              <a:pPr>
                <a:defRPr/>
              </a:pPr>
              <a:t>76</a:t>
            </a:fld>
            <a:endParaRPr lang="zh-TW" altLang="en-US">
              <a:solidFill>
                <a:prstClr val="black">
                  <a:tint val="75000"/>
                </a:prstClr>
              </a:solidFill>
            </a:endParaRPr>
          </a:p>
        </p:txBody>
      </p:sp>
    </p:spTree>
    <p:extLst>
      <p:ext uri="{BB962C8B-B14F-4D97-AF65-F5344CB8AC3E}">
        <p14:creationId xmlns:p14="http://schemas.microsoft.com/office/powerpoint/2010/main" val="33311009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99FF"/>
                </a:solidFill>
                <a:effectLst>
                  <a:outerShdw blurRad="38100" dist="38100" dir="2700000" algn="tl">
                    <a:srgbClr val="000000">
                      <a:alpha val="43137"/>
                    </a:srgbClr>
                  </a:outerShdw>
                </a:effectLst>
                <a:latin typeface="標楷體" pitchFamily="65" charset="-120"/>
                <a:ea typeface="標楷體" pitchFamily="65" charset="-120"/>
              </a:rPr>
              <a:t>農業類科</a:t>
            </a:r>
            <a:endParaRPr lang="zh-TW" altLang="en-US" b="1" dirty="0">
              <a:solidFill>
                <a:srgbClr val="CC99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農業群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園藝科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農業概論、生物技術概論、農園場實習、林場實習、牧場實習、農業安全衛生、農業資訊管理</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400" b="1" dirty="0">
                <a:solidFill>
                  <a:srgbClr val="0000FF"/>
                </a:solidFill>
                <a:latin typeface="標楷體" pitchFamily="65" charset="-120"/>
                <a:ea typeface="標楷體" pitchFamily="65" charset="-120"/>
              </a:rPr>
              <a:t>可升讀農園生產系、森林系、動物科學與畜產系、植物醫學系、獸醫學系、農企業管理系、熱帶農業暨國際合作系、園藝學系、森林暨自然資源學系、生物技術與動物科學系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200" b="1" dirty="0">
                <a:solidFill>
                  <a:srgbClr val="0000FF"/>
                </a:solidFill>
                <a:latin typeface="標楷體" pitchFamily="65" charset="-120"/>
                <a:ea typeface="標楷體" pitchFamily="65" charset="-120"/>
              </a:rPr>
              <a:t>可從事農業行政、漁業行政、自然保育、農業化學、農藝、園藝、植物病蟲害、水土保持、林業、生物資源、畜牧、水產養殖、水產漁撈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F48995A2-2A35-40AD-ABEA-B0C93D49E38E}" type="slidenum">
              <a:rPr lang="zh-TW" altLang="en-US" smtClean="0">
                <a:solidFill>
                  <a:prstClr val="black">
                    <a:tint val="75000"/>
                  </a:prstClr>
                </a:solidFill>
              </a:rPr>
              <a:pPr>
                <a:defRPr/>
              </a:pPr>
              <a:t>77</a:t>
            </a:fld>
            <a:endParaRPr lang="zh-TW" altLang="en-US">
              <a:solidFill>
                <a:prstClr val="black">
                  <a:tint val="75000"/>
                </a:prstClr>
              </a:solidFill>
            </a:endParaRPr>
          </a:p>
        </p:txBody>
      </p:sp>
    </p:spTree>
    <p:extLst>
      <p:ext uri="{BB962C8B-B14F-4D97-AF65-F5344CB8AC3E}">
        <p14:creationId xmlns:p14="http://schemas.microsoft.com/office/powerpoint/2010/main" val="35920527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99FF"/>
                </a:solidFill>
                <a:effectLst>
                  <a:outerShdw blurRad="38100" dist="38100" dir="2700000" algn="tl">
                    <a:srgbClr val="000000">
                      <a:alpha val="43137"/>
                    </a:srgbClr>
                  </a:outerShdw>
                </a:effectLst>
                <a:latin typeface="標楷體" pitchFamily="65" charset="-120"/>
                <a:ea typeface="標楷體" pitchFamily="65" charset="-120"/>
              </a:rPr>
              <a:t>農業類科</a:t>
            </a:r>
            <a:endParaRPr lang="zh-TW" altLang="en-US" b="1" dirty="0">
              <a:solidFill>
                <a:srgbClr val="CC99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食品加工科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食品加工、食品加工實習、食品微生物、食品微生物實習、食品化學與分析、食品化學與分析實習、生物技術概論</a:t>
            </a: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400" b="1" dirty="0">
                <a:solidFill>
                  <a:srgbClr val="0000FF"/>
                </a:solidFill>
                <a:latin typeface="標楷體" pitchFamily="65" charset="-120"/>
                <a:ea typeface="標楷體" pitchFamily="65" charset="-120"/>
              </a:rPr>
              <a:t>可升讀食品科學系、食品科技系、烘焙管理系、食品營養系食品科技組</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200" b="1" dirty="0">
                <a:solidFill>
                  <a:srgbClr val="0000FF"/>
                </a:solidFill>
                <a:latin typeface="標楷體" pitchFamily="65" charset="-120"/>
                <a:ea typeface="標楷體" pitchFamily="65" charset="-120"/>
              </a:rPr>
              <a:t>可從事食品研發、食品化驗、食品生產管理、生物技術、化學檢驗分析等。有志於擔任公職者可參加普考、高考及公務人員特考等公職考試，或參加考試進入國營事業工作等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6CF0D133-26BA-41E8-8254-15F4D7BA9C9C}" type="slidenum">
              <a:rPr lang="zh-TW" altLang="en-US" smtClean="0">
                <a:solidFill>
                  <a:prstClr val="black">
                    <a:tint val="75000"/>
                  </a:prstClr>
                </a:solidFill>
              </a:rPr>
              <a:pPr>
                <a:defRPr/>
              </a:pPr>
              <a:t>78</a:t>
            </a:fld>
            <a:endParaRPr lang="zh-TW" altLang="en-US">
              <a:solidFill>
                <a:prstClr val="black">
                  <a:tint val="75000"/>
                </a:prstClr>
              </a:solidFill>
            </a:endParaRPr>
          </a:p>
        </p:txBody>
      </p:sp>
    </p:spTree>
    <p:extLst>
      <p:ext uri="{BB962C8B-B14F-4D97-AF65-F5344CB8AC3E}">
        <p14:creationId xmlns:p14="http://schemas.microsoft.com/office/powerpoint/2010/main" val="27271652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ECFF"/>
                </a:solidFill>
                <a:effectLst>
                  <a:outerShdw blurRad="38100" dist="38100" dir="2700000" algn="tl">
                    <a:srgbClr val="000000">
                      <a:alpha val="43137"/>
                    </a:srgbClr>
                  </a:outerShdw>
                </a:effectLst>
              </a:rPr>
              <a:t>家事類科</a:t>
            </a:r>
            <a:endParaRPr lang="zh-TW" altLang="en-US" b="1" dirty="0">
              <a:solidFill>
                <a:srgbClr val="CCECFF"/>
              </a:solidFill>
              <a:effectLst>
                <a:outerShdw blurRad="38100" dist="38100" dir="2700000" algn="tl">
                  <a:srgbClr val="000000">
                    <a:alpha val="43137"/>
                  </a:srgbClr>
                </a:outerShdw>
              </a:effectLst>
            </a:endParaRPr>
          </a:p>
        </p:txBody>
      </p:sp>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r>
              <a:rPr lang="en-US" altLang="zh-TW"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室內設計科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設計概論、設計與生活、基本設計、繪畫基礎、基礎圖學、色彩原理、造形原理、數位設計基礎、創意潛能開發</a:t>
            </a: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000" b="1" dirty="0">
                <a:solidFill>
                  <a:srgbClr val="0000FF"/>
                </a:solidFill>
                <a:latin typeface="標楷體" pitchFamily="65" charset="-120"/>
                <a:ea typeface="標楷體" pitchFamily="65" charset="-120"/>
              </a:rPr>
              <a:t>可升讀視覺傳達設計系、商業設計系、工業設計系、商品設計系、時尚設計系、創意生活設計系、生活產品設計系、室內設計系、空間設計系、建築系、營建系、建築與室內設計、景觀設計系、數位媒體設計系、數位遊戲設計系、應用美術系、美術系、服裝設計系、林產加工系、森林利用系、工業管理科系、資訊管理系、企業管理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a:p>
            <a:pPr indent="-182563">
              <a:defRPr/>
            </a:pPr>
            <a:endParaRPr lang="en-US" altLang="zh-TW" sz="20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1900" b="1" dirty="0">
                <a:solidFill>
                  <a:srgbClr val="0000FF"/>
                </a:solidFill>
                <a:latin typeface="標楷體" pitchFamily="65" charset="-120"/>
                <a:ea typeface="標楷體" pitchFamily="65" charset="-120"/>
              </a:rPr>
              <a:t>可從事廣告設計、包裝設計、展示設計、編輯設計、印刷設計、媒體設計、產品設計、家具設計、工藝設計、模型製作、建築設計、室內設計、景觀設計、展演（舞台、展示）設計、多媒體設計與應用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BDBB01D5-1CF2-4474-9675-6B1348A04CC6}" type="slidenum">
              <a:rPr lang="zh-TW" altLang="en-US" smtClean="0">
                <a:solidFill>
                  <a:prstClr val="black">
                    <a:tint val="75000"/>
                  </a:prstClr>
                </a:solidFill>
              </a:rPr>
              <a:pPr>
                <a:defRPr/>
              </a:pPr>
              <a:t>79</a:t>
            </a:fld>
            <a:endParaRPr lang="zh-TW" altLang="en-US">
              <a:solidFill>
                <a:prstClr val="black">
                  <a:tint val="75000"/>
                </a:prstClr>
              </a:solidFill>
            </a:endParaRPr>
          </a:p>
        </p:txBody>
      </p:sp>
    </p:spTree>
    <p:extLst>
      <p:ext uri="{BB962C8B-B14F-4D97-AF65-F5344CB8AC3E}">
        <p14:creationId xmlns:p14="http://schemas.microsoft.com/office/powerpoint/2010/main" val="3225288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592" y="1396727"/>
            <a:ext cx="8320353" cy="4791060"/>
          </a:xfrm>
          <a:prstGeom prst="rect">
            <a:avLst/>
          </a:prstGeom>
        </p:spPr>
      </p:pic>
      <p:sp>
        <p:nvSpPr>
          <p:cNvPr id="12" name="矩形 11"/>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3" name="圓角矩形 12"/>
          <p:cNvSpPr/>
          <p:nvPr/>
        </p:nvSpPr>
        <p:spPr>
          <a:xfrm flipV="1">
            <a:off x="107504" y="5373216"/>
            <a:ext cx="8856984" cy="1368152"/>
          </a:xfrm>
          <a:prstGeom prst="roundRect">
            <a:avLst>
              <a:gd name="adj" fmla="val 2191"/>
            </a:avLst>
          </a:prstGeom>
          <a:gradFill>
            <a:gsLst>
              <a:gs pos="0">
                <a:srgbClr val="1A0001">
                  <a:alpha val="56000"/>
                </a:srgbClr>
              </a:gs>
              <a:gs pos="50000">
                <a:srgbClr val="992151">
                  <a:alpha val="47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文字方塊 13"/>
          <p:cNvSpPr txBox="1"/>
          <p:nvPr/>
        </p:nvSpPr>
        <p:spPr>
          <a:xfrm>
            <a:off x="363592" y="673532"/>
            <a:ext cx="3741730" cy="523220"/>
          </a:xfrm>
          <a:prstGeom prst="rect">
            <a:avLst/>
          </a:prstGeom>
          <a:noFill/>
        </p:spPr>
        <p:txBody>
          <a:bodyPr wrap="none" rtlCol="0">
            <a:spAutoFit/>
          </a:bodyPr>
          <a:lstStyle/>
          <a:p>
            <a:r>
              <a:rPr lang="zh-TW" altLang="en-US" sz="2800" dirty="0" smtClean="0">
                <a:solidFill>
                  <a:srgbClr val="FFFFCC"/>
                </a:solidFill>
                <a:latin typeface="Adobe 繁黑體 Std B" pitchFamily="34" charset="-120"/>
                <a:ea typeface="Adobe 繁黑體 Std B" pitchFamily="34" charset="-120"/>
              </a:rPr>
              <a:t>國中生生涯規劃歷程</a:t>
            </a:r>
            <a:r>
              <a:rPr lang="en-US" altLang="zh-TW" sz="2800" dirty="0" smtClean="0">
                <a:solidFill>
                  <a:srgbClr val="FFFFCC"/>
                </a:solidFill>
                <a:latin typeface="Adobe 繁黑體 Std B" pitchFamily="34" charset="-120"/>
                <a:ea typeface="Adobe 繁黑體 Std B" pitchFamily="34" charset="-120"/>
              </a:rPr>
              <a:t>-2</a:t>
            </a:r>
            <a:endParaRPr lang="zh-TW" altLang="en-US" sz="2800" dirty="0">
              <a:solidFill>
                <a:srgbClr val="FFFFCC"/>
              </a:solidFill>
              <a:latin typeface="Adobe 繁黑體 Std B" pitchFamily="34" charset="-120"/>
              <a:ea typeface="Adobe 繁黑體 Std B" pitchFamily="34" charset="-120"/>
            </a:endParaRPr>
          </a:p>
        </p:txBody>
      </p:sp>
      <p:cxnSp>
        <p:nvCxnSpPr>
          <p:cNvPr id="15" name="直線接點 14"/>
          <p:cNvCxnSpPr/>
          <p:nvPr/>
        </p:nvCxnSpPr>
        <p:spPr bwMode="auto">
          <a:xfrm>
            <a:off x="280669" y="3212976"/>
            <a:ext cx="8626201"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6" name="圖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928" y="2257777"/>
            <a:ext cx="1444877" cy="451143"/>
          </a:xfrm>
          <a:prstGeom prst="rect">
            <a:avLst/>
          </a:prstGeom>
        </p:spPr>
      </p:pic>
    </p:spTree>
    <p:extLst>
      <p:ext uri="{BB962C8B-B14F-4D97-AF65-F5344CB8AC3E}">
        <p14:creationId xmlns:p14="http://schemas.microsoft.com/office/powerpoint/2010/main" val="1087931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食品加工、食品加工實習、食品微生物、食品微生物實習、食品化學與分析、食品化學與分析實習、生物技術概論</a:t>
            </a: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400" b="1" dirty="0">
                <a:solidFill>
                  <a:srgbClr val="0000FF"/>
                </a:solidFill>
                <a:latin typeface="標楷體" pitchFamily="65" charset="-120"/>
                <a:ea typeface="標楷體" pitchFamily="65" charset="-120"/>
              </a:rPr>
              <a:t>可升讀食品科學系、食品科技系、烘焙管理系、食品營養系食品科技組</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200" b="1" dirty="0">
                <a:solidFill>
                  <a:srgbClr val="0000FF"/>
                </a:solidFill>
                <a:latin typeface="標楷體" pitchFamily="65" charset="-120"/>
                <a:ea typeface="標楷體" pitchFamily="65" charset="-120"/>
              </a:rPr>
              <a:t>可從事食品研發、食品化驗、食品生產管理、生物技術、化學檢驗分析等。有志於擔任公職者可參加普考、高考及公務人員特考等公職考試，或參加考試進入國營事業工作等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a:p>
            <a:pPr indent="-269875">
              <a:defRPr/>
            </a:pPr>
            <a:endParaRPr lang="en-US" altLang="zh-TW" sz="2200" b="1" dirty="0">
              <a:solidFill>
                <a:srgbClr val="0000FF"/>
              </a:solidFill>
              <a:latin typeface="標楷體" pitchFamily="65" charset="-120"/>
              <a:ea typeface="標楷體" pitchFamily="65" charset="-120"/>
            </a:endParaRPr>
          </a:p>
        </p:txBody>
      </p:sp>
      <p:sp>
        <p:nvSpPr>
          <p:cNvPr id="18"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ECFF"/>
                </a:solidFill>
                <a:effectLst>
                  <a:outerShdw blurRad="38100" dist="38100" dir="2700000" algn="tl">
                    <a:srgbClr val="000000">
                      <a:alpha val="43137"/>
                    </a:srgbClr>
                  </a:outerShdw>
                </a:effectLst>
              </a:rPr>
              <a:t>家事類科</a:t>
            </a:r>
            <a:endParaRPr lang="zh-TW" altLang="en-US" b="1" dirty="0">
              <a:solidFill>
                <a:srgbClr val="CCECFF"/>
              </a:solidFill>
              <a:effectLst>
                <a:outerShdw blurRad="38100" dist="38100" dir="2700000" algn="tl">
                  <a:srgbClr val="000000">
                    <a:alpha val="43137"/>
                  </a:srgbClr>
                </a:outerShdw>
              </a:effectLst>
            </a:endParaRPr>
          </a:p>
        </p:txBody>
      </p:sp>
      <p:sp>
        <p:nvSpPr>
          <p:cNvPr id="2" name="頁尾版面配置區 1"/>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3" name="投影片編號版面配置區 2"/>
          <p:cNvSpPr>
            <a:spLocks noGrp="1"/>
          </p:cNvSpPr>
          <p:nvPr>
            <p:ph type="sldNum" sz="quarter" idx="12"/>
          </p:nvPr>
        </p:nvSpPr>
        <p:spPr/>
        <p:txBody>
          <a:bodyPr/>
          <a:lstStyle/>
          <a:p>
            <a:pPr>
              <a:defRPr/>
            </a:pPr>
            <a:fld id="{9D3DE6DD-11D6-47D1-B9DA-A50DC007BFFE}" type="slidenum">
              <a:rPr lang="zh-TW" altLang="en-US" smtClean="0">
                <a:solidFill>
                  <a:prstClr val="black">
                    <a:tint val="75000"/>
                  </a:prstClr>
                </a:solidFill>
              </a:rPr>
              <a:pPr>
                <a:defRPr/>
              </a:pPr>
              <a:t>80</a:t>
            </a:fld>
            <a:endParaRPr lang="zh-TW" altLang="en-US">
              <a:solidFill>
                <a:prstClr val="black">
                  <a:tint val="75000"/>
                </a:prstClr>
              </a:solidFill>
            </a:endParaRPr>
          </a:p>
        </p:txBody>
      </p:sp>
    </p:spTree>
    <p:extLst>
      <p:ext uri="{BB962C8B-B14F-4D97-AF65-F5344CB8AC3E}">
        <p14:creationId xmlns:p14="http://schemas.microsoft.com/office/powerpoint/2010/main" val="1477835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家政群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家政科、服裝科、美容科、幼兒保育科、</a:t>
            </a:r>
            <a:endParaRPr lang="en-US" altLang="zh-TW"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a:p>
            <a:pPr marL="342900" indent="-342900">
              <a:spcBef>
                <a:spcPct val="20000"/>
              </a:spcBef>
              <a:defRPr/>
            </a:pP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            時尚模特兒科、流行服飾科、時尚造型科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家政群實務、家政概論、家庭教育、家政行職業衛生與安全、家政行銷與服務、色彩概論、家政職業倫理</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1700" b="1" dirty="0">
                <a:solidFill>
                  <a:srgbClr val="0000FF"/>
                </a:solidFill>
                <a:latin typeface="標楷體" pitchFamily="65" charset="-120"/>
                <a:ea typeface="標楷體" pitchFamily="65" charset="-120"/>
              </a:rPr>
              <a:t>可升讀觀光事業管理系、老人服務事業管理系、休閒保健管理系、生活應用與保健系、幼兒保育系、化妝品應用與管理系、服裝設計系、紡織科學系、創意生活設計系、餐旅管理系、烘焙管理系、食品營養系、休閒事業管理系、觀光管理系、社會工作系、流行設計系、兒童福利系、兒童與家庭服務系、美容系、時尚美容造形設計系、流行設計系、美髮造型設計系、時尚造型表演系、珠寶技術系、流行工藝設計系、生活應用科技系化妝品應用組、化妝品應用與管理系、演藝事業系、舞蹈系、服飾管理科學系、表演藝術學位學程</a:t>
            </a:r>
            <a:r>
              <a:rPr lang="en-US" altLang="zh-TW" sz="1700" b="1" dirty="0">
                <a:solidFill>
                  <a:srgbClr val="0000FF"/>
                </a:solidFill>
                <a:latin typeface="標楷體" pitchFamily="65" charset="-120"/>
                <a:ea typeface="標楷體" pitchFamily="65" charset="-120"/>
              </a:rPr>
              <a:t>…</a:t>
            </a:r>
            <a:r>
              <a:rPr lang="zh-TW" altLang="en-US" sz="1700" b="1" dirty="0">
                <a:solidFill>
                  <a:srgbClr val="0000FF"/>
                </a:solidFill>
                <a:latin typeface="標楷體" pitchFamily="65" charset="-120"/>
                <a:ea typeface="標楷體" pitchFamily="65" charset="-120"/>
              </a:rPr>
              <a:t>等等</a:t>
            </a:r>
            <a:endParaRPr lang="en-US" altLang="zh-TW" sz="17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400" b="1" dirty="0">
                <a:solidFill>
                  <a:srgbClr val="0000FF"/>
                </a:solidFill>
                <a:latin typeface="標楷體" pitchFamily="65" charset="-120"/>
                <a:ea typeface="標楷體" pitchFamily="65" charset="-120"/>
              </a:rPr>
              <a:t>可從事餐飲服務、食品加工、服裝設計、幼兒保育、彩妝美容、媒體公關、整體造型、髮型設計等行業。有志於擔任公職者可參加普考、高考及公務人員特考等公職考試，或參加考試進入國營事業工作等</a:t>
            </a:r>
            <a:endParaRPr lang="en-US" altLang="zh-TW" sz="2400" b="1" dirty="0">
              <a:solidFill>
                <a:srgbClr val="0000FF"/>
              </a:solidFill>
              <a:latin typeface="標楷體" pitchFamily="65" charset="-120"/>
              <a:ea typeface="標楷體" pitchFamily="65" charset="-120"/>
            </a:endParaRPr>
          </a:p>
        </p:txBody>
      </p:sp>
      <p:sp>
        <p:nvSpPr>
          <p:cNvPr id="18"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ECFF"/>
                </a:solidFill>
                <a:effectLst>
                  <a:outerShdw blurRad="38100" dist="38100" dir="2700000" algn="tl">
                    <a:srgbClr val="000000">
                      <a:alpha val="43137"/>
                    </a:srgbClr>
                  </a:outerShdw>
                </a:effectLst>
              </a:rPr>
              <a:t>家事類科</a:t>
            </a:r>
            <a:endParaRPr lang="zh-TW" altLang="en-US" b="1" dirty="0">
              <a:solidFill>
                <a:srgbClr val="CCECFF"/>
              </a:solidFill>
              <a:effectLst>
                <a:outerShdw blurRad="38100" dist="38100" dir="2700000" algn="tl">
                  <a:srgbClr val="000000">
                    <a:alpha val="43137"/>
                  </a:srgbClr>
                </a:outerShdw>
              </a:effectLst>
            </a:endParaRPr>
          </a:p>
        </p:txBody>
      </p:sp>
      <p:sp>
        <p:nvSpPr>
          <p:cNvPr id="2" name="頁尾版面配置區 1"/>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3" name="投影片編號版面配置區 2"/>
          <p:cNvSpPr>
            <a:spLocks noGrp="1"/>
          </p:cNvSpPr>
          <p:nvPr>
            <p:ph type="sldNum" sz="quarter" idx="12"/>
          </p:nvPr>
        </p:nvSpPr>
        <p:spPr/>
        <p:txBody>
          <a:bodyPr/>
          <a:lstStyle/>
          <a:p>
            <a:pPr>
              <a:defRPr/>
            </a:pPr>
            <a:fld id="{FC0A5CE3-89F1-4B11-BF0F-91E19A9ED918}" type="slidenum">
              <a:rPr lang="zh-TW" altLang="en-US" smtClean="0">
                <a:solidFill>
                  <a:prstClr val="black">
                    <a:tint val="75000"/>
                  </a:prstClr>
                </a:solidFill>
              </a:rPr>
              <a:pPr>
                <a:defRPr/>
              </a:pPr>
              <a:t>81</a:t>
            </a:fld>
            <a:endParaRPr lang="zh-TW" altLang="en-US">
              <a:solidFill>
                <a:prstClr val="black">
                  <a:tint val="75000"/>
                </a:prstClr>
              </a:solidFill>
            </a:endParaRPr>
          </a:p>
        </p:txBody>
      </p:sp>
    </p:spTree>
    <p:extLst>
      <p:ext uri="{BB962C8B-B14F-4D97-AF65-F5344CB8AC3E}">
        <p14:creationId xmlns:p14="http://schemas.microsoft.com/office/powerpoint/2010/main" val="40648113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餐旅群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觀光事業科、餐飲管理科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餐旅概論、餐旅服務、餐旅英文與會話</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1900" b="1" dirty="0">
                <a:solidFill>
                  <a:srgbClr val="0000FF"/>
                </a:solidFill>
                <a:latin typeface="標楷體" pitchFamily="65" charset="-120"/>
                <a:ea typeface="標楷體" pitchFamily="65" charset="-120"/>
              </a:rPr>
              <a:t>可升讀餐飲管理系、中餐廚藝系、西餐廚藝系、餐飲廚藝系、烘焙管理系、食品科技系、觀光與休閒事業管理系、休閒暨遊憩管理系、旅運管理系、旅館管理系、餐旅管理系旅館組、旅遊事務管理系、休閒事業經營系、航空暨運輸服務管理系、餐旅暨會展行銷管理系、航空服務管理系、會議展覽服務業學位學程、休閒運動保健系、海洋運動與遊憩系、休閒運動管理系、運動健康與休閒系</a:t>
            </a:r>
            <a:r>
              <a:rPr lang="en-US" altLang="zh-TW" sz="1900" b="1" dirty="0">
                <a:solidFill>
                  <a:srgbClr val="0000FF"/>
                </a:solidFill>
                <a:latin typeface="標楷體" pitchFamily="65" charset="-120"/>
                <a:ea typeface="標楷體" pitchFamily="65" charset="-120"/>
              </a:rPr>
              <a:t>……</a:t>
            </a:r>
            <a:r>
              <a:rPr lang="zh-TW" altLang="en-US" sz="1900" b="1" dirty="0">
                <a:solidFill>
                  <a:srgbClr val="0000FF"/>
                </a:solidFill>
                <a:latin typeface="標楷體" pitchFamily="65" charset="-120"/>
                <a:ea typeface="標楷體" pitchFamily="65" charset="-120"/>
              </a:rPr>
              <a:t>等等</a:t>
            </a:r>
            <a:endParaRPr lang="en-US" altLang="zh-TW" sz="1900" b="1" dirty="0">
              <a:solidFill>
                <a:srgbClr val="0000FF"/>
              </a:solidFill>
              <a:latin typeface="標楷體" pitchFamily="65" charset="-120"/>
              <a:ea typeface="標楷體" pitchFamily="65" charset="-120"/>
            </a:endParaRPr>
          </a:p>
          <a:p>
            <a:pPr indent="-182563">
              <a:defRPr/>
            </a:pPr>
            <a:endParaRPr lang="en-US" altLang="zh-TW" sz="19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2000" b="1" dirty="0">
                <a:solidFill>
                  <a:srgbClr val="0000FF"/>
                </a:solidFill>
                <a:latin typeface="標楷體" pitchFamily="65" charset="-120"/>
                <a:ea typeface="標楷體" pitchFamily="65" charset="-120"/>
              </a:rPr>
              <a:t>可從事旅館業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例如：旅館接待員、房務人員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、航空業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例如：空服員、機場地勤服務員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、旅行業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例如：觀光導遊、領隊、解說員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、餐飲業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例如：廚師、餐飲服務員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18"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ECFF"/>
                </a:solidFill>
                <a:effectLst>
                  <a:outerShdw blurRad="38100" dist="38100" dir="2700000" algn="tl">
                    <a:srgbClr val="000000">
                      <a:alpha val="43137"/>
                    </a:srgbClr>
                  </a:outerShdw>
                </a:effectLst>
              </a:rPr>
              <a:t>家事類科</a:t>
            </a:r>
            <a:endParaRPr lang="zh-TW" altLang="en-US" b="1" dirty="0">
              <a:solidFill>
                <a:srgbClr val="CCECFF"/>
              </a:solidFill>
              <a:effectLst>
                <a:outerShdw blurRad="38100" dist="38100" dir="2700000" algn="tl">
                  <a:srgbClr val="000000">
                    <a:alpha val="43137"/>
                  </a:srgbClr>
                </a:outerShdw>
              </a:effectLst>
            </a:endParaRPr>
          </a:p>
        </p:txBody>
      </p:sp>
      <p:sp>
        <p:nvSpPr>
          <p:cNvPr id="2" name="頁尾版面配置區 1"/>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3" name="投影片編號版面配置區 2"/>
          <p:cNvSpPr>
            <a:spLocks noGrp="1"/>
          </p:cNvSpPr>
          <p:nvPr>
            <p:ph type="sldNum" sz="quarter" idx="12"/>
          </p:nvPr>
        </p:nvSpPr>
        <p:spPr/>
        <p:txBody>
          <a:bodyPr/>
          <a:lstStyle/>
          <a:p>
            <a:pPr>
              <a:defRPr/>
            </a:pPr>
            <a:fld id="{E082FA75-5674-4EBC-A014-C8D590684CA6}" type="slidenum">
              <a:rPr lang="zh-TW" altLang="en-US" smtClean="0">
                <a:solidFill>
                  <a:prstClr val="black">
                    <a:tint val="75000"/>
                  </a:prstClr>
                </a:solidFill>
              </a:rPr>
              <a:pPr>
                <a:defRPr/>
              </a:pPr>
              <a:t>82</a:t>
            </a:fld>
            <a:endParaRPr lang="zh-TW" altLang="en-US">
              <a:solidFill>
                <a:prstClr val="black">
                  <a:tint val="75000"/>
                </a:prstClr>
              </a:solidFill>
            </a:endParaRPr>
          </a:p>
        </p:txBody>
      </p:sp>
    </p:spTree>
    <p:extLst>
      <p:ext uri="{BB962C8B-B14F-4D97-AF65-F5344CB8AC3E}">
        <p14:creationId xmlns:p14="http://schemas.microsoft.com/office/powerpoint/2010/main" val="36433162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水產群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漁業科、水產養殖科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水產生物概要、生態學概要、水產概要、栽培漁業</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400" b="1" dirty="0">
                <a:solidFill>
                  <a:srgbClr val="0000FF"/>
                </a:solidFill>
                <a:latin typeface="標楷體" pitchFamily="65" charset="-120"/>
                <a:ea typeface="標楷體" pitchFamily="65" charset="-120"/>
              </a:rPr>
              <a:t>可升讀水產養殖系、漁業生產與管理系、環境生物與漁業科學學系、食品營養系營養組、食品營養系食品科技組、食品科技系食品技術與應用組、航海系、海洋休閒管理系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a:t>
            </a: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19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1900" b="1" dirty="0">
                <a:solidFill>
                  <a:srgbClr val="0000FF"/>
                </a:solidFill>
                <a:latin typeface="標楷體" pitchFamily="65" charset="-120"/>
                <a:ea typeface="標楷體" pitchFamily="65" charset="-120"/>
              </a:rPr>
              <a:t>可從事水產養殖業、水產飼料業、水產藥品業、水產食品加工業、水族量販業等行業，也可以從事海洋漁業，例如：漁船航行人員、漁船船員、自營漁船，以及休閒漁業，例如：自營潛水、釣具行、生態旅遊導覽人員。有志於擔任公職者可參加普考、高考及公務人員特考等公職考試，或參加考試進入國營事業工作等</a:t>
            </a:r>
            <a:endParaRPr lang="en-US" altLang="zh-TW" sz="1900" b="1" dirty="0">
              <a:solidFill>
                <a:srgbClr val="0000FF"/>
              </a:solidFill>
              <a:latin typeface="標楷體" pitchFamily="65" charset="-120"/>
              <a:ea typeface="標楷體" pitchFamily="65" charset="-120"/>
            </a:endParaRPr>
          </a:p>
        </p:txBody>
      </p:sp>
      <p:sp>
        <p:nvSpPr>
          <p:cNvPr id="18"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CCFF"/>
                </a:solidFill>
                <a:effectLst>
                  <a:outerShdw blurRad="38100" dist="38100" dir="2700000" algn="tl">
                    <a:srgbClr val="000000">
                      <a:alpha val="43137"/>
                    </a:srgbClr>
                  </a:outerShdw>
                </a:effectLst>
              </a:rPr>
              <a:t>海事水產類科</a:t>
            </a:r>
            <a:endParaRPr lang="zh-TW" altLang="en-US" b="1" dirty="0">
              <a:solidFill>
                <a:srgbClr val="FFCCFF"/>
              </a:solidFill>
              <a:effectLst>
                <a:outerShdw blurRad="38100" dist="38100" dir="2700000" algn="tl">
                  <a:srgbClr val="000000">
                    <a:alpha val="43137"/>
                  </a:srgbClr>
                </a:outerShdw>
              </a:effectLst>
            </a:endParaRPr>
          </a:p>
        </p:txBody>
      </p:sp>
      <p:sp>
        <p:nvSpPr>
          <p:cNvPr id="2" name="頁尾版面配置區 1"/>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3" name="投影片編號版面配置區 2"/>
          <p:cNvSpPr>
            <a:spLocks noGrp="1"/>
          </p:cNvSpPr>
          <p:nvPr>
            <p:ph type="sldNum" sz="quarter" idx="12"/>
          </p:nvPr>
        </p:nvSpPr>
        <p:spPr/>
        <p:txBody>
          <a:bodyPr/>
          <a:lstStyle/>
          <a:p>
            <a:pPr>
              <a:defRPr/>
            </a:pPr>
            <a:fld id="{BCB85950-30C6-4053-A945-A97064C59595}" type="slidenum">
              <a:rPr lang="zh-TW" altLang="en-US" smtClean="0">
                <a:solidFill>
                  <a:prstClr val="black">
                    <a:tint val="75000"/>
                  </a:prstClr>
                </a:solidFill>
              </a:rPr>
              <a:pPr>
                <a:defRPr/>
              </a:pPr>
              <a:t>83</a:t>
            </a:fld>
            <a:endParaRPr lang="zh-TW" altLang="en-US">
              <a:solidFill>
                <a:prstClr val="black">
                  <a:tint val="75000"/>
                </a:prstClr>
              </a:solidFill>
            </a:endParaRPr>
          </a:p>
        </p:txBody>
      </p:sp>
    </p:spTree>
    <p:extLst>
      <p:ext uri="{BB962C8B-B14F-4D97-AF65-F5344CB8AC3E}">
        <p14:creationId xmlns:p14="http://schemas.microsoft.com/office/powerpoint/2010/main" val="42032281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海事群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航海科、輪機科</a:t>
            </a:r>
            <a:endParaRPr lang="en-US" altLang="zh-TW" sz="20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基本電工與實習、輪機概論、船藝概論、海運概論、船舶自動控制</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2400" b="1" dirty="0">
                <a:solidFill>
                  <a:srgbClr val="0000FF"/>
                </a:solidFill>
                <a:latin typeface="標楷體" pitchFamily="65" charset="-120"/>
                <a:ea typeface="標楷體" pitchFamily="65" charset="-120"/>
              </a:rPr>
              <a:t>可升讀航運技術系、輪機工程系、航運管理系、機械工程系、海洋與邊境管理學系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2400" b="1" dirty="0">
              <a:solidFill>
                <a:srgbClr val="0000FF"/>
              </a:solidFill>
              <a:latin typeface="標楷體" pitchFamily="65" charset="-120"/>
              <a:ea typeface="標楷體" pitchFamily="65" charset="-120"/>
            </a:endParaRPr>
          </a:p>
          <a:p>
            <a:pPr indent="-182563">
              <a:defRPr/>
            </a:pPr>
            <a:endParaRPr lang="en-US" altLang="zh-TW" sz="19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b="1" dirty="0">
                <a:solidFill>
                  <a:srgbClr val="0000FF"/>
                </a:solidFill>
                <a:latin typeface="標楷體" pitchFamily="65" charset="-120"/>
                <a:ea typeface="標楷體" pitchFamily="65" charset="-120"/>
              </a:rPr>
              <a:t>可從事海勤相關行業，例如船舶基層操作人員、操作級之船副、操作級之管輪、商船輪機員、造船廠技術人員、石化廠技術人員、港口裝卸公司技術人員</a:t>
            </a:r>
            <a:r>
              <a:rPr lang="en-US" altLang="zh-TW" b="1" dirty="0">
                <a:solidFill>
                  <a:srgbClr val="0000FF"/>
                </a:solidFill>
                <a:latin typeface="標楷體" pitchFamily="65" charset="-120"/>
                <a:ea typeface="標楷體" pitchFamily="65" charset="-120"/>
              </a:rPr>
              <a:t>...</a:t>
            </a:r>
            <a:r>
              <a:rPr lang="zh-TW" altLang="en-US" b="1" dirty="0">
                <a:solidFill>
                  <a:srgbClr val="0000FF"/>
                </a:solidFill>
                <a:latin typeface="標楷體" pitchFamily="65" charset="-120"/>
                <a:ea typeface="標楷體" pitchFamily="65" charset="-120"/>
              </a:rPr>
              <a:t>等，也可以從事船用引擎或汽車引擎維修保養業、遊艇維修、漁船維修等行業。有志於擔任公職者可參加普考、高考及公務人員特考等公職考試，或參加考試進入國營事業工作等</a:t>
            </a:r>
            <a:endParaRPr lang="en-US" altLang="zh-TW" b="1" dirty="0">
              <a:solidFill>
                <a:srgbClr val="0000FF"/>
              </a:solidFill>
              <a:latin typeface="標楷體" pitchFamily="65" charset="-120"/>
              <a:ea typeface="標楷體" pitchFamily="65" charset="-120"/>
            </a:endParaRPr>
          </a:p>
        </p:txBody>
      </p:sp>
      <p:sp>
        <p:nvSpPr>
          <p:cNvPr id="18"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FFCCFF"/>
                </a:solidFill>
                <a:effectLst>
                  <a:outerShdw blurRad="38100" dist="38100" dir="2700000" algn="tl">
                    <a:srgbClr val="000000">
                      <a:alpha val="43137"/>
                    </a:srgbClr>
                  </a:outerShdw>
                </a:effectLst>
              </a:rPr>
              <a:t>海事水產類科</a:t>
            </a:r>
            <a:endParaRPr lang="zh-TW" altLang="en-US" b="1" dirty="0">
              <a:solidFill>
                <a:srgbClr val="FFCCFF"/>
              </a:solidFill>
              <a:effectLst>
                <a:outerShdw blurRad="38100" dist="38100" dir="2700000" algn="tl">
                  <a:srgbClr val="000000">
                    <a:alpha val="43137"/>
                  </a:srgbClr>
                </a:outerShdw>
              </a:effectLst>
            </a:endParaRPr>
          </a:p>
        </p:txBody>
      </p:sp>
      <p:sp>
        <p:nvSpPr>
          <p:cNvPr id="2" name="頁尾版面配置區 1"/>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3" name="投影片編號版面配置區 2"/>
          <p:cNvSpPr>
            <a:spLocks noGrp="1"/>
          </p:cNvSpPr>
          <p:nvPr>
            <p:ph type="sldNum" sz="quarter" idx="12"/>
          </p:nvPr>
        </p:nvSpPr>
        <p:spPr/>
        <p:txBody>
          <a:bodyPr/>
          <a:lstStyle/>
          <a:p>
            <a:pPr>
              <a:defRPr/>
            </a:pPr>
            <a:fld id="{355B83BB-9560-497F-8862-440604F1A80F}" type="slidenum">
              <a:rPr lang="zh-TW" altLang="en-US" smtClean="0">
                <a:solidFill>
                  <a:prstClr val="black">
                    <a:tint val="75000"/>
                  </a:prstClr>
                </a:solidFill>
              </a:rPr>
              <a:pPr>
                <a:defRPr/>
              </a:pPr>
              <a:t>84</a:t>
            </a:fld>
            <a:endParaRPr lang="zh-TW" altLang="en-US">
              <a:solidFill>
                <a:prstClr val="black">
                  <a:tint val="75000"/>
                </a:prstClr>
              </a:solidFill>
            </a:endParaRPr>
          </a:p>
        </p:txBody>
      </p:sp>
    </p:spTree>
    <p:extLst>
      <p:ext uri="{BB962C8B-B14F-4D97-AF65-F5344CB8AC3E}">
        <p14:creationId xmlns:p14="http://schemas.microsoft.com/office/powerpoint/2010/main" val="22234082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4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藝術群</a:t>
            </a:r>
            <a:r>
              <a:rPr lang="en-US" altLang="zh-TW" sz="4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表演藝術科、美術科、電影電視科、音樂科、</a:t>
            </a:r>
            <a:endParaRPr lang="en-US" altLang="zh-TW"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a:p>
            <a:pPr marL="342900" indent="-342900">
              <a:spcBef>
                <a:spcPct val="20000"/>
              </a:spcBef>
              <a:defRPr/>
            </a:pPr>
            <a:r>
              <a:rPr lang="zh-TW" altLang="en-US"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            劇場藝術科、舞蹈科、戲劇科</a:t>
            </a:r>
            <a:endParaRPr lang="en-US" altLang="zh-TW" sz="32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p:txBody>
      </p:sp>
      <p:sp>
        <p:nvSpPr>
          <p:cNvPr id="7" name="按鈕形 6"/>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5" name="矩形 14"/>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a:defRPr/>
            </a:pPr>
            <a:r>
              <a:rPr lang="zh-TW" altLang="en-US" sz="2400" b="1" dirty="0">
                <a:solidFill>
                  <a:srgbClr val="0000FF"/>
                </a:solidFill>
                <a:latin typeface="標楷體" pitchFamily="65" charset="-120"/>
                <a:ea typeface="標楷體" pitchFamily="65" charset="-120"/>
              </a:rPr>
              <a:t>展演實務、專業藝術概論、藝術與科技、藝術欣賞、藝術與科技</a:t>
            </a: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b="1" dirty="0">
              <a:solidFill>
                <a:srgbClr val="0000FF"/>
              </a:solidFill>
              <a:latin typeface="標楷體" pitchFamily="65" charset="-120"/>
              <a:ea typeface="標楷體" pitchFamily="65" charset="-120"/>
            </a:endParaRPr>
          </a:p>
          <a:p>
            <a:pPr>
              <a:defRPr/>
            </a:pPr>
            <a:endParaRPr lang="en-US" altLang="zh-TW" sz="2400" dirty="0">
              <a:solidFill>
                <a:srgbClr val="0000FF"/>
              </a:solidFill>
              <a:latin typeface="標楷體" pitchFamily="65" charset="-120"/>
              <a:ea typeface="標楷體" pitchFamily="65" charset="-120"/>
            </a:endParaRPr>
          </a:p>
        </p:txBody>
      </p:sp>
      <p:sp>
        <p:nvSpPr>
          <p:cNvPr id="16" name="按鈕形 15"/>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19" name="矩形 18"/>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a:defRPr/>
            </a:pPr>
            <a:r>
              <a:rPr lang="zh-TW" altLang="en-US" sz="1600" b="1" dirty="0">
                <a:solidFill>
                  <a:srgbClr val="0000FF"/>
                </a:solidFill>
                <a:latin typeface="標楷體" pitchFamily="65" charset="-120"/>
                <a:ea typeface="標楷體" pitchFamily="65" charset="-120"/>
              </a:rPr>
              <a:t>可升讀廣播電視電影學系、戲劇學系、中國戲劇學系、舞蹈系、音樂系、休閒運動管理學系、休閒產業經營學系、影劇藝術學系、表演藝術學系、傳播藝術系、造形藝術學系、視覺傳達系、廣播電視學系、劇場藝術學系、電影學學系、電影創作學系、文化事業發展學系、多媒體與遊戲發展科學系－視覺創意組、視訊傳播學系、應用數位媒體學系、圖文傳播藝術學系、西洋音樂學系、中國音樂學系、音樂教育學系、民族音樂學系、傳統音樂學系、應用音樂學系、劇場設計系、影視學系、電影電視學系、美工設計學系、美術學系、多媒體動畫藝術系、視覺藝術系、書畫系、藝術研究系、視覺設計學系</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等等</a:t>
            </a:r>
            <a:endParaRPr lang="en-US" altLang="zh-TW" sz="1600" b="1" dirty="0">
              <a:solidFill>
                <a:srgbClr val="0000FF"/>
              </a:solidFill>
              <a:latin typeface="標楷體" pitchFamily="65" charset="-120"/>
              <a:ea typeface="標楷體" pitchFamily="65" charset="-120"/>
            </a:endParaRPr>
          </a:p>
        </p:txBody>
      </p:sp>
      <p:sp>
        <p:nvSpPr>
          <p:cNvPr id="20" name="按鈕形 19"/>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TW" altLang="en-US" sz="2800" dirty="0">
              <a:solidFill>
                <a:prstClr val="white"/>
              </a:solidFill>
              <a:latin typeface="標楷體" pitchFamily="65" charset="-120"/>
              <a:ea typeface="標楷體" pitchFamily="65" charset="-120"/>
            </a:endParaRPr>
          </a:p>
        </p:txBody>
      </p:sp>
      <p:sp>
        <p:nvSpPr>
          <p:cNvPr id="22" name="矩形 21"/>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a:defRPr/>
            </a:pPr>
            <a:r>
              <a:rPr lang="zh-TW" altLang="en-US" sz="1600" b="1" dirty="0">
                <a:solidFill>
                  <a:srgbClr val="0000FF"/>
                </a:solidFill>
                <a:latin typeface="標楷體" pitchFamily="65" charset="-120"/>
                <a:ea typeface="標楷體" pitchFamily="65" charset="-120"/>
              </a:rPr>
              <a:t>可從事藝術專業創作、管理，以及傳播、藝術與文化創意</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等相關行業，例如電影場務人員、電視台工作人員、劇場工作或管理人員、舞台設計助理、演員、歌手、樂團、攝影師、調音師、錄音師、剪接師、助理導演（播）人員、產品設計人員、室內設計人員、美術設計人員、漫畫家、藝術工作者、舞蹈工作者、音樂工作者、經紀人等。有志於擔任公職者可參加普考、高考及公務人員特考等公職考試，或參加考試進入國營事業工作等</a:t>
            </a:r>
            <a:endParaRPr lang="en-US" altLang="zh-TW" sz="1600" b="1" dirty="0">
              <a:solidFill>
                <a:srgbClr val="0000FF"/>
              </a:solidFill>
              <a:latin typeface="標楷體" pitchFamily="65" charset="-120"/>
              <a:ea typeface="標楷體" pitchFamily="65" charset="-120"/>
            </a:endParaRPr>
          </a:p>
        </p:txBody>
      </p:sp>
      <p:sp>
        <p:nvSpPr>
          <p:cNvPr id="18" name="標題 1"/>
          <p:cNvSpPr>
            <a:spLocks noGrp="1"/>
          </p:cNvSpPr>
          <p:nvPr>
            <p:ph type="title"/>
          </p:nvPr>
        </p:nvSpPr>
        <p:spPr>
          <a:xfrm>
            <a:off x="457200" y="44450"/>
            <a:ext cx="8229600" cy="936625"/>
          </a:xfrm>
        </p:spPr>
        <p:txBody>
          <a:bodyPr>
            <a:normAutofit/>
          </a:bodyPr>
          <a:lstStyle/>
          <a:p>
            <a:pPr>
              <a:defRPr/>
            </a:pPr>
            <a:r>
              <a:rPr lang="zh-TW" altLang="en-US" b="1" dirty="0" smtClean="0">
                <a:solidFill>
                  <a:srgbClr val="CCFFCC"/>
                </a:solidFill>
                <a:effectLst>
                  <a:outerShdw blurRad="38100" dist="38100" dir="2700000" algn="tl">
                    <a:srgbClr val="000000">
                      <a:alpha val="43137"/>
                    </a:srgbClr>
                  </a:outerShdw>
                </a:effectLst>
              </a:rPr>
              <a:t>藝術類科</a:t>
            </a:r>
            <a:endParaRPr lang="zh-TW" altLang="en-US" b="1" dirty="0">
              <a:solidFill>
                <a:srgbClr val="CCFFCC"/>
              </a:solidFill>
              <a:effectLst>
                <a:outerShdw blurRad="38100" dist="38100" dir="2700000" algn="tl">
                  <a:srgbClr val="000000">
                    <a:alpha val="43137"/>
                  </a:srgbClr>
                </a:outerShdw>
              </a:effectLst>
            </a:endParaRPr>
          </a:p>
        </p:txBody>
      </p:sp>
      <p:sp>
        <p:nvSpPr>
          <p:cNvPr id="2" name="頁尾版面配置區 1"/>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3" name="投影片編號版面配置區 2"/>
          <p:cNvSpPr>
            <a:spLocks noGrp="1"/>
          </p:cNvSpPr>
          <p:nvPr>
            <p:ph type="sldNum" sz="quarter" idx="12"/>
          </p:nvPr>
        </p:nvSpPr>
        <p:spPr/>
        <p:txBody>
          <a:bodyPr/>
          <a:lstStyle/>
          <a:p>
            <a:pPr>
              <a:defRPr/>
            </a:pPr>
            <a:fld id="{4DCCD6F0-9285-4B6C-8FDC-B929D16C4E1B}" type="slidenum">
              <a:rPr lang="zh-TW" altLang="en-US" smtClean="0">
                <a:solidFill>
                  <a:prstClr val="black">
                    <a:tint val="75000"/>
                  </a:prstClr>
                </a:solidFill>
              </a:rPr>
              <a:pPr>
                <a:defRPr/>
              </a:pPr>
              <a:t>85</a:t>
            </a:fld>
            <a:endParaRPr lang="zh-TW" altLang="en-US">
              <a:solidFill>
                <a:prstClr val="black">
                  <a:tint val="75000"/>
                </a:prstClr>
              </a:solidFill>
            </a:endParaRPr>
          </a:p>
        </p:txBody>
      </p:sp>
    </p:spTree>
    <p:extLst>
      <p:ext uri="{BB962C8B-B14F-4D97-AF65-F5344CB8AC3E}">
        <p14:creationId xmlns:p14="http://schemas.microsoft.com/office/powerpoint/2010/main" val="34984416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normAutofit/>
          </a:bodyPr>
          <a:lstStyle/>
          <a:p>
            <a:pPr fontAlgn="auto">
              <a:spcAft>
                <a:spcPts val="0"/>
              </a:spcAft>
              <a:defRPr/>
            </a:pPr>
            <a:r>
              <a:rPr kumimoji="0" lang="zh-TW" altLang="en-US" b="1" dirty="0" smtClean="0">
                <a:solidFill>
                  <a:srgbClr val="0000FF"/>
                </a:solidFill>
                <a:effectLst>
                  <a:outerShdw blurRad="38100" dist="38100" dir="2700000" algn="tl">
                    <a:srgbClr val="000000">
                      <a:alpha val="43137"/>
                    </a:srgbClr>
                  </a:outerShdw>
                </a:effectLst>
              </a:rPr>
              <a:t>相關資源網站</a:t>
            </a:r>
            <a:endParaRPr kumimoji="0" lang="zh-TW" altLang="en-US" b="1" dirty="0">
              <a:solidFill>
                <a:srgbClr val="0000FF"/>
              </a:solidFill>
              <a:effectLst>
                <a:outerShdw blurRad="38100" dist="38100" dir="2700000" algn="tl">
                  <a:srgbClr val="000000">
                    <a:alpha val="43137"/>
                  </a:srgbClr>
                </a:outerShdw>
              </a:effectLst>
            </a:endParaRPr>
          </a:p>
        </p:txBody>
      </p:sp>
      <p:sp>
        <p:nvSpPr>
          <p:cNvPr id="4" name="副標題 3"/>
          <p:cNvSpPr>
            <a:spLocks noGrp="1"/>
          </p:cNvSpPr>
          <p:nvPr>
            <p:ph type="subTitle" idx="1"/>
          </p:nvPr>
        </p:nvSpPr>
        <p:spPr/>
        <p:txBody>
          <a:bodyPr/>
          <a:lstStyle/>
          <a:p>
            <a:endParaRPr lang="zh-TW" altLang="en-US"/>
          </a:p>
        </p:txBody>
      </p:sp>
      <p:sp>
        <p:nvSpPr>
          <p:cNvPr id="5" name="矩形 4"/>
          <p:cNvSpPr/>
          <p:nvPr/>
        </p:nvSpPr>
        <p:spPr>
          <a:xfrm>
            <a:off x="0" y="6215082"/>
            <a:ext cx="9144000" cy="64291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solidFill>
                <a:prstClr val="white"/>
              </a:solidFill>
            </a:endParaRPr>
          </a:p>
        </p:txBody>
      </p:sp>
      <p:pic>
        <p:nvPicPr>
          <p:cNvPr id="6" name="圖片 24"/>
          <p:cNvPicPr>
            <a:picLocks noChangeAspect="1"/>
          </p:cNvPicPr>
          <p:nvPr/>
        </p:nvPicPr>
        <p:blipFill>
          <a:blip r:embed="rId2" cstate="print"/>
          <a:srcRect/>
          <a:stretch>
            <a:fillRect/>
          </a:stretch>
        </p:blipFill>
        <p:spPr bwMode="auto">
          <a:xfrm>
            <a:off x="1855787" y="5085184"/>
            <a:ext cx="5432425" cy="1276350"/>
          </a:xfrm>
          <a:prstGeom prst="rect">
            <a:avLst/>
          </a:prstGeom>
          <a:noFill/>
          <a:ln w="9525">
            <a:noFill/>
            <a:miter lim="800000"/>
            <a:headEnd/>
            <a:tailEnd/>
          </a:ln>
        </p:spPr>
      </p:pic>
    </p:spTree>
    <p:extLst>
      <p:ext uri="{BB962C8B-B14F-4D97-AF65-F5344CB8AC3E}">
        <p14:creationId xmlns:p14="http://schemas.microsoft.com/office/powerpoint/2010/main" val="34235892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5852" y="0"/>
            <a:ext cx="7858148" cy="1053429"/>
          </a:xfrm>
        </p:spPr>
        <p:txBody>
          <a:bodyPr>
            <a:normAutofit fontScale="90000"/>
          </a:bodyPr>
          <a:lstStyle/>
          <a:p>
            <a:pPr algn="l"/>
            <a:r>
              <a:rPr lang="zh-TW" altLang="en-US" sz="4000" b="1" dirty="0" smtClean="0">
                <a:solidFill>
                  <a:srgbClr val="002060"/>
                </a:solidFill>
                <a:latin typeface="標楷體" panose="03000509000000000000" pitchFamily="65" charset="-120"/>
                <a:ea typeface="標楷體" panose="03000509000000000000" pitchFamily="65" charset="-120"/>
              </a:rPr>
              <a:t>教育部十二年國民基本教育資訊網</a:t>
            </a:r>
            <a:r>
              <a:rPr lang="en-US" altLang="zh-TW" b="1" dirty="0" smtClean="0">
                <a:solidFill>
                  <a:srgbClr val="C00000"/>
                </a:solidFill>
                <a:latin typeface="標楷體" panose="03000509000000000000" pitchFamily="65" charset="-120"/>
                <a:ea typeface="標楷體" panose="03000509000000000000" pitchFamily="65" charset="-120"/>
              </a:rPr>
              <a:t/>
            </a:r>
            <a:br>
              <a:rPr lang="en-US" altLang="zh-TW" b="1" dirty="0" smtClean="0">
                <a:solidFill>
                  <a:srgbClr val="C00000"/>
                </a:solidFill>
                <a:latin typeface="標楷體" panose="03000509000000000000" pitchFamily="65" charset="-120"/>
                <a:ea typeface="標楷體" panose="03000509000000000000" pitchFamily="65" charset="-120"/>
              </a:rPr>
            </a:br>
            <a:r>
              <a:rPr lang="en-US" altLang="zh-TW" b="1" dirty="0" smtClean="0">
                <a:solidFill>
                  <a:srgbClr val="C00000"/>
                </a:solidFill>
                <a:latin typeface="標楷體" panose="03000509000000000000" pitchFamily="65" charset="-120"/>
                <a:ea typeface="標楷體" panose="03000509000000000000" pitchFamily="65" charset="-120"/>
              </a:rPr>
              <a:t>http://</a:t>
            </a:r>
            <a:r>
              <a:rPr lang="en-US" altLang="zh-TW" b="1" dirty="0" smtClean="0">
                <a:solidFill>
                  <a:srgbClr val="C00000"/>
                </a:solidFill>
              </a:rPr>
              <a:t>12basic.edu.tw</a:t>
            </a:r>
            <a:endParaRPr lang="zh-TW" altLang="en-US" b="1" dirty="0">
              <a:solidFill>
                <a:srgbClr val="C00000"/>
              </a:solidFill>
              <a:latin typeface="標楷體" panose="03000509000000000000" pitchFamily="65" charset="-120"/>
              <a:ea typeface="標楷體" panose="03000509000000000000" pitchFamily="65" charset="-120"/>
            </a:endParaRPr>
          </a:p>
        </p:txBody>
      </p:sp>
      <p:pic>
        <p:nvPicPr>
          <p:cNvPr id="6" name="內容版面配置區 5" descr="未命名 - 1.jpg"/>
          <p:cNvPicPr>
            <a:picLocks noGrp="1" noChangeAspect="1"/>
          </p:cNvPicPr>
          <p:nvPr>
            <p:ph idx="1"/>
          </p:nvPr>
        </p:nvPicPr>
        <p:blipFill>
          <a:blip r:embed="rId3" cstate="print"/>
          <a:stretch>
            <a:fillRect/>
          </a:stretch>
        </p:blipFill>
        <p:spPr>
          <a:xfrm>
            <a:off x="0" y="1922077"/>
            <a:ext cx="9144000" cy="4935923"/>
          </a:xfrm>
        </p:spPr>
      </p:pic>
      <p:sp>
        <p:nvSpPr>
          <p:cNvPr id="3" name="投影片編號版面配置區 2"/>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87</a:t>
            </a:fld>
            <a:endParaRPr lang="zh-TW" altLang="en-US">
              <a:solidFill>
                <a:prstClr val="black">
                  <a:tint val="75000"/>
                </a:prstClr>
              </a:solidFill>
            </a:endParaRPr>
          </a:p>
        </p:txBody>
      </p:sp>
      <p:sp>
        <p:nvSpPr>
          <p:cNvPr id="5" name="文字方塊 4"/>
          <p:cNvSpPr txBox="1"/>
          <p:nvPr/>
        </p:nvSpPr>
        <p:spPr>
          <a:xfrm>
            <a:off x="1357290" y="1285860"/>
            <a:ext cx="7429552"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2800" b="1" dirty="0" smtClean="0">
                <a:solidFill>
                  <a:prstClr val="black"/>
                </a:solidFill>
              </a:rPr>
              <a:t>12</a:t>
            </a:r>
            <a:r>
              <a:rPr lang="zh-TW" altLang="en-US" sz="2800" b="1" dirty="0" smtClean="0">
                <a:solidFill>
                  <a:prstClr val="black"/>
                </a:solidFill>
              </a:rPr>
              <a:t>年國教專案辦公室諮詢專線：</a:t>
            </a:r>
            <a:r>
              <a:rPr lang="en-US" altLang="zh-TW" sz="2800" b="1" dirty="0" smtClean="0">
                <a:solidFill>
                  <a:prstClr val="black"/>
                </a:solidFill>
              </a:rPr>
              <a:t>0800-012-580</a:t>
            </a:r>
            <a:endParaRPr lang="zh-TW" altLang="en-US" sz="2800" b="1" dirty="0">
              <a:solidFill>
                <a:prstClr val="black"/>
              </a:solidFill>
            </a:endParaRPr>
          </a:p>
        </p:txBody>
      </p:sp>
    </p:spTree>
    <p:extLst>
      <p:ext uri="{BB962C8B-B14F-4D97-AF65-F5344CB8AC3E}">
        <p14:creationId xmlns:p14="http://schemas.microsoft.com/office/powerpoint/2010/main" val="7852062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722" y="287339"/>
            <a:ext cx="7543800" cy="909413"/>
          </a:xfrm>
        </p:spPr>
        <p:txBody>
          <a:bodyPr/>
          <a:lstStyle/>
          <a:p>
            <a:pPr algn="ctr"/>
            <a:r>
              <a:rPr lang="zh-TW" altLang="en-US" b="1" dirty="0" smtClean="0">
                <a:solidFill>
                  <a:srgbClr val="002060"/>
                </a:solidFill>
                <a:latin typeface="標楷體" panose="03000509000000000000" pitchFamily="65" charset="-120"/>
                <a:ea typeface="標楷體" panose="03000509000000000000" pitchFamily="65" charset="-120"/>
              </a:rPr>
              <a:t>適性入學宣導網站</a:t>
            </a:r>
            <a:endParaRPr lang="zh-TW" altLang="en-US" b="1" dirty="0">
              <a:solidFill>
                <a:srgbClr val="002060"/>
              </a:solidFill>
              <a:latin typeface="標楷體" panose="03000509000000000000" pitchFamily="65" charset="-120"/>
              <a:ea typeface="標楷體" panose="03000509000000000000" pitchFamily="65" charset="-120"/>
            </a:endParaRPr>
          </a:p>
        </p:txBody>
      </p:sp>
      <p:pic>
        <p:nvPicPr>
          <p:cNvPr id="4" name="內容版面配置區 3" descr="宣導網站.jpg">
            <a:hlinkClick r:id="rId3"/>
          </p:cNvPr>
          <p:cNvPicPr>
            <a:picLocks noGrp="1" noChangeAspect="1"/>
          </p:cNvPicPr>
          <p:nvPr>
            <p:ph idx="1"/>
          </p:nvPr>
        </p:nvPicPr>
        <p:blipFill>
          <a:blip r:embed="rId4" cstate="print"/>
          <a:stretch>
            <a:fillRect/>
          </a:stretch>
        </p:blipFill>
        <p:spPr>
          <a:xfrm>
            <a:off x="0" y="1964689"/>
            <a:ext cx="9144000" cy="4893312"/>
          </a:xfrm>
        </p:spPr>
      </p:pic>
      <p:sp>
        <p:nvSpPr>
          <p:cNvPr id="3" name="投影片編號版面配置區 2"/>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88</a:t>
            </a:fld>
            <a:endParaRPr lang="zh-TW" altLang="en-US">
              <a:solidFill>
                <a:prstClr val="black">
                  <a:tint val="75000"/>
                </a:prstClr>
              </a:solidFill>
            </a:endParaRPr>
          </a:p>
        </p:txBody>
      </p:sp>
      <p:sp>
        <p:nvSpPr>
          <p:cNvPr id="5" name="文字方塊 4"/>
          <p:cNvSpPr txBox="1"/>
          <p:nvPr/>
        </p:nvSpPr>
        <p:spPr>
          <a:xfrm>
            <a:off x="33504" y="1052736"/>
            <a:ext cx="9144000" cy="584775"/>
          </a:xfrm>
          <a:prstGeom prst="rect">
            <a:avLst/>
          </a:prstGeom>
          <a:noFill/>
        </p:spPr>
        <p:txBody>
          <a:bodyPr wrap="square" rtlCol="0">
            <a:spAutoFit/>
          </a:bodyPr>
          <a:lstStyle/>
          <a:p>
            <a:pPr algn="ctr"/>
            <a:r>
              <a:rPr lang="en-US" altLang="zh-TW" sz="3200" b="1" dirty="0" smtClean="0">
                <a:solidFill>
                  <a:srgbClr val="C00000"/>
                </a:solidFill>
              </a:rPr>
              <a:t>http://adapt.k12ea.gov.tw</a:t>
            </a:r>
            <a:endParaRPr lang="zh-TW" altLang="en-US" sz="3200" b="1" dirty="0">
              <a:solidFill>
                <a:srgbClr val="C00000"/>
              </a:solidFill>
            </a:endParaRPr>
          </a:p>
        </p:txBody>
      </p:sp>
    </p:spTree>
    <p:extLst>
      <p:ext uri="{BB962C8B-B14F-4D97-AF65-F5344CB8AC3E}">
        <p14:creationId xmlns:p14="http://schemas.microsoft.com/office/powerpoint/2010/main" val="4396711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73C3FF88-6301-4888-A200-8A0B638C4FA6}" type="slidenum">
              <a:rPr kumimoji="0" lang="zh-TW" altLang="en-US" smtClean="0">
                <a:solidFill>
                  <a:srgbClr val="898989"/>
                </a:solidFill>
                <a:latin typeface="Calibri" pitchFamily="34" charset="0"/>
              </a:rPr>
              <a:pPr eaLnBrk="1" hangingPunct="1"/>
              <a:t>89</a:t>
            </a:fld>
            <a:endParaRPr kumimoji="0" lang="en-US" altLang="zh-TW" smtClean="0">
              <a:solidFill>
                <a:srgbClr val="898989"/>
              </a:solidFill>
              <a:latin typeface="Calibri" pitchFamily="34" charset="0"/>
            </a:endParaRPr>
          </a:p>
        </p:txBody>
      </p:sp>
      <p:sp>
        <p:nvSpPr>
          <p:cNvPr id="49155" name="AutoShape 2"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prstClr val="black"/>
              </a:solidFill>
            </a:endParaRPr>
          </a:p>
        </p:txBody>
      </p:sp>
      <p:sp>
        <p:nvSpPr>
          <p:cNvPr id="49156" name="AutoShape 4"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prstClr val="black"/>
              </a:solidFill>
            </a:endParaRPr>
          </a:p>
        </p:txBody>
      </p:sp>
      <p:sp>
        <p:nvSpPr>
          <p:cNvPr id="49157" name="AutoShape 6"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prstClr val="black"/>
              </a:solidFill>
            </a:endParaRPr>
          </a:p>
        </p:txBody>
      </p:sp>
      <p:sp>
        <p:nvSpPr>
          <p:cNvPr id="49158" name="AutoShape 8"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prstClr val="black"/>
              </a:solidFill>
            </a:endParaRPr>
          </a:p>
        </p:txBody>
      </p:sp>
      <p:pic>
        <p:nvPicPr>
          <p:cNvPr id="2058" name="Picture 10" descr="D:\Documents and Settings\My Desktop\十二年國教\00_適性入學宣導\適性入學網站.png">
            <a:hlinkClick r:id="rId3"/>
          </p:cNvPr>
          <p:cNvPicPr>
            <a:picLocks noChangeAspect="1" noChangeArrowheads="1"/>
          </p:cNvPicPr>
          <p:nvPr/>
        </p:nvPicPr>
        <p:blipFill>
          <a:blip r:embed="rId4" cstate="print"/>
          <a:srcRect/>
          <a:stretch>
            <a:fillRect/>
          </a:stretch>
        </p:blipFill>
        <p:spPr bwMode="auto">
          <a:xfrm>
            <a:off x="428625" y="1052512"/>
            <a:ext cx="8408289" cy="4948255"/>
          </a:xfrm>
          <a:prstGeom prst="rect">
            <a:avLst/>
          </a:prstGeom>
          <a:noFill/>
          <a:ln>
            <a:noFill/>
          </a:ln>
          <a:effectLst>
            <a:outerShdw blurRad="50800" dist="101600" dir="2700000" algn="tl" rotWithShape="0">
              <a:srgbClr val="808080">
                <a:alpha val="39998"/>
              </a:srgbClr>
            </a:outerShdw>
          </a:effectLst>
          <a:extLst/>
        </p:spPr>
      </p:pic>
      <p:pic>
        <p:nvPicPr>
          <p:cNvPr id="49160" name="圖片 7" descr="未命名.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4563" y="2714627"/>
            <a:ext cx="4780815" cy="414337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向右箭號 11"/>
          <p:cNvSpPr/>
          <p:nvPr/>
        </p:nvSpPr>
        <p:spPr>
          <a:xfrm rot="2034829">
            <a:off x="1019176" y="2208213"/>
            <a:ext cx="1214438" cy="692150"/>
          </a:xfrm>
          <a:prstGeom prst="rightArrow">
            <a:avLst>
              <a:gd name="adj1" fmla="val 46596"/>
              <a:gd name="adj2" fmla="val 142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Tree>
    <p:extLst>
      <p:ext uri="{BB962C8B-B14F-4D97-AF65-F5344CB8AC3E}">
        <p14:creationId xmlns:p14="http://schemas.microsoft.com/office/powerpoint/2010/main" val="162771226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文字方塊 13"/>
          <p:cNvSpPr txBox="1"/>
          <p:nvPr/>
        </p:nvSpPr>
        <p:spPr>
          <a:xfrm>
            <a:off x="363592" y="673532"/>
            <a:ext cx="3741730" cy="523220"/>
          </a:xfrm>
          <a:prstGeom prst="rect">
            <a:avLst/>
          </a:prstGeom>
          <a:noFill/>
        </p:spPr>
        <p:txBody>
          <a:bodyPr wrap="none" rtlCol="0">
            <a:spAutoFit/>
          </a:bodyPr>
          <a:lstStyle/>
          <a:p>
            <a:r>
              <a:rPr lang="zh-TW" altLang="en-US" sz="2800" dirty="0" smtClean="0">
                <a:solidFill>
                  <a:srgbClr val="FFFFCC"/>
                </a:solidFill>
                <a:latin typeface="Adobe 繁黑體 Std B" pitchFamily="34" charset="-120"/>
                <a:ea typeface="Adobe 繁黑體 Std B" pitchFamily="34" charset="-120"/>
              </a:rPr>
              <a:t>國中生生涯規劃歷程</a:t>
            </a:r>
            <a:r>
              <a:rPr lang="en-US" altLang="zh-TW" sz="2800" dirty="0" smtClean="0">
                <a:solidFill>
                  <a:srgbClr val="FFFFCC"/>
                </a:solidFill>
                <a:latin typeface="Adobe 繁黑體 Std B" pitchFamily="34" charset="-120"/>
                <a:ea typeface="Adobe 繁黑體 Std B" pitchFamily="34" charset="-120"/>
              </a:rPr>
              <a:t>-3</a:t>
            </a:r>
            <a:endParaRPr lang="zh-TW" altLang="en-US" sz="2800" dirty="0">
              <a:solidFill>
                <a:srgbClr val="FFFFCC"/>
              </a:solidFill>
              <a:latin typeface="Adobe 繁黑體 Std B" pitchFamily="34" charset="-120"/>
              <a:ea typeface="Adobe 繁黑體 Std B" pitchFamily="34" charset="-120"/>
            </a:endParaRPr>
          </a:p>
        </p:txBody>
      </p:sp>
      <p:cxnSp>
        <p:nvCxnSpPr>
          <p:cNvPr id="15" name="直線接點 14"/>
          <p:cNvCxnSpPr/>
          <p:nvPr/>
        </p:nvCxnSpPr>
        <p:spPr bwMode="auto">
          <a:xfrm>
            <a:off x="422506" y="3356992"/>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9" name="群組 18"/>
          <p:cNvGrpSpPr/>
          <p:nvPr/>
        </p:nvGrpSpPr>
        <p:grpSpPr>
          <a:xfrm>
            <a:off x="395535" y="1557360"/>
            <a:ext cx="8321790" cy="5112000"/>
            <a:chOff x="395535" y="1439443"/>
            <a:chExt cx="8321790" cy="5112000"/>
          </a:xfrm>
        </p:grpSpPr>
        <p:pic>
          <p:nvPicPr>
            <p:cNvPr id="17" name="圖片 16"/>
            <p:cNvPicPr preferRelativeResize="0">
              <a:picLocks/>
            </p:cNvPicPr>
            <p:nvPr/>
          </p:nvPicPr>
          <p:blipFill rotWithShape="1">
            <a:blip r:embed="rId3" cstate="email">
              <a:extLst>
                <a:ext uri="{28A0092B-C50C-407E-A947-70E740481C1C}">
                  <a14:useLocalDpi xmlns:a14="http://schemas.microsoft.com/office/drawing/2010/main"/>
                </a:ext>
              </a:extLst>
            </a:blip>
            <a:srcRect b="6091"/>
            <a:stretch/>
          </p:blipFill>
          <p:spPr>
            <a:xfrm>
              <a:off x="395535" y="1439443"/>
              <a:ext cx="8321790" cy="5112000"/>
            </a:xfrm>
            <a:prstGeom prst="rect">
              <a:avLst/>
            </a:prstGeom>
          </p:spPr>
        </p:pic>
        <p:pic>
          <p:nvPicPr>
            <p:cNvPr id="16" name="圖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2401793"/>
              <a:ext cx="1444877" cy="451143"/>
            </a:xfrm>
            <a:prstGeom prst="rect">
              <a:avLst/>
            </a:prstGeom>
          </p:spPr>
        </p:pic>
        <p:sp>
          <p:nvSpPr>
            <p:cNvPr id="4" name="文字方塊 3"/>
            <p:cNvSpPr txBox="1"/>
            <p:nvPr/>
          </p:nvSpPr>
          <p:spPr>
            <a:xfrm>
              <a:off x="2339752" y="4391251"/>
              <a:ext cx="2772000" cy="432000"/>
            </a:xfrm>
            <a:prstGeom prst="rect">
              <a:avLst/>
            </a:prstGeom>
            <a:solidFill>
              <a:srgbClr val="FFFF99"/>
            </a:solidFill>
          </p:spPr>
          <p:txBody>
            <a:bodyPr wrap="square" rtlCol="0">
              <a:spAutoFit/>
            </a:bodyPr>
            <a:lstStyle/>
            <a:p>
              <a:r>
                <a:rPr lang="zh-TW" altLang="en-US" sz="2000" dirty="0" smtClean="0">
                  <a:solidFill>
                    <a:prstClr val="black"/>
                  </a:solidFill>
                  <a:latin typeface="華康粗圓體" panose="020F0709000000000000" pitchFamily="49" charset="-120"/>
                  <a:ea typeface="華康粗圓體" panose="020F0709000000000000" pitchFamily="49" charset="-120"/>
                </a:rPr>
                <a:t>  生涯領航儀表</a:t>
              </a:r>
              <a:r>
                <a:rPr lang="zh-TW" altLang="en-US" sz="2000" dirty="0">
                  <a:solidFill>
                    <a:prstClr val="black"/>
                  </a:solidFill>
                  <a:latin typeface="華康粗圓體" panose="020F0709000000000000" pitchFamily="49" charset="-120"/>
                  <a:ea typeface="華康粗圓體" panose="020F0709000000000000" pitchFamily="49" charset="-120"/>
                </a:rPr>
                <a:t>板</a:t>
              </a:r>
            </a:p>
          </p:txBody>
        </p:sp>
      </p:grpSp>
    </p:spTree>
    <p:extLst>
      <p:ext uri="{BB962C8B-B14F-4D97-AF65-F5344CB8AC3E}">
        <p14:creationId xmlns:p14="http://schemas.microsoft.com/office/powerpoint/2010/main" val="264034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fld id="{D44CD7F2-3C88-475C-91A2-AC5F2BBF3EC4}" type="slidenum">
              <a:rPr lang="zh-TW" altLang="en-US" sz="1200">
                <a:solidFill>
                  <a:srgbClr val="898989"/>
                </a:solidFill>
                <a:latin typeface="Calibri" pitchFamily="34" charset="0"/>
                <a:ea typeface="新細明體" pitchFamily="18" charset="-120"/>
              </a:rPr>
              <a:pPr>
                <a:spcBef>
                  <a:spcPct val="0"/>
                </a:spcBef>
                <a:buFontTx/>
                <a:buNone/>
              </a:pPr>
              <a:t>90</a:t>
            </a:fld>
            <a:endParaRPr lang="en-US" altLang="zh-TW" sz="1200">
              <a:solidFill>
                <a:srgbClr val="898989"/>
              </a:solidFill>
              <a:latin typeface="Calibri" pitchFamily="34" charset="0"/>
              <a:ea typeface="新細明體" pitchFamily="18" charset="-120"/>
            </a:endParaRPr>
          </a:p>
        </p:txBody>
      </p:sp>
      <p:sp>
        <p:nvSpPr>
          <p:cNvPr id="366595" name="AutoShape 2"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endParaRPr lang="zh-TW" altLang="en-US" sz="1800">
              <a:solidFill>
                <a:srgbClr val="000000"/>
              </a:solidFill>
              <a:latin typeface="Calibri" pitchFamily="34" charset="0"/>
            </a:endParaRPr>
          </a:p>
        </p:txBody>
      </p:sp>
      <p:sp>
        <p:nvSpPr>
          <p:cNvPr id="366596" name="AutoShape 4"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endParaRPr lang="zh-TW" altLang="en-US" sz="1800">
              <a:solidFill>
                <a:srgbClr val="000000"/>
              </a:solidFill>
              <a:latin typeface="Calibri" pitchFamily="34" charset="0"/>
            </a:endParaRPr>
          </a:p>
        </p:txBody>
      </p:sp>
      <p:sp>
        <p:nvSpPr>
          <p:cNvPr id="366597" name="AutoShape 6"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endParaRPr lang="zh-TW" altLang="en-US" sz="1800">
              <a:solidFill>
                <a:srgbClr val="000000"/>
              </a:solidFill>
              <a:latin typeface="Calibri" pitchFamily="34" charset="0"/>
            </a:endParaRPr>
          </a:p>
        </p:txBody>
      </p:sp>
      <p:sp>
        <p:nvSpPr>
          <p:cNvPr id="366598" name="AutoShape 8"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Tw Cen MT" pitchFamily="34" charset="0"/>
                <a:ea typeface="微軟正黑體" pitchFamily="34" charset="-120"/>
              </a:defRPr>
            </a:lvl1pPr>
            <a:lvl2pPr marL="742950" indent="-285750">
              <a:spcBef>
                <a:spcPct val="20000"/>
              </a:spcBef>
              <a:buFont typeface="Arial" pitchFamily="34" charset="0"/>
              <a:buChar char="–"/>
              <a:defRPr sz="2800">
                <a:solidFill>
                  <a:schemeClr val="tx1"/>
                </a:solidFill>
                <a:latin typeface="Tw Cen MT" pitchFamily="34" charset="0"/>
                <a:ea typeface="微軟正黑體" pitchFamily="34" charset="-120"/>
              </a:defRPr>
            </a:lvl2pPr>
            <a:lvl3pPr marL="1143000" indent="-228600">
              <a:spcBef>
                <a:spcPct val="20000"/>
              </a:spcBef>
              <a:buFont typeface="Arial" pitchFamily="34" charset="0"/>
              <a:buChar char="•"/>
              <a:defRPr sz="2400">
                <a:solidFill>
                  <a:schemeClr val="tx1"/>
                </a:solidFill>
                <a:latin typeface="Tw Cen MT" pitchFamily="34" charset="0"/>
                <a:ea typeface="微軟正黑體" pitchFamily="34" charset="-120"/>
              </a:defRPr>
            </a:lvl3pPr>
            <a:lvl4pPr marL="1600200" indent="-228600">
              <a:spcBef>
                <a:spcPct val="20000"/>
              </a:spcBef>
              <a:buFont typeface="Arial" pitchFamily="34" charset="0"/>
              <a:buChar char="–"/>
              <a:defRPr sz="2000">
                <a:solidFill>
                  <a:schemeClr val="tx1"/>
                </a:solidFill>
                <a:latin typeface="Tw Cen MT" pitchFamily="34" charset="0"/>
                <a:ea typeface="微軟正黑體" pitchFamily="34" charset="-120"/>
              </a:defRPr>
            </a:lvl4pPr>
            <a:lvl5pPr marL="2057400" indent="-228600">
              <a:spcBef>
                <a:spcPct val="20000"/>
              </a:spcBef>
              <a:buFont typeface="Arial" pitchFamily="34" charset="0"/>
              <a:buChar char="»"/>
              <a:defRPr sz="2000">
                <a:solidFill>
                  <a:schemeClr val="tx1"/>
                </a:solidFill>
                <a:latin typeface="Tw Cen MT" pitchFamily="34" charset="0"/>
                <a:ea typeface="微軟正黑體" pitchFamily="34"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w Cen MT" pitchFamily="34" charset="0"/>
                <a:ea typeface="微軟正黑體" pitchFamily="34" charset="-120"/>
              </a:defRPr>
            </a:lvl9pPr>
          </a:lstStyle>
          <a:p>
            <a:pPr>
              <a:spcBef>
                <a:spcPct val="0"/>
              </a:spcBef>
              <a:buFontTx/>
              <a:buNone/>
            </a:pPr>
            <a:endParaRPr lang="zh-TW" altLang="en-US" sz="1800">
              <a:solidFill>
                <a:srgbClr val="000000"/>
              </a:solidFill>
              <a:latin typeface="Calibri" pitchFamily="34" charset="0"/>
            </a:endParaRPr>
          </a:p>
        </p:txBody>
      </p:sp>
      <p:pic>
        <p:nvPicPr>
          <p:cNvPr id="366599"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454025"/>
            <a:ext cx="9180512"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a:xfrm rot="13546253">
            <a:off x="3347244" y="1815307"/>
            <a:ext cx="1214437" cy="692150"/>
          </a:xfrm>
          <a:prstGeom prst="rightArrow">
            <a:avLst>
              <a:gd name="adj1" fmla="val 46596"/>
              <a:gd name="adj2" fmla="val 142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Tree>
    <p:extLst>
      <p:ext uri="{BB962C8B-B14F-4D97-AF65-F5344CB8AC3E}">
        <p14:creationId xmlns:p14="http://schemas.microsoft.com/office/powerpoint/2010/main" val="597104141"/>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b="1" dirty="0" smtClean="0">
                <a:solidFill>
                  <a:srgbClr val="002060"/>
                </a:solidFill>
                <a:latin typeface="標楷體" panose="03000509000000000000" pitchFamily="65" charset="-120"/>
                <a:ea typeface="標楷體" panose="03000509000000000000" pitchFamily="65" charset="-120"/>
              </a:rPr>
              <a:t>適性入學宣導網站手機版</a:t>
            </a:r>
            <a:endParaRPr lang="zh-TW" altLang="en-US" dirty="0"/>
          </a:p>
        </p:txBody>
      </p:sp>
      <p:sp>
        <p:nvSpPr>
          <p:cNvPr id="9" name="內容版面配置區 8"/>
          <p:cNvSpPr>
            <a:spLocks noGrp="1"/>
          </p:cNvSpPr>
          <p:nvPr>
            <p:ph idx="1"/>
          </p:nvPr>
        </p:nvSpPr>
        <p:spPr>
          <a:xfrm>
            <a:off x="4381128" y="1813582"/>
            <a:ext cx="4762872" cy="5016758"/>
          </a:xfrm>
          <a:prstGeom prst="rect">
            <a:avLst/>
          </a:prstGeom>
        </p:spPr>
        <p:txBody>
          <a:bodyPr wrap="square">
            <a:spAutoFit/>
          </a:bodyPr>
          <a:lstStyle/>
          <a:p>
            <a:r>
              <a:rPr lang="zh-TW" altLang="en-US" sz="1600" dirty="0" smtClean="0">
                <a:solidFill>
                  <a:srgbClr val="000099"/>
                </a:solidFill>
                <a:latin typeface="標楷體" panose="03000509000000000000" pitchFamily="65" charset="-120"/>
                <a:ea typeface="標楷體" panose="03000509000000000000" pitchFamily="65" charset="-120"/>
              </a:rPr>
              <a:t>手機版網站：適性入學管道  學制選擇  </a:t>
            </a:r>
            <a:endParaRPr lang="en-US" altLang="zh-TW" sz="1600" dirty="0" smtClean="0">
              <a:solidFill>
                <a:srgbClr val="000099"/>
              </a:solidFill>
              <a:latin typeface="標楷體" panose="03000509000000000000" pitchFamily="65" charset="-120"/>
              <a:ea typeface="標楷體" panose="03000509000000000000" pitchFamily="65" charset="-120"/>
            </a:endParaRPr>
          </a:p>
          <a:p>
            <a:r>
              <a:rPr lang="zh-TW" altLang="en-US" sz="1600" dirty="0" smtClean="0">
                <a:solidFill>
                  <a:srgbClr val="000099"/>
                </a:solidFill>
                <a:latin typeface="標楷體" panose="03000509000000000000" pitchFamily="65" charset="-120"/>
                <a:ea typeface="標楷體" panose="03000509000000000000" pitchFamily="65" charset="-120"/>
              </a:rPr>
              <a:t>            高職類科  國中教育會考介紹</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 </a:t>
            </a:r>
            <a:endParaRPr lang="en-US" altLang="zh-TW" sz="1600" dirty="0" smtClean="0">
              <a:solidFill>
                <a:srgbClr val="000099"/>
              </a:solidFill>
              <a:latin typeface="標楷體" panose="03000509000000000000" pitchFamily="65" charset="-120"/>
              <a:ea typeface="標楷體" panose="03000509000000000000" pitchFamily="65" charset="-120"/>
            </a:endParaRPr>
          </a:p>
          <a:p>
            <a:r>
              <a:rPr lang="zh-TW" altLang="en-US" sz="1600" dirty="0">
                <a:solidFill>
                  <a:srgbClr val="000099"/>
                </a:solidFill>
                <a:latin typeface="標楷體" panose="03000509000000000000" pitchFamily="65" charset="-120"/>
                <a:ea typeface="標楷體" panose="03000509000000000000" pitchFamily="65" charset="-120"/>
              </a:rPr>
              <a:t> </a:t>
            </a:r>
            <a:r>
              <a:rPr lang="zh-TW" altLang="en-US" sz="1600" dirty="0" smtClean="0">
                <a:solidFill>
                  <a:srgbClr val="000099"/>
                </a:solidFill>
                <a:latin typeface="標楷體" panose="03000509000000000000" pitchFamily="65" charset="-120"/>
                <a:ea typeface="標楷體" panose="03000509000000000000" pitchFamily="65" charset="-120"/>
              </a:rPr>
              <a:t>           等等資料供流覽。</a:t>
            </a:r>
          </a:p>
          <a:p>
            <a:r>
              <a:rPr lang="zh-TW" altLang="en-US" sz="1600" dirty="0" smtClean="0">
                <a:solidFill>
                  <a:srgbClr val="000099"/>
                </a:solidFill>
                <a:latin typeface="標楷體" panose="03000509000000000000" pitchFamily="65" charset="-120"/>
                <a:ea typeface="標楷體" panose="03000509000000000000" pitchFamily="65" charset="-120"/>
              </a:rPr>
              <a:t>電子書：</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各區宣導手冊、適性入學宣導手冊</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a:t>
            </a:r>
          </a:p>
          <a:p>
            <a:r>
              <a:rPr lang="zh-TW" altLang="en-US" sz="1600" dirty="0" smtClean="0">
                <a:solidFill>
                  <a:srgbClr val="000099"/>
                </a:solidFill>
                <a:latin typeface="標楷體" panose="03000509000000000000" pitchFamily="65" charset="-120"/>
                <a:ea typeface="標楷體" panose="03000509000000000000" pitchFamily="65" charset="-120"/>
              </a:rPr>
              <a:t>公告訊息：及時訊息的公告及連結，最新訊息</a:t>
            </a:r>
            <a:endParaRPr lang="en-US" altLang="zh-TW" sz="1600" dirty="0" smtClean="0">
              <a:solidFill>
                <a:srgbClr val="000099"/>
              </a:solidFill>
              <a:latin typeface="標楷體" panose="03000509000000000000" pitchFamily="65" charset="-120"/>
              <a:ea typeface="標楷體" panose="03000509000000000000" pitchFamily="65" charset="-120"/>
            </a:endParaRPr>
          </a:p>
          <a:p>
            <a:r>
              <a:rPr lang="zh-TW" altLang="en-US" sz="1600" dirty="0">
                <a:solidFill>
                  <a:srgbClr val="000099"/>
                </a:solidFill>
                <a:latin typeface="標楷體" panose="03000509000000000000" pitchFamily="65" charset="-120"/>
                <a:ea typeface="標楷體" panose="03000509000000000000" pitchFamily="65" charset="-120"/>
              </a:rPr>
              <a:t> </a:t>
            </a:r>
            <a:r>
              <a:rPr lang="zh-TW" altLang="en-US" sz="1600" dirty="0" smtClean="0">
                <a:solidFill>
                  <a:srgbClr val="000099"/>
                </a:solidFill>
                <a:latin typeface="標楷體" panose="03000509000000000000" pitchFamily="65" charset="-120"/>
                <a:ea typeface="標楷體" panose="03000509000000000000" pitchFamily="65" charset="-120"/>
              </a:rPr>
              <a:t>         的推播。</a:t>
            </a:r>
          </a:p>
          <a:p>
            <a:r>
              <a:rPr lang="zh-TW" altLang="en-US" sz="1600" dirty="0" smtClean="0">
                <a:solidFill>
                  <a:srgbClr val="000099"/>
                </a:solidFill>
                <a:latin typeface="標楷體" panose="03000509000000000000" pitchFamily="65" charset="-120"/>
                <a:ea typeface="標楷體" panose="03000509000000000000" pitchFamily="65" charset="-120"/>
              </a:rPr>
              <a:t>重要日程表：部定日程表、行事曆。</a:t>
            </a:r>
          </a:p>
          <a:p>
            <a:r>
              <a:rPr lang="zh-TW" altLang="en-US" sz="1600" dirty="0" smtClean="0">
                <a:solidFill>
                  <a:srgbClr val="000099"/>
                </a:solidFill>
                <a:latin typeface="標楷體" panose="03000509000000000000" pitchFamily="65" charset="-120"/>
                <a:ea typeface="標楷體" panose="03000509000000000000" pitchFamily="65" charset="-120"/>
              </a:rPr>
              <a:t>各校資料查核：選就學區、學制、各校資料。</a:t>
            </a:r>
          </a:p>
          <a:p>
            <a:r>
              <a:rPr lang="zh-TW" altLang="en-US" sz="1600" dirty="0" smtClean="0">
                <a:solidFill>
                  <a:srgbClr val="000099"/>
                </a:solidFill>
                <a:latin typeface="標楷體" panose="03000509000000000000" pitchFamily="65" charset="-120"/>
                <a:ea typeface="標楷體" panose="03000509000000000000" pitchFamily="65" charset="-120"/>
              </a:rPr>
              <a:t>就學區資料查詢</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透過所在學區，選取查詢所</a:t>
            </a:r>
            <a:endParaRPr lang="en-US" altLang="zh-TW" sz="1600" dirty="0" smtClean="0">
              <a:solidFill>
                <a:srgbClr val="000099"/>
              </a:solidFill>
              <a:latin typeface="標楷體" panose="03000509000000000000" pitchFamily="65" charset="-120"/>
              <a:ea typeface="標楷體" panose="03000509000000000000" pitchFamily="65" charset="-120"/>
            </a:endParaRPr>
          </a:p>
          <a:p>
            <a:r>
              <a:rPr lang="zh-TW" altLang="en-US" sz="1600" dirty="0">
                <a:solidFill>
                  <a:srgbClr val="000099"/>
                </a:solidFill>
                <a:latin typeface="標楷體" panose="03000509000000000000" pitchFamily="65" charset="-120"/>
                <a:ea typeface="標楷體" panose="03000509000000000000" pitchFamily="65" charset="-120"/>
              </a:rPr>
              <a:t> </a:t>
            </a:r>
            <a:r>
              <a:rPr lang="zh-TW" altLang="en-US" sz="1600" dirty="0" smtClean="0">
                <a:solidFill>
                  <a:srgbClr val="000099"/>
                </a:solidFill>
                <a:latin typeface="標楷體" panose="03000509000000000000" pitchFamily="65" charset="-120"/>
                <a:ea typeface="標楷體" panose="03000509000000000000" pitchFamily="65" charset="-120"/>
              </a:rPr>
              <a:t>              在就學區個校資訊。</a:t>
            </a:r>
          </a:p>
          <a:p>
            <a:r>
              <a:rPr lang="zh-TW" altLang="en-US" sz="1600" dirty="0" smtClean="0">
                <a:solidFill>
                  <a:srgbClr val="000099"/>
                </a:solidFill>
                <a:latin typeface="標楷體" panose="03000509000000000000" pitchFamily="65" charset="-120"/>
                <a:ea typeface="標楷體" panose="03000509000000000000" pitchFamily="65" charset="-120"/>
              </a:rPr>
              <a:t>連絡資料：</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可以直接撥出電話、由使用者付</a:t>
            </a:r>
            <a:endParaRPr lang="en-US" altLang="zh-TW" sz="1600" dirty="0" smtClean="0">
              <a:solidFill>
                <a:srgbClr val="000099"/>
              </a:solidFill>
              <a:latin typeface="標楷體" panose="03000509000000000000" pitchFamily="65" charset="-120"/>
              <a:ea typeface="標楷體" panose="03000509000000000000" pitchFamily="65" charset="-120"/>
            </a:endParaRPr>
          </a:p>
          <a:p>
            <a:r>
              <a:rPr lang="zh-TW" altLang="en-US" sz="1600" dirty="0">
                <a:solidFill>
                  <a:srgbClr val="000099"/>
                </a:solidFill>
                <a:latin typeface="標楷體" panose="03000509000000000000" pitchFamily="65" charset="-120"/>
                <a:ea typeface="標楷體" panose="03000509000000000000" pitchFamily="65" charset="-120"/>
              </a:rPr>
              <a:t> </a:t>
            </a:r>
            <a:r>
              <a:rPr lang="zh-TW" altLang="en-US" sz="1600" dirty="0" smtClean="0">
                <a:solidFill>
                  <a:srgbClr val="000099"/>
                </a:solidFill>
                <a:latin typeface="標楷體" panose="03000509000000000000" pitchFamily="65" charset="-120"/>
                <a:ea typeface="標楷體" panose="03000509000000000000" pitchFamily="65" charset="-120"/>
              </a:rPr>
              <a:t>         費</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a:t>
            </a:r>
          </a:p>
          <a:p>
            <a:r>
              <a:rPr lang="zh-TW" altLang="en-US" sz="1600" dirty="0" smtClean="0">
                <a:solidFill>
                  <a:srgbClr val="000099"/>
                </a:solidFill>
                <a:latin typeface="標楷體" panose="03000509000000000000" pitchFamily="65" charset="-120"/>
                <a:ea typeface="標楷體" panose="03000509000000000000" pitchFamily="65" charset="-120"/>
              </a:rPr>
              <a:t>大部份資訊可離線作業使用，降低因網路訊號不良而造成使用者的觀感不佳。</a:t>
            </a:r>
            <a:endParaRPr lang="en-US" altLang="zh-TW" sz="1600" dirty="0" smtClean="0">
              <a:solidFill>
                <a:srgbClr val="000099"/>
              </a:solidFill>
              <a:latin typeface="標楷體" panose="03000509000000000000" pitchFamily="65" charset="-120"/>
              <a:ea typeface="標楷體" panose="03000509000000000000" pitchFamily="65" charset="-120"/>
            </a:endParaRPr>
          </a:p>
          <a:p>
            <a:endParaRPr lang="zh-TW" altLang="en-US" sz="1600" dirty="0" smtClean="0">
              <a:solidFill>
                <a:srgbClr val="000099"/>
              </a:solidFill>
              <a:latin typeface="標楷體" panose="03000509000000000000" pitchFamily="65" charset="-120"/>
              <a:ea typeface="標楷體" panose="03000509000000000000" pitchFamily="65" charset="-120"/>
            </a:endParaRPr>
          </a:p>
          <a:p>
            <a:r>
              <a:rPr lang="zh-TW" altLang="en-US" sz="1600" dirty="0" smtClean="0">
                <a:solidFill>
                  <a:srgbClr val="000099"/>
                </a:solidFill>
                <a:latin typeface="標楷體" panose="03000509000000000000" pitchFamily="65" charset="-120"/>
                <a:ea typeface="標楷體" panose="03000509000000000000" pitchFamily="65" charset="-120"/>
              </a:rPr>
              <a:t>在不收集個人資料下</a:t>
            </a:r>
            <a:r>
              <a:rPr lang="en-US" altLang="zh-TW" sz="1600" dirty="0" smtClean="0">
                <a:solidFill>
                  <a:srgbClr val="000099"/>
                </a:solidFill>
                <a:latin typeface="標楷體" panose="03000509000000000000" pitchFamily="65" charset="-120"/>
                <a:ea typeface="標楷體" panose="03000509000000000000" pitchFamily="65" charset="-120"/>
              </a:rPr>
              <a:t>…</a:t>
            </a:r>
            <a:r>
              <a:rPr lang="zh-TW" altLang="en-US" sz="1600" dirty="0" smtClean="0">
                <a:solidFill>
                  <a:srgbClr val="000099"/>
                </a:solidFill>
                <a:latin typeface="標楷體" panose="03000509000000000000" pitchFamily="65" charset="-120"/>
                <a:ea typeface="標楷體" panose="03000509000000000000" pitchFamily="65" charset="-120"/>
              </a:rPr>
              <a:t>推播  全體使用者將會</a:t>
            </a:r>
            <a:endParaRPr lang="en-US" altLang="zh-TW" sz="1600" dirty="0" smtClean="0">
              <a:solidFill>
                <a:srgbClr val="000099"/>
              </a:solidFill>
              <a:latin typeface="標楷體" panose="03000509000000000000" pitchFamily="65" charset="-120"/>
              <a:ea typeface="標楷體" panose="03000509000000000000" pitchFamily="65" charset="-120"/>
            </a:endParaRPr>
          </a:p>
          <a:p>
            <a:r>
              <a:rPr lang="zh-TW" altLang="en-US" sz="1600" dirty="0">
                <a:solidFill>
                  <a:srgbClr val="000099"/>
                </a:solidFill>
                <a:latin typeface="標楷體" panose="03000509000000000000" pitchFamily="65" charset="-120"/>
                <a:ea typeface="標楷體" panose="03000509000000000000" pitchFamily="65" charset="-120"/>
              </a:rPr>
              <a:t> </a:t>
            </a:r>
            <a:r>
              <a:rPr lang="zh-TW" altLang="en-US" sz="1600" dirty="0" smtClean="0">
                <a:solidFill>
                  <a:srgbClr val="000099"/>
                </a:solidFill>
                <a:latin typeface="標楷體" panose="03000509000000000000" pitchFamily="65" charset="-120"/>
                <a:ea typeface="標楷體" panose="03000509000000000000" pitchFamily="65" charset="-120"/>
              </a:rPr>
              <a:t>                         同時收到訊息。</a:t>
            </a:r>
            <a:endParaRPr lang="zh-TW" altLang="en-US" sz="1600" dirty="0">
              <a:solidFill>
                <a:srgbClr val="000099"/>
              </a:solidFill>
              <a:latin typeface="標楷體" panose="03000509000000000000" pitchFamily="65" charset="-120"/>
              <a:ea typeface="標楷體" panose="03000509000000000000" pitchFamily="65" charset="-120"/>
            </a:endParaRPr>
          </a:p>
        </p:txBody>
      </p:sp>
      <p:pic>
        <p:nvPicPr>
          <p:cNvPr id="6" name="Picture 2" descr="C:\Users\AU\Pictures\0309\APP\修改-0327\1054123962889.jpg"/>
          <p:cNvPicPr>
            <a:picLocks noChangeAspect="1" noChangeArrowheads="1"/>
          </p:cNvPicPr>
          <p:nvPr/>
        </p:nvPicPr>
        <p:blipFill>
          <a:blip r:embed="rId2" cstate="print"/>
          <a:srcRect/>
          <a:stretch>
            <a:fillRect/>
          </a:stretch>
        </p:blipFill>
        <p:spPr bwMode="auto">
          <a:xfrm>
            <a:off x="98969" y="1643050"/>
            <a:ext cx="4209033" cy="5214950"/>
          </a:xfrm>
          <a:prstGeom prst="rect">
            <a:avLst/>
          </a:prstGeom>
          <a:noFill/>
        </p:spPr>
      </p:pic>
    </p:spTree>
    <p:extLst>
      <p:ext uri="{BB962C8B-B14F-4D97-AF65-F5344CB8AC3E}">
        <p14:creationId xmlns:p14="http://schemas.microsoft.com/office/powerpoint/2010/main" val="25609328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標題 2"/>
          <p:cNvSpPr>
            <a:spLocks noGrp="1"/>
          </p:cNvSpPr>
          <p:nvPr>
            <p:ph type="title"/>
          </p:nvPr>
        </p:nvSpPr>
        <p:spPr/>
        <p:txBody>
          <a:bodyPr/>
          <a:lstStyle/>
          <a:p>
            <a:pPr eaLnBrk="1" hangingPunct="1"/>
            <a:endParaRPr lang="zh-TW" altLang="en-US" smtClean="0"/>
          </a:p>
        </p:txBody>
      </p:sp>
      <p:sp>
        <p:nvSpPr>
          <p:cNvPr id="417795" name="內容版面配置區 1"/>
          <p:cNvSpPr>
            <a:spLocks noGrp="1"/>
          </p:cNvSpPr>
          <p:nvPr>
            <p:ph idx="1"/>
          </p:nvPr>
        </p:nvSpPr>
        <p:spPr/>
        <p:txBody>
          <a:bodyPr/>
          <a:lstStyle/>
          <a:p>
            <a:pPr eaLnBrk="1" hangingPunct="1"/>
            <a:endParaRPr lang="zh-TW" altLang="en-US" smtClean="0"/>
          </a:p>
        </p:txBody>
      </p:sp>
      <p:pic>
        <p:nvPicPr>
          <p:cNvPr id="417796" name="Picture 7" descr="C:\Users\AU\Pictures\0309\APP\APP記者會\APP圖檔\IO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6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7" name="Picture 8" descr="C:\Users\AU\Pictures\0309\APP\APP記者會\APP圖檔\unnamed (2).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0"/>
            <a:ext cx="442753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8047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8596" y="1285860"/>
            <a:ext cx="8229600" cy="1143000"/>
          </a:xfrm>
        </p:spPr>
        <p:txBody>
          <a:bodyPr/>
          <a:lstStyle/>
          <a:p>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720" y="857232"/>
            <a:ext cx="8486263" cy="6000768"/>
          </a:xfrm>
        </p:spPr>
      </p:pic>
    </p:spTree>
    <p:extLst>
      <p:ext uri="{BB962C8B-B14F-4D97-AF65-F5344CB8AC3E}">
        <p14:creationId xmlns:p14="http://schemas.microsoft.com/office/powerpoint/2010/main" val="2557762714"/>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5852" y="0"/>
            <a:ext cx="8527011" cy="1053429"/>
          </a:xfrm>
        </p:spPr>
        <p:txBody>
          <a:bodyPr>
            <a:noAutofit/>
          </a:bodyPr>
          <a:lstStyle/>
          <a:p>
            <a:pPr algn="l"/>
            <a:r>
              <a:rPr lang="zh-TW" altLang="en-US" sz="3600" b="1" dirty="0" smtClean="0">
                <a:solidFill>
                  <a:srgbClr val="002060"/>
                </a:solidFill>
                <a:latin typeface="標楷體" pitchFamily="65" charset="-120"/>
                <a:ea typeface="標楷體" pitchFamily="65" charset="-120"/>
              </a:rPr>
              <a:t>臺北市十二年國民基本教育資訊網</a:t>
            </a:r>
            <a:r>
              <a:rPr lang="en-US" altLang="zh-TW" sz="3600" b="1" dirty="0" smtClean="0">
                <a:solidFill>
                  <a:srgbClr val="C00000"/>
                </a:solidFill>
              </a:rPr>
              <a:t/>
            </a:r>
            <a:br>
              <a:rPr lang="en-US" altLang="zh-TW" sz="3600" b="1" dirty="0" smtClean="0">
                <a:solidFill>
                  <a:srgbClr val="C00000"/>
                </a:solidFill>
              </a:rPr>
            </a:br>
            <a:r>
              <a:rPr lang="en-US" altLang="zh-TW" sz="3600" b="1" dirty="0" smtClean="0">
                <a:solidFill>
                  <a:srgbClr val="C00000"/>
                </a:solidFill>
              </a:rPr>
              <a:t>http://12basic.tp.edu.tw</a:t>
            </a:r>
            <a:endParaRPr lang="zh-TW" altLang="en-US" sz="3600" b="1" dirty="0">
              <a:solidFill>
                <a:srgbClr val="C00000"/>
              </a:solidFill>
            </a:endParaRPr>
          </a:p>
        </p:txBody>
      </p:sp>
      <p:sp>
        <p:nvSpPr>
          <p:cNvPr id="3" name="內容版面配置區 2"/>
          <p:cNvSpPr>
            <a:spLocks noGrp="1"/>
          </p:cNvSpPr>
          <p:nvPr>
            <p:ph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94</a:t>
            </a:fld>
            <a:endParaRPr lang="zh-TW" altLang="en-US">
              <a:solidFill>
                <a:prstClr val="black">
                  <a:tint val="75000"/>
                </a:prstClr>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62" t="9443" r="12279" b="11017"/>
          <a:stretch/>
        </p:blipFill>
        <p:spPr bwMode="auto">
          <a:xfrm>
            <a:off x="0" y="1785926"/>
            <a:ext cx="9132123" cy="507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1357290" y="1142984"/>
            <a:ext cx="7215238" cy="52322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800" b="1" dirty="0" smtClean="0">
                <a:solidFill>
                  <a:prstClr val="black"/>
                </a:solidFill>
              </a:rPr>
              <a:t>臺北市</a:t>
            </a:r>
            <a:r>
              <a:rPr lang="en-US" altLang="zh-TW" sz="2800" b="1" dirty="0" smtClean="0">
                <a:solidFill>
                  <a:prstClr val="black"/>
                </a:solidFill>
              </a:rPr>
              <a:t>12</a:t>
            </a:r>
            <a:r>
              <a:rPr lang="zh-TW" altLang="en-US" sz="2800" b="1" dirty="0" smtClean="0">
                <a:solidFill>
                  <a:prstClr val="black"/>
                </a:solidFill>
              </a:rPr>
              <a:t>年國教諮詢電話：</a:t>
            </a:r>
            <a:r>
              <a:rPr lang="en-US" altLang="zh-TW" sz="2800" b="1" dirty="0" smtClean="0">
                <a:solidFill>
                  <a:prstClr val="black"/>
                </a:solidFill>
              </a:rPr>
              <a:t>2766-8812</a:t>
            </a:r>
            <a:endParaRPr lang="zh-TW" altLang="en-US" sz="2800" b="1" dirty="0">
              <a:solidFill>
                <a:prstClr val="black"/>
              </a:solidFill>
            </a:endParaRPr>
          </a:p>
        </p:txBody>
      </p:sp>
    </p:spTree>
    <p:extLst>
      <p:ext uri="{BB962C8B-B14F-4D97-AF65-F5344CB8AC3E}">
        <p14:creationId xmlns:p14="http://schemas.microsoft.com/office/powerpoint/2010/main" val="24063731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8729" y="0"/>
            <a:ext cx="7715272" cy="1053429"/>
          </a:xfrm>
        </p:spPr>
        <p:txBody>
          <a:bodyPr>
            <a:noAutofit/>
          </a:bodyPr>
          <a:lstStyle/>
          <a:p>
            <a:pPr algn="l"/>
            <a:r>
              <a:rPr lang="zh-TW" altLang="en-US" sz="3600" b="1" dirty="0" smtClean="0">
                <a:solidFill>
                  <a:srgbClr val="002060"/>
                </a:solidFill>
                <a:latin typeface="標楷體" pitchFamily="65" charset="-120"/>
                <a:ea typeface="標楷體" pitchFamily="65" charset="-120"/>
              </a:rPr>
              <a:t>基隆市十二年國民基本教育資訊網</a:t>
            </a:r>
            <a:r>
              <a:rPr lang="en-US" altLang="zh-TW" sz="3600" b="1" dirty="0" smtClean="0">
                <a:solidFill>
                  <a:srgbClr val="C00000"/>
                </a:solidFill>
              </a:rPr>
              <a:t/>
            </a:r>
            <a:br>
              <a:rPr lang="en-US" altLang="zh-TW" sz="3600" b="1" dirty="0" smtClean="0">
                <a:solidFill>
                  <a:srgbClr val="C00000"/>
                </a:solidFill>
              </a:rPr>
            </a:br>
            <a:r>
              <a:rPr lang="en-US" altLang="zh-TW" sz="3600" b="1" dirty="0" smtClean="0">
                <a:solidFill>
                  <a:srgbClr val="C00000"/>
                </a:solidFill>
              </a:rPr>
              <a:t>http://12basic.kl.edu.tw</a:t>
            </a:r>
            <a:endParaRPr lang="zh-TW" altLang="en-US" sz="3600" b="1" dirty="0">
              <a:solidFill>
                <a:srgbClr val="C00000"/>
              </a:solidFill>
            </a:endParaRPr>
          </a:p>
        </p:txBody>
      </p:sp>
      <p:pic>
        <p:nvPicPr>
          <p:cNvPr id="84994" name="Picture 2"/>
          <p:cNvPicPr>
            <a:picLocks noGrp="1" noChangeAspect="1" noChangeArrowheads="1"/>
          </p:cNvPicPr>
          <p:nvPr>
            <p:ph idx="1"/>
          </p:nvPr>
        </p:nvPicPr>
        <p:blipFill>
          <a:blip r:embed="rId3"/>
          <a:stretch>
            <a:fillRect/>
          </a:stretch>
        </p:blipFill>
        <p:spPr bwMode="auto">
          <a:xfrm>
            <a:off x="0" y="1717010"/>
            <a:ext cx="9144000" cy="5140990"/>
          </a:xfrm>
          <a:prstGeom prst="rect">
            <a:avLst/>
          </a:prstGeom>
          <a:noFill/>
          <a:ln w="9525">
            <a:noFill/>
            <a:miter lim="800000"/>
            <a:headEnd/>
            <a:tailEnd/>
          </a:ln>
          <a:effectLst/>
        </p:spPr>
      </p:pic>
      <p:sp>
        <p:nvSpPr>
          <p:cNvPr id="5" name="投影片編號版面配置區 4"/>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95</a:t>
            </a:fld>
            <a:endParaRPr lang="zh-TW" altLang="en-US">
              <a:solidFill>
                <a:prstClr val="black">
                  <a:tint val="75000"/>
                </a:prstClr>
              </a:solidFill>
            </a:endParaRPr>
          </a:p>
        </p:txBody>
      </p:sp>
    </p:spTree>
    <p:extLst>
      <p:ext uri="{BB962C8B-B14F-4D97-AF65-F5344CB8AC3E}">
        <p14:creationId xmlns:p14="http://schemas.microsoft.com/office/powerpoint/2010/main" val="42253692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8728" y="0"/>
            <a:ext cx="8358246" cy="1053429"/>
          </a:xfrm>
        </p:spPr>
        <p:txBody>
          <a:bodyPr>
            <a:noAutofit/>
          </a:bodyPr>
          <a:lstStyle/>
          <a:p>
            <a:pPr algn="l"/>
            <a:r>
              <a:rPr lang="zh-TW" altLang="en-US" sz="3600" b="1" dirty="0" smtClean="0">
                <a:solidFill>
                  <a:srgbClr val="002060"/>
                </a:solidFill>
                <a:latin typeface="標楷體" pitchFamily="65" charset="-120"/>
                <a:ea typeface="標楷體" pitchFamily="65" charset="-120"/>
              </a:rPr>
              <a:t>新北市十二年國民基本教育資訊網</a:t>
            </a:r>
            <a:r>
              <a:rPr lang="en-US" altLang="zh-TW" sz="3600" b="1" dirty="0" smtClean="0">
                <a:solidFill>
                  <a:srgbClr val="C00000"/>
                </a:solidFill>
              </a:rPr>
              <a:t/>
            </a:r>
            <a:br>
              <a:rPr lang="en-US" altLang="zh-TW" sz="3600" b="1" dirty="0" smtClean="0">
                <a:solidFill>
                  <a:srgbClr val="C00000"/>
                </a:solidFill>
              </a:rPr>
            </a:br>
            <a:r>
              <a:rPr lang="en-US" altLang="zh-TW" sz="3600" b="1" dirty="0" smtClean="0">
                <a:solidFill>
                  <a:srgbClr val="C00000"/>
                </a:solidFill>
              </a:rPr>
              <a:t>http://12basic.ntpc.edu.tw</a:t>
            </a:r>
            <a:endParaRPr lang="zh-TW" altLang="en-US" sz="3600" b="1" dirty="0">
              <a:solidFill>
                <a:srgbClr val="C00000"/>
              </a:solidFill>
            </a:endParaRPr>
          </a:p>
        </p:txBody>
      </p:sp>
      <p:pic>
        <p:nvPicPr>
          <p:cNvPr id="83970" name="Picture 2"/>
          <p:cNvPicPr>
            <a:picLocks noGrp="1" noChangeAspect="1" noChangeArrowheads="1"/>
          </p:cNvPicPr>
          <p:nvPr>
            <p:ph idx="1"/>
          </p:nvPr>
        </p:nvPicPr>
        <p:blipFill>
          <a:blip r:embed="rId3"/>
          <a:stretch>
            <a:fillRect/>
          </a:stretch>
        </p:blipFill>
        <p:spPr bwMode="auto">
          <a:xfrm>
            <a:off x="-4486" y="1714489"/>
            <a:ext cx="9148486" cy="5143512"/>
          </a:xfrm>
          <a:prstGeom prst="rect">
            <a:avLst/>
          </a:prstGeom>
          <a:noFill/>
          <a:ln w="9525">
            <a:noFill/>
            <a:miter lim="800000"/>
            <a:headEnd/>
            <a:tailEnd/>
          </a:ln>
          <a:effectLst/>
        </p:spPr>
      </p:pic>
      <p:sp>
        <p:nvSpPr>
          <p:cNvPr id="5" name="投影片編號版面配置區 4"/>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96</a:t>
            </a:fld>
            <a:endParaRPr lang="zh-TW" altLang="en-US">
              <a:solidFill>
                <a:prstClr val="black">
                  <a:tint val="75000"/>
                </a:prstClr>
              </a:solidFill>
            </a:endParaRPr>
          </a:p>
        </p:txBody>
      </p:sp>
    </p:spTree>
    <p:extLst>
      <p:ext uri="{BB962C8B-B14F-4D97-AF65-F5344CB8AC3E}">
        <p14:creationId xmlns:p14="http://schemas.microsoft.com/office/powerpoint/2010/main" val="37756726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14448" y="0"/>
            <a:ext cx="7429552" cy="1143000"/>
          </a:xfrm>
        </p:spPr>
        <p:txBody>
          <a:bodyPr vert="horz" lIns="91440" tIns="45720" rIns="91440" bIns="45720" rtlCol="0" anchor="ctr">
            <a:noAutofit/>
          </a:bodyPr>
          <a:lstStyle/>
          <a:p>
            <a:pPr algn="l"/>
            <a:r>
              <a:rPr lang="zh-TW" altLang="en-US" sz="3600" b="1" dirty="0" smtClean="0">
                <a:solidFill>
                  <a:srgbClr val="002060"/>
                </a:solidFill>
                <a:latin typeface="標楷體" pitchFamily="65" charset="-120"/>
                <a:ea typeface="標楷體" pitchFamily="65" charset="-120"/>
              </a:rPr>
              <a:t>國中教育會考網站</a:t>
            </a:r>
            <a:r>
              <a:rPr lang="en-US" altLang="zh-TW" sz="3600" b="1" dirty="0" smtClean="0">
                <a:solidFill>
                  <a:srgbClr val="FFFF00"/>
                </a:solidFill>
                <a:latin typeface="標楷體" pitchFamily="65" charset="-120"/>
                <a:ea typeface="標楷體" pitchFamily="65" charset="-120"/>
              </a:rPr>
              <a:t/>
            </a:r>
            <a:br>
              <a:rPr lang="en-US" altLang="zh-TW" sz="3600" b="1" dirty="0" smtClean="0">
                <a:solidFill>
                  <a:srgbClr val="FFFF00"/>
                </a:solidFill>
                <a:latin typeface="標楷體" pitchFamily="65" charset="-120"/>
                <a:ea typeface="標楷體" pitchFamily="65" charset="-120"/>
              </a:rPr>
            </a:br>
            <a:r>
              <a:rPr lang="en-US" altLang="zh-TW" sz="3600" b="1" dirty="0" smtClean="0">
                <a:solidFill>
                  <a:srgbClr val="C00000"/>
                </a:solidFill>
                <a:latin typeface="標楷體" pitchFamily="65" charset="-120"/>
                <a:ea typeface="標楷體" pitchFamily="65" charset="-120"/>
              </a:rPr>
              <a:t>http://cap.ntnu.edu.tw/</a:t>
            </a:r>
            <a:endParaRPr lang="zh-TW" altLang="en-US" sz="3600" b="1" dirty="0">
              <a:solidFill>
                <a:srgbClr val="C00000"/>
              </a:solidFill>
              <a:latin typeface="標楷體" pitchFamily="65" charset="-120"/>
              <a:ea typeface="標楷體" pitchFamily="65" charset="-120"/>
            </a:endParaRPr>
          </a:p>
        </p:txBody>
      </p:sp>
      <p:pic>
        <p:nvPicPr>
          <p:cNvPr id="717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709" t="7907" r="11108" b="4931"/>
          <a:stretch/>
        </p:blipFill>
        <p:spPr bwMode="auto">
          <a:xfrm>
            <a:off x="251520" y="1722065"/>
            <a:ext cx="8399394" cy="513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97</a:t>
            </a:fld>
            <a:endParaRPr lang="zh-TW" altLang="en-US">
              <a:solidFill>
                <a:prstClr val="black">
                  <a:tint val="75000"/>
                </a:prstClr>
              </a:solidFill>
            </a:endParaRPr>
          </a:p>
        </p:txBody>
      </p:sp>
    </p:spTree>
    <p:extLst>
      <p:ext uri="{BB962C8B-B14F-4D97-AF65-F5344CB8AC3E}">
        <p14:creationId xmlns:p14="http://schemas.microsoft.com/office/powerpoint/2010/main" val="20545973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43042" y="285728"/>
            <a:ext cx="7500958" cy="1285876"/>
          </a:xfrm>
        </p:spPr>
        <p:txBody>
          <a:bodyPr vert="horz" lIns="91440" tIns="45720" rIns="91440" bIns="45720" rtlCol="0" anchor="ctr">
            <a:noAutofit/>
          </a:bodyPr>
          <a:lstStyle/>
          <a:p>
            <a:pPr algn="l"/>
            <a:r>
              <a:rPr lang="en-US" altLang="zh-TW" sz="3600" b="1" dirty="0" smtClean="0">
                <a:solidFill>
                  <a:srgbClr val="002060"/>
                </a:solidFill>
                <a:latin typeface="標楷體" pitchFamily="65" charset="-120"/>
                <a:ea typeface="標楷體" pitchFamily="65" charset="-120"/>
              </a:rPr>
              <a:t>104</a:t>
            </a:r>
            <a:r>
              <a:rPr lang="zh-TW" altLang="en-US" sz="3600" b="1" dirty="0" smtClean="0">
                <a:solidFill>
                  <a:srgbClr val="002060"/>
                </a:solidFill>
                <a:latin typeface="標楷體" pitchFamily="65" charset="-120"/>
                <a:ea typeface="標楷體" pitchFamily="65" charset="-120"/>
              </a:rPr>
              <a:t>年基北區免試入學網站</a:t>
            </a:r>
            <a:r>
              <a:rPr lang="en-US" altLang="zh-TW" sz="3600" b="1" dirty="0" smtClean="0">
                <a:solidFill>
                  <a:srgbClr val="FFFF00"/>
                </a:solidFill>
                <a:latin typeface="標楷體" pitchFamily="65" charset="-120"/>
                <a:ea typeface="標楷體" pitchFamily="65" charset="-120"/>
              </a:rPr>
              <a:t/>
            </a:r>
            <a:br>
              <a:rPr lang="en-US" altLang="zh-TW" sz="3600" b="1" dirty="0" smtClean="0">
                <a:solidFill>
                  <a:srgbClr val="FFFF00"/>
                </a:solidFill>
                <a:latin typeface="標楷體" pitchFamily="65" charset="-120"/>
                <a:ea typeface="標楷體" pitchFamily="65" charset="-120"/>
              </a:rPr>
            </a:br>
            <a:r>
              <a:rPr lang="en-US" altLang="zh-TW" sz="2800" b="1" dirty="0" smtClean="0">
                <a:solidFill>
                  <a:srgbClr val="C00000"/>
                </a:solidFill>
                <a:latin typeface="標楷體" pitchFamily="65" charset="-120"/>
                <a:ea typeface="標楷體" pitchFamily="65" charset="-120"/>
                <a:hlinkClick r:id="rId3"/>
              </a:rPr>
              <a:t>https://104cefa.tp.edu.tw/</a:t>
            </a:r>
            <a:r>
              <a:rPr lang="en-US" altLang="zh-TW" sz="2800" b="1" dirty="0" smtClean="0">
                <a:solidFill>
                  <a:srgbClr val="C00000"/>
                </a:solidFill>
                <a:latin typeface="標楷體" pitchFamily="65" charset="-120"/>
                <a:ea typeface="標楷體" pitchFamily="65" charset="-120"/>
              </a:rPr>
              <a:t/>
            </a:r>
            <a:br>
              <a:rPr lang="en-US" altLang="zh-TW" sz="2800" b="1" dirty="0" smtClean="0">
                <a:solidFill>
                  <a:srgbClr val="C00000"/>
                </a:solidFill>
                <a:latin typeface="標楷體" pitchFamily="65" charset="-120"/>
                <a:ea typeface="標楷體" pitchFamily="65" charset="-120"/>
              </a:rPr>
            </a:br>
            <a:r>
              <a:rPr lang="en-US" sz="2800" b="1" u="sng" dirty="0" smtClean="0">
                <a:solidFill>
                  <a:srgbClr val="C00000"/>
                </a:solidFill>
                <a:hlinkClick r:id="rId4"/>
              </a:rPr>
              <a:t>http</a:t>
            </a:r>
            <a:r>
              <a:rPr lang="en-US" sz="2800" b="1" u="sng" dirty="0">
                <a:solidFill>
                  <a:srgbClr val="C00000"/>
                </a:solidFill>
                <a:hlinkClick r:id="rId4"/>
              </a:rPr>
              <a:t>://104基北免試.tw</a:t>
            </a:r>
            <a:r>
              <a:rPr lang="en-US" altLang="zh-TW" sz="2800" b="1" dirty="0" smtClean="0">
                <a:solidFill>
                  <a:srgbClr val="C00000"/>
                </a:solidFill>
                <a:latin typeface="標楷體" pitchFamily="65" charset="-120"/>
                <a:ea typeface="標楷體" pitchFamily="65" charset="-120"/>
              </a:rPr>
              <a:t/>
            </a:r>
            <a:br>
              <a:rPr lang="en-US" altLang="zh-TW" sz="2800" b="1" dirty="0" smtClean="0">
                <a:solidFill>
                  <a:srgbClr val="C00000"/>
                </a:solidFill>
                <a:latin typeface="標楷體" pitchFamily="65" charset="-120"/>
                <a:ea typeface="標楷體" pitchFamily="65" charset="-120"/>
              </a:rPr>
            </a:br>
            <a:endParaRPr lang="zh-TW" altLang="en-US" sz="2800" b="1" dirty="0">
              <a:solidFill>
                <a:srgbClr val="C00000"/>
              </a:solidFill>
              <a:latin typeface="標楷體" pitchFamily="65" charset="-120"/>
              <a:ea typeface="標楷體" pitchFamily="65" charset="-120"/>
            </a:endParaRPr>
          </a:p>
        </p:txBody>
      </p:sp>
      <p:pic>
        <p:nvPicPr>
          <p:cNvPr id="86018" name="Picture 2"/>
          <p:cNvPicPr>
            <a:picLocks noGrp="1" noChangeAspect="1" noChangeArrowheads="1"/>
          </p:cNvPicPr>
          <p:nvPr>
            <p:ph idx="1"/>
          </p:nvPr>
        </p:nvPicPr>
        <p:blipFill>
          <a:blip r:embed="rId5"/>
          <a:stretch>
            <a:fillRect/>
          </a:stretch>
        </p:blipFill>
        <p:spPr bwMode="auto">
          <a:xfrm>
            <a:off x="-1" y="1717008"/>
            <a:ext cx="9144001" cy="5140991"/>
          </a:xfrm>
          <a:prstGeom prst="rect">
            <a:avLst/>
          </a:prstGeom>
          <a:noFill/>
          <a:ln w="9525">
            <a:noFill/>
            <a:miter lim="800000"/>
            <a:headEnd/>
            <a:tailEnd/>
          </a:ln>
          <a:effectLst/>
        </p:spPr>
      </p:pic>
      <p:sp>
        <p:nvSpPr>
          <p:cNvPr id="3" name="投影片編號版面配置區 2"/>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98</a:t>
            </a:fld>
            <a:endParaRPr lang="zh-TW" altLang="en-US">
              <a:solidFill>
                <a:prstClr val="black">
                  <a:tint val="75000"/>
                </a:prstClr>
              </a:solidFill>
            </a:endParaRPr>
          </a:p>
        </p:txBody>
      </p:sp>
    </p:spTree>
    <p:extLst>
      <p:ext uri="{BB962C8B-B14F-4D97-AF65-F5344CB8AC3E}">
        <p14:creationId xmlns:p14="http://schemas.microsoft.com/office/powerpoint/2010/main" val="40888521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5918" y="214290"/>
            <a:ext cx="7358082" cy="1071546"/>
          </a:xfrm>
        </p:spPr>
        <p:txBody>
          <a:bodyPr>
            <a:noAutofit/>
          </a:bodyPr>
          <a:lstStyle/>
          <a:p>
            <a:pPr algn="l"/>
            <a:r>
              <a:rPr lang="zh-TW" altLang="en-US" sz="3600" dirty="0" smtClean="0">
                <a:solidFill>
                  <a:srgbClr val="002060"/>
                </a:solidFill>
              </a:rPr>
              <a:t>臺北市生涯領航儀表板網站</a:t>
            </a:r>
            <a:r>
              <a:rPr lang="en-US" altLang="zh-TW" sz="3600" dirty="0" smtClean="0">
                <a:solidFill>
                  <a:srgbClr val="002060"/>
                </a:solidFill>
              </a:rPr>
              <a:t/>
            </a:r>
            <a:br>
              <a:rPr lang="en-US" altLang="zh-TW" sz="3600" dirty="0" smtClean="0">
                <a:solidFill>
                  <a:srgbClr val="002060"/>
                </a:solidFill>
              </a:rPr>
            </a:br>
            <a:r>
              <a:rPr lang="en-US" altLang="zh-TW" sz="3600" u="sng" dirty="0" smtClean="0">
                <a:hlinkClick r:id="rId3"/>
              </a:rPr>
              <a:t>http://elife.tp.edu.tw</a:t>
            </a:r>
            <a:endParaRPr lang="zh-TW" altLang="en-US" sz="3600" dirty="0"/>
          </a:p>
        </p:txBody>
      </p:sp>
      <p:pic>
        <p:nvPicPr>
          <p:cNvPr id="8194"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t="8351" b="21149"/>
          <a:stretch/>
        </p:blipFill>
        <p:spPr bwMode="auto">
          <a:xfrm>
            <a:off x="136842" y="2214554"/>
            <a:ext cx="9007158" cy="435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47D433DB-B31C-49C9-BEC3-1A87A9E59357}" type="slidenum">
              <a:rPr lang="zh-TW" altLang="en-US" smtClean="0">
                <a:solidFill>
                  <a:prstClr val="black">
                    <a:tint val="75000"/>
                  </a:prstClr>
                </a:solidFill>
              </a:rPr>
              <a:pPr/>
              <a:t>99</a:t>
            </a:fld>
            <a:endParaRPr lang="zh-TW" altLang="en-US">
              <a:solidFill>
                <a:prstClr val="black">
                  <a:tint val="75000"/>
                </a:prstClr>
              </a:solidFill>
            </a:endParaRPr>
          </a:p>
        </p:txBody>
      </p:sp>
    </p:spTree>
    <p:extLst>
      <p:ext uri="{BB962C8B-B14F-4D97-AF65-F5344CB8AC3E}">
        <p14:creationId xmlns:p14="http://schemas.microsoft.com/office/powerpoint/2010/main" val="3194147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4503</TotalTime>
  <Words>10175</Words>
  <Application>Microsoft Office PowerPoint</Application>
  <PresentationFormat>如螢幕大小 (4:3)</PresentationFormat>
  <Paragraphs>1372</Paragraphs>
  <Slides>111</Slides>
  <Notes>43</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111</vt:i4>
      </vt:variant>
    </vt:vector>
  </HeadingPairs>
  <TitlesOfParts>
    <vt:vector size="113" baseType="lpstr">
      <vt:lpstr>Office 佈景主題</vt:lpstr>
      <vt:lpstr>PhotoImpact</vt:lpstr>
      <vt:lpstr>適性入學輔導</vt:lpstr>
      <vt:lpstr>森林運動會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志願選填試探與輔導系統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職校、五專群科簡介</vt:lpstr>
      <vt:lpstr>以智慧型手機為例</vt:lpstr>
      <vt:lpstr>高職群科關聯</vt:lpstr>
      <vt:lpstr>以汽車為例</vt:lpstr>
      <vt:lpstr>高職群科關聯</vt:lpstr>
      <vt:lpstr>以便利商店為例</vt:lpstr>
      <vt:lpstr>高職群科關聯</vt:lpstr>
      <vt:lpstr>高職重點特色</vt:lpstr>
      <vt:lpstr>群與升學科大考科之對應(1/3)</vt:lpstr>
      <vt:lpstr>群與升學科大考科之對應(2/3)</vt:lpstr>
      <vt:lpstr>群與升學科大考科之對應(3/3)</vt:lpstr>
      <vt:lpstr>群課程與升學科大之對應(1/5)</vt:lpstr>
      <vt:lpstr>群課程與升學科大之對應(2/5)</vt:lpstr>
      <vt:lpstr>群課程與升學科大之對應(3A/5)</vt:lpstr>
      <vt:lpstr>群課程與升學科大之對應(3B/5)</vt:lpstr>
      <vt:lpstr>群課程與升學科大之對應(4/5)</vt:lpstr>
      <vt:lpstr>群課程與升學科大之對應(5/5)</vt:lpstr>
      <vt:lpstr>   高職群科歸屬 (15群) </vt:lpstr>
      <vt:lpstr>PowerPoint 簡報</vt:lpstr>
      <vt:lpstr>工業類科</vt:lpstr>
      <vt:lpstr>工業類科</vt:lpstr>
      <vt:lpstr>工業類科</vt:lpstr>
      <vt:lpstr>工業類科</vt:lpstr>
      <vt:lpstr>工業類科</vt:lpstr>
      <vt:lpstr>工業類科</vt:lpstr>
      <vt:lpstr>商業類科</vt:lpstr>
      <vt:lpstr>商業類科</vt:lpstr>
      <vt:lpstr>商業類科</vt:lpstr>
      <vt:lpstr>農業類科</vt:lpstr>
      <vt:lpstr>農業類科</vt:lpstr>
      <vt:lpstr>家事類科</vt:lpstr>
      <vt:lpstr>家事類科</vt:lpstr>
      <vt:lpstr>家事類科</vt:lpstr>
      <vt:lpstr>家事類科</vt:lpstr>
      <vt:lpstr>海事水產類科</vt:lpstr>
      <vt:lpstr>海事水產類科</vt:lpstr>
      <vt:lpstr>藝術類科</vt:lpstr>
      <vt:lpstr>相關資源網站</vt:lpstr>
      <vt:lpstr>教育部十二年國民基本教育資訊網 http://12basic.edu.tw</vt:lpstr>
      <vt:lpstr>適性入學宣導網站</vt:lpstr>
      <vt:lpstr>PowerPoint 簡報</vt:lpstr>
      <vt:lpstr>PowerPoint 簡報</vt:lpstr>
      <vt:lpstr>適性入學宣導網站手機版</vt:lpstr>
      <vt:lpstr>PowerPoint 簡報</vt:lpstr>
      <vt:lpstr>PowerPoint 簡報</vt:lpstr>
      <vt:lpstr>臺北市十二年國民基本教育資訊網 http://12basic.tp.edu.tw</vt:lpstr>
      <vt:lpstr>基隆市十二年國民基本教育資訊網 http://12basic.kl.edu.tw</vt:lpstr>
      <vt:lpstr>新北市十二年國民基本教育資訊網 http://12basic.ntpc.edu.tw</vt:lpstr>
      <vt:lpstr>國中教育會考網站 http://cap.ntnu.edu.tw/</vt:lpstr>
      <vt:lpstr>104年基北區免試入學網站 https://104cefa.tp.edu.tw/ http://104基北免試.tw </vt:lpstr>
      <vt:lpstr>臺北市生涯領航儀表板網站 http://elife.tp.edu.tw</vt:lpstr>
      <vt:lpstr>臺北市高中高職網路博覽會網站 http://expo.tp.edu.tw</vt:lpstr>
      <vt:lpstr>PowerPoint 簡報</vt:lpstr>
      <vt:lpstr>結語</vt:lpstr>
      <vt:lpstr>結語  1/3</vt:lpstr>
      <vt:lpstr>結語  2/3</vt:lpstr>
      <vt:lpstr>PowerPoint 簡報</vt:lpstr>
      <vt:lpstr>PowerPoint 簡報</vt:lpstr>
      <vt:lpstr>PowerPoint 簡報</vt:lpstr>
      <vt:lpstr>附、宣導結果評估</vt:lpstr>
      <vt:lpstr>附、宣導結果評估</vt:lpstr>
      <vt:lpstr>附、宣導結果評估</vt:lpstr>
      <vt:lpstr>附、宣導結果評估</vt:lpstr>
    </vt:vector>
  </TitlesOfParts>
  <Company>zlsh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104年國中教育會考成績報告方式說明 </dc:title>
  <dc:creator>莊玫欣</dc:creator>
  <cp:lastModifiedBy>user</cp:lastModifiedBy>
  <cp:revision>314</cp:revision>
  <cp:lastPrinted>2015-02-13T07:47:59Z</cp:lastPrinted>
  <dcterms:created xsi:type="dcterms:W3CDTF">2014-11-10T02:16:05Z</dcterms:created>
  <dcterms:modified xsi:type="dcterms:W3CDTF">2015-03-06T07:07:45Z</dcterms:modified>
</cp:coreProperties>
</file>