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04" r:id="rId2"/>
    <p:sldId id="256" r:id="rId3"/>
    <p:sldId id="257" r:id="rId4"/>
    <p:sldId id="278" r:id="rId5"/>
    <p:sldId id="275" r:id="rId6"/>
    <p:sldId id="276" r:id="rId7"/>
    <p:sldId id="293" r:id="rId8"/>
    <p:sldId id="287" r:id="rId9"/>
    <p:sldId id="292" r:id="rId10"/>
    <p:sldId id="269" r:id="rId11"/>
    <p:sldId id="291" r:id="rId12"/>
    <p:sldId id="294" r:id="rId13"/>
    <p:sldId id="283" r:id="rId14"/>
    <p:sldId id="281" r:id="rId15"/>
    <p:sldId id="282" r:id="rId16"/>
    <p:sldId id="284" r:id="rId17"/>
    <p:sldId id="311" r:id="rId18"/>
    <p:sldId id="285" r:id="rId19"/>
    <p:sldId id="295" r:id="rId20"/>
    <p:sldId id="258" r:id="rId21"/>
    <p:sldId id="267" r:id="rId22"/>
    <p:sldId id="266" r:id="rId23"/>
    <p:sldId id="277" r:id="rId24"/>
    <p:sldId id="259" r:id="rId25"/>
    <p:sldId id="286" r:id="rId26"/>
    <p:sldId id="270" r:id="rId27"/>
    <p:sldId id="263" r:id="rId28"/>
    <p:sldId id="305" r:id="rId29"/>
    <p:sldId id="288" r:id="rId30"/>
    <p:sldId id="271" r:id="rId31"/>
    <p:sldId id="310" r:id="rId32"/>
    <p:sldId id="309" r:id="rId33"/>
    <p:sldId id="307" r:id="rId34"/>
    <p:sldId id="308" r:id="rId35"/>
    <p:sldId id="303" r:id="rId36"/>
    <p:sldId id="300" r:id="rId37"/>
    <p:sldId id="299" r:id="rId38"/>
    <p:sldId id="297" r:id="rId39"/>
    <p:sldId id="265" r:id="rId40"/>
    <p:sldId id="264" r:id="rId41"/>
    <p:sldId id="289" r:id="rId42"/>
    <p:sldId id="296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69E"/>
    <a:srgbClr val="4FABA7"/>
    <a:srgbClr val="4DB7AA"/>
    <a:srgbClr val="2786C7"/>
    <a:srgbClr val="235BCB"/>
    <a:srgbClr val="B75F5D"/>
    <a:srgbClr val="B25452"/>
    <a:srgbClr val="A4854E"/>
    <a:srgbClr val="608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86" autoAdjust="0"/>
  </p:normalViewPr>
  <p:slideViewPr>
    <p:cSldViewPr>
      <p:cViewPr varScale="1">
        <p:scale>
          <a:sx n="80" d="100"/>
          <a:sy n="80" d="100"/>
        </p:scale>
        <p:origin x="-88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9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9A1BC-E1DD-4B7F-A8D1-BADA47F296B6}" type="datetimeFigureOut">
              <a:rPr lang="zh-TW" altLang="en-US" smtClean="0"/>
              <a:t>2015/4/24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D31BF-80FB-4DEA-B47F-37E15A87DC9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4537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D31BF-80FB-4DEA-B47F-37E15A87DC9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8495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998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6998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914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1099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8300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877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3533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3533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3533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353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6063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3533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3533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3533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353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109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109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63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63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737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16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EBE20-52A3-4248-9560-96201BFDC0D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737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1">
                <a:latin typeface="華康仿宋體 Std W6" pitchFamily="18" charset="-120"/>
                <a:ea typeface="華康仿宋體 Std W6" pitchFamily="18" charset="-120"/>
              </a:defRPr>
            </a:lvl1pPr>
            <a:lvl2pPr>
              <a:defRPr sz="2400" b="1">
                <a:latin typeface="華康仿宋體 Std W6" pitchFamily="18" charset="-120"/>
                <a:ea typeface="華康仿宋體 Std W6" pitchFamily="18" charset="-120"/>
              </a:defRPr>
            </a:lvl2pPr>
            <a:lvl3pPr>
              <a:defRPr sz="2400" b="1">
                <a:latin typeface="華康仿宋體 Std W6" pitchFamily="18" charset="-120"/>
                <a:ea typeface="華康仿宋體 Std W6" pitchFamily="18" charset="-120"/>
              </a:defRPr>
            </a:lvl3pPr>
            <a:lvl4pPr>
              <a:defRPr sz="2000" b="1">
                <a:latin typeface="華康仿宋體 Std W6" pitchFamily="18" charset="-120"/>
                <a:ea typeface="華康仿宋體 Std W6" pitchFamily="18" charset="-120"/>
              </a:defRPr>
            </a:lvl4pPr>
            <a:lvl5pPr>
              <a:defRPr sz="1800" b="1">
                <a:latin typeface="華康仿宋體 Std W6" pitchFamily="18" charset="-120"/>
                <a:ea typeface="華康仿宋體 Std W6" pitchFamily="18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1079367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1399" y="2852965"/>
            <a:ext cx="3048891" cy="287124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3" y="995030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4169" y="2707214"/>
            <a:ext cx="3044952" cy="3016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4/24/2015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1772816"/>
            <a:ext cx="6196405" cy="39502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7C3F878-F5E8-489B-AC8A-64F2A7E22C28}" type="datetimeFigureOut">
              <a:rPr lang="en-US" smtClean="0"/>
              <a:pPr/>
              <a:t>4/24/2015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dobe 仿宋 Std R" pitchFamily="18" charset="-128"/>
          <a:ea typeface="Adobe 仿宋 Std R" pitchFamily="18" charset="-128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bg2">
              <a:lumMod val="25000"/>
            </a:schemeClr>
          </a:solidFill>
          <a:latin typeface="華康歐陽詢體 Std W5" pitchFamily="66" charset="-120"/>
          <a:ea typeface="華康歐陽詢體 Std W5" pitchFamily="66" charset="-120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rgbClr val="7030A0"/>
          </a:solidFill>
          <a:latin typeface="華康歐陽詢體 Std W5" pitchFamily="66" charset="-120"/>
          <a:ea typeface="華康歐陽詢體 Std W5" pitchFamily="66" charset="-120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rgbClr val="7030A0"/>
          </a:solidFill>
          <a:latin typeface="華康歐陽詢體 Std W5" pitchFamily="66" charset="-120"/>
          <a:ea typeface="華康歐陽詢體 Std W5" pitchFamily="66" charset="-120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rgbClr val="7030A0"/>
          </a:solidFill>
          <a:latin typeface="華康歐陽詢體 Std W5" pitchFamily="66" charset="-120"/>
          <a:ea typeface="華康歐陽詢體 Std W5" pitchFamily="66" charset="-120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rgbClr val="7030A0"/>
          </a:solidFill>
          <a:latin typeface="華康歐陽詢體 Std W5" pitchFamily="66" charset="-120"/>
          <a:ea typeface="華康歐陽詢體 Std W5" pitchFamily="66" charset="-120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6.png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7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jpeg"/><Relationship Id="rId5" Type="http://schemas.microsoft.com/office/2007/relationships/hdphoto" Target="../media/hdphoto6.wdp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42805" r="259" b="29313"/>
          <a:stretch/>
        </p:blipFill>
        <p:spPr>
          <a:xfrm>
            <a:off x="0" y="5366551"/>
            <a:ext cx="9144000" cy="14680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31640" y="1556792"/>
            <a:ext cx="6552727" cy="2520280"/>
          </a:xfr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zh-TW" altLang="en-US" sz="5400" dirty="0" smtClean="0">
                <a:latin typeface="華康楷書體 Std W7" pitchFamily="66" charset="-120"/>
                <a:ea typeface="華康楷書體 Std W7" pitchFamily="66" charset="-120"/>
              </a:rPr>
              <a:t>歡迎蒞臨</a:t>
            </a:r>
            <a:r>
              <a:rPr lang="en-US" altLang="zh-TW" sz="5400" dirty="0" smtClean="0">
                <a:latin typeface="華康楷書體 Std W7" pitchFamily="66" charset="-120"/>
                <a:ea typeface="華康楷書體 Std W7" pitchFamily="66" charset="-120"/>
              </a:rPr>
              <a:t/>
            </a:r>
            <a:br>
              <a:rPr lang="en-US" altLang="zh-TW" sz="5400" dirty="0" smtClean="0">
                <a:latin typeface="華康楷書體 Std W7" pitchFamily="66" charset="-120"/>
                <a:ea typeface="華康楷書體 Std W7" pitchFamily="66" charset="-120"/>
              </a:rPr>
            </a:br>
            <a:r>
              <a:rPr lang="zh-TW" altLang="en-US" sz="5400" dirty="0" smtClean="0">
                <a:latin typeface="華康楷書體 Std W7" pitchFamily="66" charset="-120"/>
                <a:ea typeface="華康楷書體 Std W7" pitchFamily="66" charset="-120"/>
              </a:rPr>
              <a:t>泰北</a:t>
            </a:r>
            <a:r>
              <a:rPr lang="zh-TW" altLang="en-US" sz="5400" b="1" dirty="0" smtClean="0">
                <a:latin typeface="華康楷書體 Std W7" pitchFamily="66" charset="-120"/>
                <a:ea typeface="華康楷書體 Std W7" pitchFamily="66" charset="-120"/>
              </a:rPr>
              <a:t>高中</a:t>
            </a:r>
            <a:endParaRPr lang="zh-TW" altLang="en-US" sz="5400" dirty="0">
              <a:latin typeface="華康楷書體 Std W7" pitchFamily="66" charset="-120"/>
              <a:ea typeface="華康楷書體 Std W7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67544" y="4293096"/>
            <a:ext cx="8208912" cy="861629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dirty="0">
                <a:latin typeface="華康楷書體 Std W7" pitchFamily="66" charset="-120"/>
                <a:ea typeface="華康楷書體 Std W7" pitchFamily="66" charset="-120"/>
              </a:rPr>
              <a:t>普通科</a:t>
            </a:r>
            <a:r>
              <a:rPr lang="zh-TW" altLang="en-US" sz="2000" dirty="0">
                <a:latin typeface="華康楷書體 Std W7" pitchFamily="66" charset="-120"/>
                <a:ea typeface="華康楷書體 Std W7" pitchFamily="66" charset="-120"/>
              </a:rPr>
              <a:t>、</a:t>
            </a:r>
            <a:r>
              <a:rPr lang="zh-TW" altLang="en-US" dirty="0">
                <a:latin typeface="華康楷書體 Std W7" pitchFamily="66" charset="-120"/>
                <a:ea typeface="華康楷書體 Std W7" pitchFamily="66" charset="-120"/>
              </a:rPr>
              <a:t>國際貿易科、資料處理</a:t>
            </a:r>
            <a:r>
              <a:rPr lang="zh-TW" altLang="en-US" dirty="0" smtClean="0">
                <a:latin typeface="華康楷書體 Std W7" pitchFamily="66" charset="-120"/>
                <a:ea typeface="華康楷書體 Std W7" pitchFamily="66" charset="-120"/>
              </a:rPr>
              <a:t>科、</a:t>
            </a:r>
            <a:r>
              <a:rPr lang="zh-TW" altLang="en-US" dirty="0">
                <a:latin typeface="華康楷書體 Std W7" pitchFamily="66" charset="-120"/>
                <a:ea typeface="華康楷書體 Std W7" pitchFamily="66" charset="-120"/>
              </a:rPr>
              <a:t>應用外語日</a:t>
            </a:r>
            <a:r>
              <a:rPr lang="zh-TW" altLang="en-US" dirty="0" smtClean="0">
                <a:latin typeface="華康楷書體 Std W7" pitchFamily="66" charset="-120"/>
                <a:ea typeface="華康楷書體 Std W7" pitchFamily="66" charset="-120"/>
              </a:rPr>
              <a:t>文科</a:t>
            </a:r>
            <a:endParaRPr lang="en-US" altLang="zh-TW" dirty="0" smtClean="0">
              <a:latin typeface="華康楷書體 Std W7" pitchFamily="66" charset="-120"/>
              <a:ea typeface="華康楷書體 Std W7" pitchFamily="66" charset="-120"/>
            </a:endParaRPr>
          </a:p>
          <a:p>
            <a:r>
              <a:rPr lang="zh-TW" altLang="en-US" dirty="0">
                <a:latin typeface="華康楷書體 Std W7" pitchFamily="66" charset="-120"/>
                <a:ea typeface="華康楷書體 Std W7" pitchFamily="66" charset="-120"/>
              </a:rPr>
              <a:t>設計群科、電機科、資訊科</a:t>
            </a:r>
            <a:r>
              <a:rPr lang="zh-TW" altLang="en-US" dirty="0" smtClean="0">
                <a:latin typeface="華康楷書體 Std W7" pitchFamily="66" charset="-120"/>
                <a:ea typeface="華康楷書體 Std W7" pitchFamily="66" charset="-120"/>
              </a:rPr>
              <a:t>、進修學校</a:t>
            </a:r>
            <a:endParaRPr lang="zh-TW" altLang="en-US" dirty="0">
              <a:latin typeface="華康仿宋體 Std W6" pitchFamily="18" charset="-120"/>
              <a:ea typeface="華康仿宋體 Std W6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81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340769"/>
            <a:ext cx="6912768" cy="487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華康仿宋體 Std W6" pitchFamily="18" charset="-120"/>
                <a:ea typeface="華康仿宋體 Std W6" pitchFamily="18" charset="-120"/>
              </a:rPr>
              <a:t>升學進路說明</a:t>
            </a:r>
            <a:endParaRPr lang="zh-TW" altLang="en-US" dirty="0">
              <a:latin typeface="華康仿宋體 Std W6" pitchFamily="18" charset="-120"/>
              <a:ea typeface="華康仿宋體 Std W6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7358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latin typeface="華康仿宋體 Std W6" pitchFamily="18" charset="-120"/>
                <a:ea typeface="華康仿宋體 Std W6" pitchFamily="18" charset="-120"/>
              </a:rPr>
              <a:t>產學應用</a:t>
            </a:r>
            <a:endParaRPr lang="zh-TW" altLang="en-US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sz="quarter" idx="13"/>
          </p:nvPr>
        </p:nvSpPr>
        <p:spPr>
          <a:xfrm>
            <a:off x="1187624" y="1700808"/>
            <a:ext cx="3200400" cy="443497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文創商品開發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sz="quarter" idx="14"/>
          </p:nvPr>
        </p:nvSpPr>
        <p:spPr>
          <a:xfrm>
            <a:off x="4716016" y="1700808"/>
            <a:ext cx="3200400" cy="432048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/>
              <a:t>微電影製作</a:t>
            </a:r>
            <a:endParaRPr lang="zh-TW" altLang="en-US" dirty="0"/>
          </a:p>
        </p:txBody>
      </p:sp>
      <p:pic>
        <p:nvPicPr>
          <p:cNvPr id="8" name="圖片版面配置區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6138" y="2276872"/>
            <a:ext cx="2861846" cy="1421395"/>
          </a:xfrm>
          <a:prstGeom prst="rect">
            <a:avLst/>
          </a:prstGeom>
          <a:ln w="7937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9" name="圖片版面配置區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138" y="4005064"/>
            <a:ext cx="2861846" cy="1984366"/>
          </a:xfrm>
          <a:prstGeom prst="rect">
            <a:avLst/>
          </a:prstGeom>
          <a:ln w="7937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0" name="圖片版面配置區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894" y="2276872"/>
            <a:ext cx="2625442" cy="3712558"/>
          </a:xfrm>
          <a:prstGeom prst="rect">
            <a:avLst/>
          </a:prstGeom>
          <a:ln w="7937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591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31640" y="1556792"/>
            <a:ext cx="6552727" cy="2592288"/>
          </a:xfr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zh-TW" altLang="en-US" sz="5400" dirty="0" smtClean="0">
                <a:latin typeface="華康楷書體 Std W7" pitchFamily="66" charset="-120"/>
                <a:ea typeface="華康楷書體 Std W7" pitchFamily="66" charset="-120"/>
              </a:rPr>
              <a:t>泰北</a:t>
            </a:r>
            <a:r>
              <a:rPr lang="zh-TW" altLang="en-US" sz="5400" b="1" dirty="0">
                <a:latin typeface="華康楷書體 Std W7" pitchFamily="66" charset="-120"/>
                <a:ea typeface="華康楷書體 Std W7" pitchFamily="66" charset="-120"/>
              </a:rPr>
              <a:t>設計群科</a:t>
            </a:r>
            <a:r>
              <a:rPr lang="zh-TW" altLang="en-US" sz="5400" b="1" dirty="0" smtClean="0">
                <a:latin typeface="華康楷書體 Std W7" pitchFamily="66" charset="-120"/>
                <a:ea typeface="華康楷書體 Std W7" pitchFamily="66" charset="-120"/>
              </a:rPr>
              <a:t>簡介</a:t>
            </a:r>
            <a:r>
              <a:rPr lang="en-US" altLang="zh-TW" sz="5400" b="1" dirty="0" smtClean="0">
                <a:latin typeface="華康楷書體 Std W7" pitchFamily="66" charset="-120"/>
                <a:ea typeface="華康楷書體 Std W7" pitchFamily="66" charset="-120"/>
              </a:rPr>
              <a:t/>
            </a:r>
            <a:br>
              <a:rPr lang="en-US" altLang="zh-TW" sz="5400" b="1" dirty="0" smtClean="0">
                <a:latin typeface="華康楷書體 Std W7" pitchFamily="66" charset="-120"/>
                <a:ea typeface="華康楷書體 Std W7" pitchFamily="66" charset="-120"/>
              </a:rPr>
            </a:br>
            <a:r>
              <a:rPr lang="zh-TW" altLang="en-US" sz="4400" dirty="0">
                <a:solidFill>
                  <a:srgbClr val="FAF69E"/>
                </a:solidFill>
                <a:latin typeface="華康楷書體 Std W7" pitchFamily="66" charset="-120"/>
                <a:ea typeface="華康楷書體 Std W7" pitchFamily="66" charset="-120"/>
              </a:rPr>
              <a:t>設備</a:t>
            </a:r>
            <a:r>
              <a:rPr lang="zh-TW" altLang="en-US" sz="4400" dirty="0" smtClean="0">
                <a:solidFill>
                  <a:srgbClr val="FAF69E"/>
                </a:solidFill>
                <a:latin typeface="華康楷書體 Std W7" pitchFamily="66" charset="-120"/>
                <a:ea typeface="華康楷書體 Std W7" pitchFamily="66" charset="-120"/>
              </a:rPr>
              <a:t>特色</a:t>
            </a:r>
            <a:endParaRPr lang="zh-TW" altLang="en-US" sz="8000" dirty="0">
              <a:solidFill>
                <a:srgbClr val="FAF69E"/>
              </a:solidFill>
              <a:latin typeface="華康楷書體 Std W7" pitchFamily="66" charset="-120"/>
              <a:ea typeface="華康楷書體 Std W7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27200" y="4293096"/>
            <a:ext cx="5712179" cy="1224136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與產業界接軌</a:t>
            </a:r>
            <a:endParaRPr lang="en-US" altLang="zh-TW" sz="3200" dirty="0" smtClean="0">
              <a:latin typeface="華康仿宋體 Std W6" pitchFamily="18" charset="-120"/>
              <a:ea typeface="華康仿宋體 Std W6" pitchFamily="18" charset="-120"/>
            </a:endParaRPr>
          </a:p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新穎而專業規劃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51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設備特色</a:t>
            </a:r>
            <a:r>
              <a:rPr lang="zh-TW" altLang="en-US" sz="3200" dirty="0">
                <a:latin typeface="華康仿宋體 Std W6" pitchFamily="18" charset="-120"/>
                <a:ea typeface="華康仿宋體 Std W6" pitchFamily="18" charset="-120"/>
              </a:rPr>
              <a:t>：</a:t>
            </a:r>
            <a:r>
              <a:rPr lang="zh-TW" altLang="zh-TW" sz="3200" dirty="0" smtClean="0">
                <a:latin typeface="華康仿宋體 Std W6" pitchFamily="18" charset="-120"/>
                <a:ea typeface="華康仿宋體 Std W6" pitchFamily="18" charset="-120"/>
              </a:rPr>
              <a:t>數位</a:t>
            </a: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錄音室</a:t>
            </a:r>
            <a:r>
              <a:rPr lang="en-US" altLang="zh-TW" sz="3200" dirty="0" smtClean="0">
                <a:latin typeface="華康仿宋體 Std W6" pitchFamily="18" charset="-120"/>
                <a:ea typeface="華康仿宋體 Std W6" pitchFamily="18" charset="-120"/>
              </a:rPr>
              <a:t>‧</a:t>
            </a: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虛擬攝影棚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28548" y="1773238"/>
            <a:ext cx="5266266" cy="3949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版面配置區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56922" y="1840078"/>
            <a:ext cx="2074351" cy="1555763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版面配置區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4181321"/>
            <a:ext cx="2193642" cy="1645232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0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陶藝教室</a:t>
            </a:r>
            <a:r>
              <a:rPr lang="en-US" altLang="zh-TW" sz="3200" dirty="0" smtClean="0">
                <a:latin typeface="華康仿宋體 Std W6" pitchFamily="18" charset="-120"/>
                <a:ea typeface="華康仿宋體 Std W6" pitchFamily="18" charset="-120"/>
              </a:rPr>
              <a:t>‧</a:t>
            </a: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繪畫</a:t>
            </a:r>
            <a:r>
              <a:rPr lang="en-US" altLang="zh-TW" sz="3200" dirty="0">
                <a:latin typeface="華康仿宋體 Std W6" pitchFamily="18" charset="-120"/>
                <a:ea typeface="華康仿宋體 Std W6" pitchFamily="18" charset="-120"/>
              </a:rPr>
              <a:t>‧</a:t>
            </a: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金工教室</a:t>
            </a:r>
            <a:r>
              <a:rPr lang="en-US" altLang="zh-TW" sz="3200" dirty="0">
                <a:latin typeface="華康仿宋體 Std W6" pitchFamily="18" charset="-120"/>
                <a:ea typeface="華康仿宋體 Std W6" pitchFamily="18" charset="-120"/>
              </a:rPr>
              <a:t>‧</a:t>
            </a: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藝術中心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312" y="1773238"/>
            <a:ext cx="5946739" cy="3949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版面配置區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59929">
            <a:off x="6198309" y="1838220"/>
            <a:ext cx="1919169" cy="1274671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版面配置區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4835">
            <a:off x="1020212" y="4229278"/>
            <a:ext cx="2371025" cy="1574785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版面配置區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188">
            <a:off x="5898758" y="4469211"/>
            <a:ext cx="2056047" cy="1370364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3200" dirty="0">
                <a:latin typeface="華康仿宋體 Std W6" pitchFamily="18" charset="-120"/>
                <a:ea typeface="華康仿宋體 Std W6" pitchFamily="18" charset="-120"/>
              </a:rPr>
              <a:t>數位影像實習</a:t>
            </a:r>
            <a:r>
              <a:rPr lang="zh-TW" altLang="zh-TW" sz="3200" dirty="0" smtClean="0">
                <a:latin typeface="華康仿宋體 Std W6" pitchFamily="18" charset="-120"/>
                <a:ea typeface="華康仿宋體 Std W6" pitchFamily="18" charset="-120"/>
              </a:rPr>
              <a:t>教室</a:t>
            </a:r>
            <a:r>
              <a:rPr lang="en-US" altLang="zh-TW" sz="3200" dirty="0" smtClean="0">
                <a:latin typeface="華康仿宋體 Std W6" pitchFamily="18" charset="-120"/>
                <a:ea typeface="華康仿宋體 Std W6" pitchFamily="18" charset="-120"/>
              </a:rPr>
              <a:t>‧</a:t>
            </a: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攝影棚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95"/>
          <a:stretch/>
        </p:blipFill>
        <p:spPr>
          <a:xfrm>
            <a:off x="1831577" y="2337846"/>
            <a:ext cx="5460208" cy="3385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版面配置區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373">
            <a:off x="5819941" y="4332702"/>
            <a:ext cx="2326417" cy="1545157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版面配置區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62" y="1715459"/>
            <a:ext cx="2101816" cy="1395983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版面配置區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644" y="1747078"/>
            <a:ext cx="1827152" cy="1370364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29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z="2800" dirty="0">
                <a:latin typeface="華康仿宋體 Std W6" pitchFamily="18" charset="-120"/>
                <a:ea typeface="華康仿宋體 Std W6" pitchFamily="18" charset="-120"/>
              </a:rPr>
              <a:t>設計</a:t>
            </a:r>
            <a:r>
              <a:rPr lang="zh-TW" altLang="zh-TW" sz="2800" dirty="0" smtClean="0">
                <a:latin typeface="華康仿宋體 Std W6" pitchFamily="18" charset="-120"/>
                <a:ea typeface="華康仿宋體 Std W6" pitchFamily="18" charset="-120"/>
              </a:rPr>
              <a:t>教室</a:t>
            </a:r>
            <a:r>
              <a:rPr lang="en-US" altLang="zh-TW" sz="2800" dirty="0" smtClean="0">
                <a:latin typeface="華康仿宋體 Std W6" pitchFamily="18" charset="-120"/>
                <a:ea typeface="華康仿宋體 Std W6" pitchFamily="18" charset="-120"/>
              </a:rPr>
              <a:t>‧</a:t>
            </a:r>
            <a:r>
              <a:rPr lang="zh-TW" altLang="zh-TW" sz="2800" dirty="0" smtClean="0">
                <a:latin typeface="華康仿宋體 Std W6" pitchFamily="18" charset="-120"/>
                <a:ea typeface="華康仿宋體 Std W6" pitchFamily="18" charset="-120"/>
              </a:rPr>
              <a:t>電腦繪圖</a:t>
            </a:r>
            <a:r>
              <a:rPr lang="en-US" altLang="zh-TW" sz="2800" dirty="0" smtClean="0">
                <a:latin typeface="華康仿宋體 Std W6" pitchFamily="18" charset="-120"/>
                <a:ea typeface="華康仿宋體 Std W6" pitchFamily="18" charset="-120"/>
              </a:rPr>
              <a:t>‧MAC</a:t>
            </a:r>
            <a:r>
              <a:rPr lang="zh-TW" altLang="en-US" sz="2800" dirty="0" smtClean="0">
                <a:latin typeface="華康仿宋體 Std W6" pitchFamily="18" charset="-120"/>
                <a:ea typeface="華康仿宋體 Std W6" pitchFamily="18" charset="-120"/>
              </a:rPr>
              <a:t>電腦教室</a:t>
            </a:r>
            <a:endParaRPr lang="zh-TW" altLang="en-US" sz="28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916832"/>
            <a:ext cx="5544616" cy="415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版面配置區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610" y="1831904"/>
            <a:ext cx="2292809" cy="1381072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版面配置區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6" y="1807010"/>
            <a:ext cx="2499496" cy="1405966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99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>
                <a:latin typeface="華康仿宋體 Std W6" pitchFamily="18" charset="-120"/>
                <a:ea typeface="華康仿宋體 Std W6" pitchFamily="18" charset="-120"/>
              </a:rPr>
              <a:t>新建教學</a:t>
            </a:r>
            <a:r>
              <a:rPr lang="zh-TW" altLang="en-US" sz="2800" dirty="0" smtClean="0">
                <a:latin typeface="華康仿宋體 Std W6" pitchFamily="18" charset="-120"/>
                <a:ea typeface="華康仿宋體 Std W6" pitchFamily="18" charset="-120"/>
              </a:rPr>
              <a:t>大樓</a:t>
            </a:r>
            <a:r>
              <a:rPr lang="en-US" altLang="zh-TW" sz="2800" dirty="0" smtClean="0">
                <a:latin typeface="華康仿宋體 Std W6" pitchFamily="18" charset="-120"/>
                <a:ea typeface="華康仿宋體 Std W6" pitchFamily="18" charset="-120"/>
              </a:rPr>
              <a:t>‧</a:t>
            </a:r>
            <a:r>
              <a:rPr lang="zh-TW" altLang="en-US" sz="2800" dirty="0" smtClean="0">
                <a:latin typeface="華康仿宋體 Std W6" pitchFamily="18" charset="-120"/>
                <a:ea typeface="華康仿宋體 Std W6" pitchFamily="18" charset="-120"/>
              </a:rPr>
              <a:t>製圖</a:t>
            </a:r>
            <a:r>
              <a:rPr lang="en-US" altLang="zh-TW" sz="2800" dirty="0" smtClean="0">
                <a:latin typeface="華康仿宋體 Std W6" pitchFamily="18" charset="-120"/>
                <a:ea typeface="華康仿宋體 Std W6" pitchFamily="18" charset="-120"/>
              </a:rPr>
              <a:t>‧</a:t>
            </a:r>
            <a:r>
              <a:rPr lang="zh-TW" altLang="en-US" sz="2800" dirty="0" smtClean="0">
                <a:latin typeface="華康仿宋體 Std W6" pitchFamily="18" charset="-120"/>
                <a:ea typeface="華康仿宋體 Std W6" pitchFamily="18" charset="-120"/>
              </a:rPr>
              <a:t>漫畫教室</a:t>
            </a:r>
            <a:endParaRPr lang="zh-TW" altLang="en-US" sz="28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7596" r="18067"/>
          <a:stretch/>
        </p:blipFill>
        <p:spPr>
          <a:xfrm>
            <a:off x="1547664" y="2060848"/>
            <a:ext cx="5616977" cy="3745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66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4" name="圖片版面配置區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49" y="5087688"/>
            <a:ext cx="1922227" cy="1081179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版面配置區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22" y="4941168"/>
            <a:ext cx="2088892" cy="1259030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78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藝術</a:t>
            </a:r>
            <a:r>
              <a:rPr lang="zh-TW" altLang="zh-TW" sz="3200" dirty="0" smtClean="0">
                <a:latin typeface="華康仿宋體 Std W6" pitchFamily="18" charset="-120"/>
                <a:ea typeface="華康仿宋體 Std W6" pitchFamily="18" charset="-120"/>
              </a:rPr>
              <a:t>設計</a:t>
            </a: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專業圖書資源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2147858"/>
            <a:ext cx="5544616" cy="3696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版面配置區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73" y="1938867"/>
            <a:ext cx="1859217" cy="1244600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版面配置區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335" y="1938867"/>
            <a:ext cx="1859217" cy="1244600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版面配置區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938867"/>
            <a:ext cx="1859217" cy="1244599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38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31640" y="1556792"/>
            <a:ext cx="6552727" cy="2592288"/>
          </a:xfr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zh-TW" altLang="en-US" sz="5400" dirty="0" smtClean="0">
                <a:latin typeface="華康楷書體 Std W7" pitchFamily="66" charset="-120"/>
                <a:ea typeface="華康楷書體 Std W7" pitchFamily="66" charset="-120"/>
              </a:rPr>
              <a:t>泰北</a:t>
            </a:r>
            <a:r>
              <a:rPr lang="zh-TW" altLang="en-US" sz="5400" b="1" dirty="0">
                <a:latin typeface="華康楷書體 Std W7" pitchFamily="66" charset="-120"/>
                <a:ea typeface="華康楷書體 Std W7" pitchFamily="66" charset="-120"/>
              </a:rPr>
              <a:t>設計群科</a:t>
            </a:r>
            <a:r>
              <a:rPr lang="zh-TW" altLang="en-US" sz="5400" b="1" dirty="0" smtClean="0">
                <a:latin typeface="華康楷書體 Std W7" pitchFamily="66" charset="-120"/>
                <a:ea typeface="華康楷書體 Std W7" pitchFamily="66" charset="-120"/>
              </a:rPr>
              <a:t>簡介</a:t>
            </a:r>
            <a:r>
              <a:rPr lang="en-US" altLang="zh-TW" sz="5400" b="1" dirty="0" smtClean="0">
                <a:latin typeface="華康楷書體 Std W7" pitchFamily="66" charset="-120"/>
                <a:ea typeface="華康楷書體 Std W7" pitchFamily="66" charset="-120"/>
              </a:rPr>
              <a:t/>
            </a:r>
            <a:br>
              <a:rPr lang="en-US" altLang="zh-TW" sz="5400" b="1" dirty="0" smtClean="0">
                <a:latin typeface="華康楷書體 Std W7" pitchFamily="66" charset="-120"/>
                <a:ea typeface="華康楷書體 Std W7" pitchFamily="66" charset="-120"/>
              </a:rPr>
            </a:br>
            <a:r>
              <a:rPr lang="zh-TW" altLang="en-US" sz="4400" dirty="0">
                <a:solidFill>
                  <a:srgbClr val="FAF69E"/>
                </a:solidFill>
                <a:latin typeface="華康楷書體 Std W7" pitchFamily="66" charset="-120"/>
                <a:ea typeface="華康楷書體 Std W7" pitchFamily="66" charset="-120"/>
              </a:rPr>
              <a:t>師資</a:t>
            </a:r>
            <a:r>
              <a:rPr lang="zh-TW" altLang="en-US" sz="4400" dirty="0" smtClean="0">
                <a:solidFill>
                  <a:srgbClr val="FAF69E"/>
                </a:solidFill>
                <a:latin typeface="華康楷書體 Std W7" pitchFamily="66" charset="-120"/>
                <a:ea typeface="華康楷書體 Std W7" pitchFamily="66" charset="-120"/>
              </a:rPr>
              <a:t>特色</a:t>
            </a:r>
            <a:endParaRPr lang="zh-TW" altLang="en-US" sz="8000" dirty="0">
              <a:solidFill>
                <a:srgbClr val="FAF69E"/>
              </a:solidFill>
              <a:latin typeface="華康楷書體 Std W7" pitchFamily="66" charset="-120"/>
              <a:ea typeface="華康楷書體 Std W7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27200" y="4293096"/>
            <a:ext cx="5712179" cy="1224136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繪畫、設計、電腦跨領域</a:t>
            </a:r>
            <a:endParaRPr lang="en-US" altLang="zh-TW" sz="3200" dirty="0" smtClean="0">
              <a:latin typeface="華康仿宋體 Std W6" pitchFamily="18" charset="-120"/>
              <a:ea typeface="華康仿宋體 Std W6" pitchFamily="18" charset="-120"/>
            </a:endParaRPr>
          </a:p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大學</a:t>
            </a:r>
            <a:r>
              <a:rPr lang="zh-TW" altLang="en-US" sz="3200" dirty="0">
                <a:latin typeface="華康仿宋體 Std W6" pitchFamily="18" charset="-120"/>
                <a:ea typeface="華康仿宋體 Std W6" pitchFamily="18" charset="-120"/>
              </a:rPr>
              <a:t>師資專業合作</a:t>
            </a:r>
          </a:p>
        </p:txBody>
      </p:sp>
    </p:spTree>
    <p:extLst>
      <p:ext uri="{BB962C8B-B14F-4D97-AF65-F5344CB8AC3E}">
        <p14:creationId xmlns:p14="http://schemas.microsoft.com/office/powerpoint/2010/main" val="36888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圓角矩形 1047"/>
          <p:cNvSpPr/>
          <p:nvPr/>
        </p:nvSpPr>
        <p:spPr>
          <a:xfrm>
            <a:off x="1149771" y="1268414"/>
            <a:ext cx="6878613" cy="268817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1891863" y="4149080"/>
            <a:ext cx="5723468" cy="1512169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latin typeface="華康仿宋體 Std W6" pitchFamily="18" charset="-120"/>
                <a:ea typeface="華康仿宋體 Std W6" pitchFamily="18" charset="-120"/>
              </a:rPr>
              <a:t>設計群科主任</a:t>
            </a:r>
            <a:r>
              <a:rPr lang="en-US" altLang="zh-TW" sz="2800" dirty="0">
                <a:latin typeface="華康仿宋體 Std W6" pitchFamily="18" charset="-120"/>
                <a:ea typeface="華康仿宋體 Std W6" pitchFamily="18" charset="-120"/>
              </a:rPr>
              <a:t>-</a:t>
            </a:r>
            <a:r>
              <a:rPr lang="zh-TW" altLang="en-US" sz="2800" dirty="0">
                <a:latin typeface="華康仿宋體 Std W6" pitchFamily="18" charset="-120"/>
                <a:ea typeface="華康仿宋體 Std W6" pitchFamily="18" charset="-120"/>
              </a:rPr>
              <a:t>吳漢宗</a:t>
            </a:r>
            <a:r>
              <a:rPr lang="en-US" altLang="zh-TW" sz="2800" dirty="0">
                <a:latin typeface="華康仿宋體 Std W6" pitchFamily="18" charset="-120"/>
                <a:ea typeface="華康仿宋體 Std W6" pitchFamily="18" charset="-120"/>
              </a:rPr>
              <a:t/>
            </a:r>
            <a:br>
              <a:rPr lang="en-US" altLang="zh-TW" sz="2800" dirty="0">
                <a:latin typeface="華康仿宋體 Std W6" pitchFamily="18" charset="-120"/>
                <a:ea typeface="華康仿宋體 Std W6" pitchFamily="18" charset="-120"/>
              </a:rPr>
            </a:br>
            <a:r>
              <a:rPr lang="zh-TW" altLang="en-US" sz="2800" dirty="0">
                <a:latin typeface="華康仿宋體 Std W6" pitchFamily="18" charset="-120"/>
                <a:ea typeface="華康仿宋體 Std W6" pitchFamily="18" charset="-120"/>
              </a:rPr>
              <a:t>廣告設計科主任</a:t>
            </a:r>
            <a:r>
              <a:rPr lang="en-US" altLang="zh-TW" sz="2800" dirty="0">
                <a:latin typeface="華康仿宋體 Std W6" pitchFamily="18" charset="-120"/>
                <a:ea typeface="華康仿宋體 Std W6" pitchFamily="18" charset="-120"/>
              </a:rPr>
              <a:t>-</a:t>
            </a:r>
            <a:r>
              <a:rPr lang="zh-TW" altLang="en-US" sz="2800" dirty="0">
                <a:latin typeface="華康仿宋體 Std W6" pitchFamily="18" charset="-120"/>
                <a:ea typeface="華康仿宋體 Std W6" pitchFamily="18" charset="-120"/>
              </a:rPr>
              <a:t>顏孝</a:t>
            </a:r>
            <a:r>
              <a:rPr lang="zh-TW" altLang="en-US" sz="2800" dirty="0" smtClean="0">
                <a:latin typeface="華康仿宋體 Std W6" pitchFamily="18" charset="-120"/>
                <a:ea typeface="華康仿宋體 Std W6" pitchFamily="18" charset="-120"/>
              </a:rPr>
              <a:t>竹</a:t>
            </a:r>
            <a:endParaRPr lang="zh-TW" altLang="en-US" sz="3200" dirty="0"/>
          </a:p>
        </p:txBody>
      </p:sp>
      <p:sp>
        <p:nvSpPr>
          <p:cNvPr id="7" name="AutoShape 5"/>
          <p:cNvSpPr>
            <a:spLocks noChangeAspect="1" noChangeArrowheads="1" noTextEdit="1"/>
          </p:cNvSpPr>
          <p:nvPr/>
        </p:nvSpPr>
        <p:spPr bwMode="auto">
          <a:xfrm>
            <a:off x="1042987" y="1268414"/>
            <a:ext cx="2814637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046" name="群組 1045"/>
          <p:cNvGrpSpPr/>
          <p:nvPr/>
        </p:nvGrpSpPr>
        <p:grpSpPr>
          <a:xfrm>
            <a:off x="1376956" y="1416541"/>
            <a:ext cx="1394844" cy="2500775"/>
            <a:chOff x="1471612" y="1266826"/>
            <a:chExt cx="1828800" cy="3146426"/>
          </a:xfrm>
        </p:grpSpPr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809750" y="1738314"/>
              <a:ext cx="714375" cy="2387600"/>
            </a:xfrm>
            <a:custGeom>
              <a:avLst/>
              <a:gdLst>
                <a:gd name="T0" fmla="*/ 292 w 312"/>
                <a:gd name="T1" fmla="*/ 294 h 1042"/>
                <a:gd name="T2" fmla="*/ 210 w 312"/>
                <a:gd name="T3" fmla="*/ 294 h 1042"/>
                <a:gd name="T4" fmla="*/ 166 w 312"/>
                <a:gd name="T5" fmla="*/ 294 h 1042"/>
                <a:gd name="T6" fmla="*/ 165 w 312"/>
                <a:gd name="T7" fmla="*/ 294 h 1042"/>
                <a:gd name="T8" fmla="*/ 164 w 312"/>
                <a:gd name="T9" fmla="*/ 294 h 1042"/>
                <a:gd name="T10" fmla="*/ 155 w 312"/>
                <a:gd name="T11" fmla="*/ 293 h 1042"/>
                <a:gd name="T12" fmla="*/ 88 w 312"/>
                <a:gd name="T13" fmla="*/ 217 h 1042"/>
                <a:gd name="T14" fmla="*/ 144 w 312"/>
                <a:gd name="T15" fmla="*/ 143 h 1042"/>
                <a:gd name="T16" fmla="*/ 144 w 312"/>
                <a:gd name="T17" fmla="*/ 143 h 1042"/>
                <a:gd name="T18" fmla="*/ 155 w 312"/>
                <a:gd name="T19" fmla="*/ 128 h 1042"/>
                <a:gd name="T20" fmla="*/ 155 w 312"/>
                <a:gd name="T21" fmla="*/ 128 h 1042"/>
                <a:gd name="T22" fmla="*/ 155 w 312"/>
                <a:gd name="T23" fmla="*/ 0 h 1042"/>
                <a:gd name="T24" fmla="*/ 151 w 312"/>
                <a:gd name="T25" fmla="*/ 0 h 1042"/>
                <a:gd name="T26" fmla="*/ 0 w 312"/>
                <a:gd name="T27" fmla="*/ 152 h 1042"/>
                <a:gd name="T28" fmla="*/ 0 w 312"/>
                <a:gd name="T29" fmla="*/ 157 h 1042"/>
                <a:gd name="T30" fmla="*/ 0 w 312"/>
                <a:gd name="T31" fmla="*/ 161 h 1042"/>
                <a:gd name="T32" fmla="*/ 0 w 312"/>
                <a:gd name="T33" fmla="*/ 1042 h 1042"/>
                <a:gd name="T34" fmla="*/ 13 w 312"/>
                <a:gd name="T35" fmla="*/ 1029 h 1042"/>
                <a:gd name="T36" fmla="*/ 13 w 312"/>
                <a:gd name="T37" fmla="*/ 958 h 1042"/>
                <a:gd name="T38" fmla="*/ 13 w 312"/>
                <a:gd name="T39" fmla="*/ 945 h 1042"/>
                <a:gd name="T40" fmla="*/ 13 w 312"/>
                <a:gd name="T41" fmla="*/ 909 h 1042"/>
                <a:gd name="T42" fmla="*/ 13 w 312"/>
                <a:gd name="T43" fmla="*/ 896 h 1042"/>
                <a:gd name="T44" fmla="*/ 13 w 312"/>
                <a:gd name="T45" fmla="*/ 859 h 1042"/>
                <a:gd name="T46" fmla="*/ 13 w 312"/>
                <a:gd name="T47" fmla="*/ 847 h 1042"/>
                <a:gd name="T48" fmla="*/ 13 w 312"/>
                <a:gd name="T49" fmla="*/ 810 h 1042"/>
                <a:gd name="T50" fmla="*/ 13 w 312"/>
                <a:gd name="T51" fmla="*/ 797 h 1042"/>
                <a:gd name="T52" fmla="*/ 13 w 312"/>
                <a:gd name="T53" fmla="*/ 776 h 1042"/>
                <a:gd name="T54" fmla="*/ 13 w 312"/>
                <a:gd name="T55" fmla="*/ 775 h 1042"/>
                <a:gd name="T56" fmla="*/ 33 w 312"/>
                <a:gd name="T57" fmla="*/ 755 h 1042"/>
                <a:gd name="T58" fmla="*/ 53 w 312"/>
                <a:gd name="T59" fmla="*/ 775 h 1042"/>
                <a:gd name="T60" fmla="*/ 53 w 312"/>
                <a:gd name="T61" fmla="*/ 797 h 1042"/>
                <a:gd name="T62" fmla="*/ 53 w 312"/>
                <a:gd name="T63" fmla="*/ 810 h 1042"/>
                <a:gd name="T64" fmla="*/ 53 w 312"/>
                <a:gd name="T65" fmla="*/ 847 h 1042"/>
                <a:gd name="T66" fmla="*/ 53 w 312"/>
                <a:gd name="T67" fmla="*/ 859 h 1042"/>
                <a:gd name="T68" fmla="*/ 53 w 312"/>
                <a:gd name="T69" fmla="*/ 896 h 1042"/>
                <a:gd name="T70" fmla="*/ 53 w 312"/>
                <a:gd name="T71" fmla="*/ 909 h 1042"/>
                <a:gd name="T72" fmla="*/ 53 w 312"/>
                <a:gd name="T73" fmla="*/ 945 h 1042"/>
                <a:gd name="T74" fmla="*/ 53 w 312"/>
                <a:gd name="T75" fmla="*/ 958 h 1042"/>
                <a:gd name="T76" fmla="*/ 53 w 312"/>
                <a:gd name="T77" fmla="*/ 987 h 1042"/>
                <a:gd name="T78" fmla="*/ 66 w 312"/>
                <a:gd name="T79" fmla="*/ 975 h 1042"/>
                <a:gd name="T80" fmla="*/ 66 w 312"/>
                <a:gd name="T81" fmla="*/ 444 h 1042"/>
                <a:gd name="T82" fmla="*/ 66 w 312"/>
                <a:gd name="T83" fmla="*/ 443 h 1042"/>
                <a:gd name="T84" fmla="*/ 177 w 312"/>
                <a:gd name="T85" fmla="*/ 331 h 1042"/>
                <a:gd name="T86" fmla="*/ 177 w 312"/>
                <a:gd name="T87" fmla="*/ 331 h 1042"/>
                <a:gd name="T88" fmla="*/ 178 w 312"/>
                <a:gd name="T89" fmla="*/ 331 h 1042"/>
                <a:gd name="T90" fmla="*/ 178 w 312"/>
                <a:gd name="T91" fmla="*/ 331 h 1042"/>
                <a:gd name="T92" fmla="*/ 210 w 312"/>
                <a:gd name="T93" fmla="*/ 331 h 1042"/>
                <a:gd name="T94" fmla="*/ 275 w 312"/>
                <a:gd name="T95" fmla="*/ 331 h 1042"/>
                <a:gd name="T96" fmla="*/ 312 w 312"/>
                <a:gd name="T97" fmla="*/ 294 h 1042"/>
                <a:gd name="T98" fmla="*/ 292 w 312"/>
                <a:gd name="T99" fmla="*/ 294 h 1042"/>
                <a:gd name="T100" fmla="*/ 65 w 312"/>
                <a:gd name="T101" fmla="*/ 76 h 1042"/>
                <a:gd name="T102" fmla="*/ 81 w 312"/>
                <a:gd name="T103" fmla="*/ 45 h 1042"/>
                <a:gd name="T104" fmla="*/ 114 w 312"/>
                <a:gd name="T105" fmla="*/ 55 h 1042"/>
                <a:gd name="T106" fmla="*/ 98 w 312"/>
                <a:gd name="T107" fmla="*/ 86 h 1042"/>
                <a:gd name="T108" fmla="*/ 65 w 312"/>
                <a:gd name="T109" fmla="*/ 76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2" h="1042">
                  <a:moveTo>
                    <a:pt x="292" y="294"/>
                  </a:moveTo>
                  <a:cubicBezTo>
                    <a:pt x="210" y="294"/>
                    <a:pt x="210" y="294"/>
                    <a:pt x="210" y="294"/>
                  </a:cubicBezTo>
                  <a:cubicBezTo>
                    <a:pt x="166" y="294"/>
                    <a:pt x="166" y="294"/>
                    <a:pt x="166" y="294"/>
                  </a:cubicBezTo>
                  <a:cubicBezTo>
                    <a:pt x="165" y="294"/>
                    <a:pt x="165" y="294"/>
                    <a:pt x="165" y="294"/>
                  </a:cubicBezTo>
                  <a:cubicBezTo>
                    <a:pt x="165" y="294"/>
                    <a:pt x="165" y="294"/>
                    <a:pt x="164" y="294"/>
                  </a:cubicBezTo>
                  <a:cubicBezTo>
                    <a:pt x="161" y="294"/>
                    <a:pt x="158" y="294"/>
                    <a:pt x="155" y="293"/>
                  </a:cubicBezTo>
                  <a:cubicBezTo>
                    <a:pt x="117" y="288"/>
                    <a:pt x="88" y="256"/>
                    <a:pt x="88" y="217"/>
                  </a:cubicBezTo>
                  <a:cubicBezTo>
                    <a:pt x="88" y="182"/>
                    <a:pt x="112" y="152"/>
                    <a:pt x="144" y="143"/>
                  </a:cubicBezTo>
                  <a:cubicBezTo>
                    <a:pt x="144" y="143"/>
                    <a:pt x="144" y="143"/>
                    <a:pt x="144" y="143"/>
                  </a:cubicBezTo>
                  <a:cubicBezTo>
                    <a:pt x="150" y="141"/>
                    <a:pt x="155" y="135"/>
                    <a:pt x="155" y="128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69" y="3"/>
                    <a:pt x="2" y="69"/>
                    <a:pt x="0" y="152"/>
                  </a:cubicBezTo>
                  <a:cubicBezTo>
                    <a:pt x="0" y="153"/>
                    <a:pt x="0" y="155"/>
                    <a:pt x="0" y="157"/>
                  </a:cubicBezTo>
                  <a:cubicBezTo>
                    <a:pt x="0" y="158"/>
                    <a:pt x="0" y="160"/>
                    <a:pt x="0" y="161"/>
                  </a:cubicBezTo>
                  <a:cubicBezTo>
                    <a:pt x="0" y="1042"/>
                    <a:pt x="0" y="1042"/>
                    <a:pt x="0" y="1042"/>
                  </a:cubicBezTo>
                  <a:cubicBezTo>
                    <a:pt x="3" y="1038"/>
                    <a:pt x="8" y="1034"/>
                    <a:pt x="13" y="1029"/>
                  </a:cubicBezTo>
                  <a:cubicBezTo>
                    <a:pt x="13" y="958"/>
                    <a:pt x="13" y="958"/>
                    <a:pt x="13" y="958"/>
                  </a:cubicBezTo>
                  <a:cubicBezTo>
                    <a:pt x="13" y="945"/>
                    <a:pt x="13" y="945"/>
                    <a:pt x="13" y="945"/>
                  </a:cubicBezTo>
                  <a:cubicBezTo>
                    <a:pt x="13" y="909"/>
                    <a:pt x="13" y="909"/>
                    <a:pt x="13" y="909"/>
                  </a:cubicBezTo>
                  <a:cubicBezTo>
                    <a:pt x="13" y="896"/>
                    <a:pt x="13" y="896"/>
                    <a:pt x="13" y="896"/>
                  </a:cubicBezTo>
                  <a:cubicBezTo>
                    <a:pt x="13" y="859"/>
                    <a:pt x="13" y="859"/>
                    <a:pt x="13" y="859"/>
                  </a:cubicBezTo>
                  <a:cubicBezTo>
                    <a:pt x="13" y="847"/>
                    <a:pt x="13" y="847"/>
                    <a:pt x="13" y="847"/>
                  </a:cubicBezTo>
                  <a:cubicBezTo>
                    <a:pt x="13" y="810"/>
                    <a:pt x="13" y="810"/>
                    <a:pt x="13" y="810"/>
                  </a:cubicBezTo>
                  <a:cubicBezTo>
                    <a:pt x="13" y="797"/>
                    <a:pt x="13" y="797"/>
                    <a:pt x="13" y="797"/>
                  </a:cubicBezTo>
                  <a:cubicBezTo>
                    <a:pt x="13" y="776"/>
                    <a:pt x="13" y="776"/>
                    <a:pt x="13" y="776"/>
                  </a:cubicBezTo>
                  <a:cubicBezTo>
                    <a:pt x="13" y="775"/>
                    <a:pt x="13" y="775"/>
                    <a:pt x="13" y="775"/>
                  </a:cubicBezTo>
                  <a:cubicBezTo>
                    <a:pt x="13" y="764"/>
                    <a:pt x="22" y="755"/>
                    <a:pt x="33" y="755"/>
                  </a:cubicBezTo>
                  <a:cubicBezTo>
                    <a:pt x="44" y="755"/>
                    <a:pt x="53" y="764"/>
                    <a:pt x="53" y="775"/>
                  </a:cubicBezTo>
                  <a:cubicBezTo>
                    <a:pt x="53" y="797"/>
                    <a:pt x="53" y="797"/>
                    <a:pt x="53" y="797"/>
                  </a:cubicBezTo>
                  <a:cubicBezTo>
                    <a:pt x="53" y="810"/>
                    <a:pt x="53" y="810"/>
                    <a:pt x="53" y="810"/>
                  </a:cubicBezTo>
                  <a:cubicBezTo>
                    <a:pt x="53" y="847"/>
                    <a:pt x="53" y="847"/>
                    <a:pt x="53" y="847"/>
                  </a:cubicBezTo>
                  <a:cubicBezTo>
                    <a:pt x="53" y="859"/>
                    <a:pt x="53" y="859"/>
                    <a:pt x="53" y="859"/>
                  </a:cubicBezTo>
                  <a:cubicBezTo>
                    <a:pt x="53" y="896"/>
                    <a:pt x="53" y="896"/>
                    <a:pt x="53" y="896"/>
                  </a:cubicBezTo>
                  <a:cubicBezTo>
                    <a:pt x="53" y="909"/>
                    <a:pt x="53" y="909"/>
                    <a:pt x="53" y="909"/>
                  </a:cubicBezTo>
                  <a:cubicBezTo>
                    <a:pt x="53" y="945"/>
                    <a:pt x="53" y="945"/>
                    <a:pt x="53" y="945"/>
                  </a:cubicBezTo>
                  <a:cubicBezTo>
                    <a:pt x="53" y="958"/>
                    <a:pt x="53" y="958"/>
                    <a:pt x="53" y="958"/>
                  </a:cubicBezTo>
                  <a:cubicBezTo>
                    <a:pt x="53" y="987"/>
                    <a:pt x="53" y="987"/>
                    <a:pt x="53" y="987"/>
                  </a:cubicBezTo>
                  <a:cubicBezTo>
                    <a:pt x="57" y="983"/>
                    <a:pt x="62" y="979"/>
                    <a:pt x="66" y="975"/>
                  </a:cubicBezTo>
                  <a:cubicBezTo>
                    <a:pt x="66" y="444"/>
                    <a:pt x="66" y="444"/>
                    <a:pt x="66" y="444"/>
                  </a:cubicBezTo>
                  <a:cubicBezTo>
                    <a:pt x="66" y="444"/>
                    <a:pt x="66" y="443"/>
                    <a:pt x="66" y="443"/>
                  </a:cubicBezTo>
                  <a:cubicBezTo>
                    <a:pt x="66" y="381"/>
                    <a:pt x="115" y="331"/>
                    <a:pt x="177" y="331"/>
                  </a:cubicBezTo>
                  <a:cubicBezTo>
                    <a:pt x="177" y="331"/>
                    <a:pt x="177" y="331"/>
                    <a:pt x="177" y="331"/>
                  </a:cubicBezTo>
                  <a:cubicBezTo>
                    <a:pt x="178" y="331"/>
                    <a:pt x="178" y="331"/>
                    <a:pt x="178" y="331"/>
                  </a:cubicBezTo>
                  <a:cubicBezTo>
                    <a:pt x="178" y="331"/>
                    <a:pt x="178" y="331"/>
                    <a:pt x="178" y="331"/>
                  </a:cubicBezTo>
                  <a:cubicBezTo>
                    <a:pt x="210" y="331"/>
                    <a:pt x="210" y="331"/>
                    <a:pt x="210" y="331"/>
                  </a:cubicBezTo>
                  <a:cubicBezTo>
                    <a:pt x="275" y="331"/>
                    <a:pt x="275" y="331"/>
                    <a:pt x="275" y="331"/>
                  </a:cubicBezTo>
                  <a:cubicBezTo>
                    <a:pt x="312" y="294"/>
                    <a:pt x="312" y="294"/>
                    <a:pt x="312" y="294"/>
                  </a:cubicBezTo>
                  <a:lnTo>
                    <a:pt x="292" y="294"/>
                  </a:lnTo>
                  <a:close/>
                  <a:moveTo>
                    <a:pt x="65" y="76"/>
                  </a:moveTo>
                  <a:cubicBezTo>
                    <a:pt x="60" y="65"/>
                    <a:pt x="67" y="51"/>
                    <a:pt x="81" y="45"/>
                  </a:cubicBezTo>
                  <a:cubicBezTo>
                    <a:pt x="94" y="39"/>
                    <a:pt x="109" y="44"/>
                    <a:pt x="114" y="55"/>
                  </a:cubicBezTo>
                  <a:cubicBezTo>
                    <a:pt x="119" y="67"/>
                    <a:pt x="112" y="81"/>
                    <a:pt x="98" y="86"/>
                  </a:cubicBezTo>
                  <a:cubicBezTo>
                    <a:pt x="85" y="92"/>
                    <a:pt x="70" y="87"/>
                    <a:pt x="65" y="76"/>
                  </a:cubicBez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2439987" y="1738314"/>
              <a:ext cx="520700" cy="2674938"/>
            </a:xfrm>
            <a:custGeom>
              <a:avLst/>
              <a:gdLst>
                <a:gd name="T0" fmla="*/ 76 w 227"/>
                <a:gd name="T1" fmla="*/ 0 h 1167"/>
                <a:gd name="T2" fmla="*/ 72 w 227"/>
                <a:gd name="T3" fmla="*/ 128 h 1167"/>
                <a:gd name="T4" fmla="*/ 83 w 227"/>
                <a:gd name="T5" fmla="*/ 143 h 1167"/>
                <a:gd name="T6" fmla="*/ 139 w 227"/>
                <a:gd name="T7" fmla="*/ 217 h 1167"/>
                <a:gd name="T8" fmla="*/ 62 w 227"/>
                <a:gd name="T9" fmla="*/ 294 h 1167"/>
                <a:gd name="T10" fmla="*/ 61 w 227"/>
                <a:gd name="T11" fmla="*/ 294 h 1167"/>
                <a:gd name="T12" fmla="*/ 0 w 227"/>
                <a:gd name="T13" fmla="*/ 331 h 1167"/>
                <a:gd name="T14" fmla="*/ 49 w 227"/>
                <a:gd name="T15" fmla="*/ 331 h 1167"/>
                <a:gd name="T16" fmla="*/ 50 w 227"/>
                <a:gd name="T17" fmla="*/ 331 h 1167"/>
                <a:gd name="T18" fmla="*/ 161 w 227"/>
                <a:gd name="T19" fmla="*/ 444 h 1167"/>
                <a:gd name="T20" fmla="*/ 161 w 227"/>
                <a:gd name="T21" fmla="*/ 698 h 1167"/>
                <a:gd name="T22" fmla="*/ 123 w 227"/>
                <a:gd name="T23" fmla="*/ 740 h 1167"/>
                <a:gd name="T24" fmla="*/ 118 w 227"/>
                <a:gd name="T25" fmla="*/ 740 h 1167"/>
                <a:gd name="T26" fmla="*/ 47 w 227"/>
                <a:gd name="T27" fmla="*/ 740 h 1167"/>
                <a:gd name="T28" fmla="*/ 47 w 227"/>
                <a:gd name="T29" fmla="*/ 548 h 1167"/>
                <a:gd name="T30" fmla="*/ 38 w 227"/>
                <a:gd name="T31" fmla="*/ 745 h 1167"/>
                <a:gd name="T32" fmla="*/ 38 w 227"/>
                <a:gd name="T33" fmla="*/ 757 h 1167"/>
                <a:gd name="T34" fmla="*/ 82 w 227"/>
                <a:gd name="T35" fmla="*/ 802 h 1167"/>
                <a:gd name="T36" fmla="*/ 161 w 227"/>
                <a:gd name="T37" fmla="*/ 802 h 1167"/>
                <a:gd name="T38" fmla="*/ 174 w 227"/>
                <a:gd name="T39" fmla="*/ 1112 h 1167"/>
                <a:gd name="T40" fmla="*/ 174 w 227"/>
                <a:gd name="T41" fmla="*/ 1070 h 1167"/>
                <a:gd name="T42" fmla="*/ 174 w 227"/>
                <a:gd name="T43" fmla="*/ 1021 h 1167"/>
                <a:gd name="T44" fmla="*/ 174 w 227"/>
                <a:gd name="T45" fmla="*/ 971 h 1167"/>
                <a:gd name="T46" fmla="*/ 174 w 227"/>
                <a:gd name="T47" fmla="*/ 922 h 1167"/>
                <a:gd name="T48" fmla="*/ 194 w 227"/>
                <a:gd name="T49" fmla="*/ 880 h 1167"/>
                <a:gd name="T50" fmla="*/ 214 w 227"/>
                <a:gd name="T51" fmla="*/ 900 h 1167"/>
                <a:gd name="T52" fmla="*/ 214 w 227"/>
                <a:gd name="T53" fmla="*/ 934 h 1167"/>
                <a:gd name="T54" fmla="*/ 214 w 227"/>
                <a:gd name="T55" fmla="*/ 984 h 1167"/>
                <a:gd name="T56" fmla="*/ 214 w 227"/>
                <a:gd name="T57" fmla="*/ 1033 h 1167"/>
                <a:gd name="T58" fmla="*/ 214 w 227"/>
                <a:gd name="T59" fmla="*/ 1083 h 1167"/>
                <a:gd name="T60" fmla="*/ 227 w 227"/>
                <a:gd name="T61" fmla="*/ 1167 h 1167"/>
                <a:gd name="T62" fmla="*/ 227 w 227"/>
                <a:gd name="T63" fmla="*/ 157 h 1167"/>
                <a:gd name="T64" fmla="*/ 162 w 227"/>
                <a:gd name="T65" fmla="*/ 76 h 1167"/>
                <a:gd name="T66" fmla="*/ 113 w 227"/>
                <a:gd name="T67" fmla="*/ 55 h 1167"/>
                <a:gd name="T68" fmla="*/ 162 w 227"/>
                <a:gd name="T69" fmla="*/ 76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7" h="1167">
                  <a:moveTo>
                    <a:pt x="227" y="152"/>
                  </a:moveTo>
                  <a:cubicBezTo>
                    <a:pt x="225" y="69"/>
                    <a:pt x="158" y="3"/>
                    <a:pt x="76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72" y="135"/>
                    <a:pt x="76" y="141"/>
                    <a:pt x="83" y="143"/>
                  </a:cubicBezTo>
                  <a:cubicBezTo>
                    <a:pt x="83" y="143"/>
                    <a:pt x="83" y="143"/>
                    <a:pt x="83" y="143"/>
                  </a:cubicBezTo>
                  <a:cubicBezTo>
                    <a:pt x="115" y="152"/>
                    <a:pt x="139" y="182"/>
                    <a:pt x="139" y="217"/>
                  </a:cubicBezTo>
                  <a:cubicBezTo>
                    <a:pt x="139" y="256"/>
                    <a:pt x="110" y="288"/>
                    <a:pt x="72" y="293"/>
                  </a:cubicBezTo>
                  <a:cubicBezTo>
                    <a:pt x="69" y="293"/>
                    <a:pt x="66" y="294"/>
                    <a:pt x="62" y="294"/>
                  </a:cubicBezTo>
                  <a:cubicBezTo>
                    <a:pt x="62" y="294"/>
                    <a:pt x="62" y="294"/>
                    <a:pt x="62" y="294"/>
                  </a:cubicBezTo>
                  <a:cubicBezTo>
                    <a:pt x="62" y="294"/>
                    <a:pt x="61" y="294"/>
                    <a:pt x="61" y="294"/>
                  </a:cubicBezTo>
                  <a:cubicBezTo>
                    <a:pt x="37" y="294"/>
                    <a:pt x="37" y="294"/>
                    <a:pt x="37" y="294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17" y="331"/>
                    <a:pt x="17" y="331"/>
                    <a:pt x="17" y="331"/>
                  </a:cubicBezTo>
                  <a:cubicBezTo>
                    <a:pt x="49" y="331"/>
                    <a:pt x="49" y="331"/>
                    <a:pt x="49" y="331"/>
                  </a:cubicBezTo>
                  <a:cubicBezTo>
                    <a:pt x="50" y="331"/>
                    <a:pt x="50" y="331"/>
                    <a:pt x="50" y="331"/>
                  </a:cubicBezTo>
                  <a:cubicBezTo>
                    <a:pt x="50" y="331"/>
                    <a:pt x="50" y="331"/>
                    <a:pt x="50" y="331"/>
                  </a:cubicBezTo>
                  <a:cubicBezTo>
                    <a:pt x="111" y="331"/>
                    <a:pt x="161" y="381"/>
                    <a:pt x="161" y="443"/>
                  </a:cubicBezTo>
                  <a:cubicBezTo>
                    <a:pt x="161" y="443"/>
                    <a:pt x="161" y="444"/>
                    <a:pt x="161" y="444"/>
                  </a:cubicBezTo>
                  <a:cubicBezTo>
                    <a:pt x="161" y="698"/>
                    <a:pt x="161" y="698"/>
                    <a:pt x="161" y="698"/>
                  </a:cubicBezTo>
                  <a:cubicBezTo>
                    <a:pt x="161" y="698"/>
                    <a:pt x="161" y="698"/>
                    <a:pt x="161" y="698"/>
                  </a:cubicBezTo>
                  <a:cubicBezTo>
                    <a:pt x="161" y="720"/>
                    <a:pt x="144" y="737"/>
                    <a:pt x="123" y="740"/>
                  </a:cubicBezTo>
                  <a:cubicBezTo>
                    <a:pt x="123" y="740"/>
                    <a:pt x="123" y="740"/>
                    <a:pt x="123" y="740"/>
                  </a:cubicBezTo>
                  <a:cubicBezTo>
                    <a:pt x="118" y="740"/>
                    <a:pt x="118" y="740"/>
                    <a:pt x="118" y="740"/>
                  </a:cubicBezTo>
                  <a:cubicBezTo>
                    <a:pt x="118" y="740"/>
                    <a:pt x="118" y="740"/>
                    <a:pt x="118" y="740"/>
                  </a:cubicBezTo>
                  <a:cubicBezTo>
                    <a:pt x="117" y="740"/>
                    <a:pt x="117" y="740"/>
                    <a:pt x="117" y="740"/>
                  </a:cubicBezTo>
                  <a:cubicBezTo>
                    <a:pt x="47" y="740"/>
                    <a:pt x="47" y="740"/>
                    <a:pt x="47" y="740"/>
                  </a:cubicBezTo>
                  <a:cubicBezTo>
                    <a:pt x="47" y="731"/>
                    <a:pt x="47" y="731"/>
                    <a:pt x="47" y="731"/>
                  </a:cubicBezTo>
                  <a:cubicBezTo>
                    <a:pt x="47" y="548"/>
                    <a:pt x="47" y="548"/>
                    <a:pt x="47" y="548"/>
                  </a:cubicBezTo>
                  <a:cubicBezTo>
                    <a:pt x="38" y="548"/>
                    <a:pt x="38" y="548"/>
                    <a:pt x="38" y="548"/>
                  </a:cubicBezTo>
                  <a:cubicBezTo>
                    <a:pt x="38" y="745"/>
                    <a:pt x="38" y="745"/>
                    <a:pt x="38" y="745"/>
                  </a:cubicBezTo>
                  <a:cubicBezTo>
                    <a:pt x="38" y="745"/>
                    <a:pt x="38" y="745"/>
                    <a:pt x="38" y="745"/>
                  </a:cubicBezTo>
                  <a:cubicBezTo>
                    <a:pt x="38" y="757"/>
                    <a:pt x="38" y="757"/>
                    <a:pt x="38" y="757"/>
                  </a:cubicBezTo>
                  <a:cubicBezTo>
                    <a:pt x="38" y="758"/>
                    <a:pt x="38" y="758"/>
                    <a:pt x="38" y="758"/>
                  </a:cubicBezTo>
                  <a:cubicBezTo>
                    <a:pt x="38" y="782"/>
                    <a:pt x="57" y="801"/>
                    <a:pt x="82" y="802"/>
                  </a:cubicBezTo>
                  <a:cubicBezTo>
                    <a:pt x="82" y="802"/>
                    <a:pt x="82" y="802"/>
                    <a:pt x="82" y="802"/>
                  </a:cubicBezTo>
                  <a:cubicBezTo>
                    <a:pt x="161" y="802"/>
                    <a:pt x="161" y="802"/>
                    <a:pt x="161" y="802"/>
                  </a:cubicBezTo>
                  <a:cubicBezTo>
                    <a:pt x="161" y="1099"/>
                    <a:pt x="161" y="1099"/>
                    <a:pt x="161" y="1099"/>
                  </a:cubicBezTo>
                  <a:cubicBezTo>
                    <a:pt x="165" y="1103"/>
                    <a:pt x="169" y="1108"/>
                    <a:pt x="174" y="1112"/>
                  </a:cubicBezTo>
                  <a:cubicBezTo>
                    <a:pt x="174" y="1083"/>
                    <a:pt x="174" y="1083"/>
                    <a:pt x="174" y="1083"/>
                  </a:cubicBezTo>
                  <a:cubicBezTo>
                    <a:pt x="174" y="1070"/>
                    <a:pt x="174" y="1070"/>
                    <a:pt x="174" y="1070"/>
                  </a:cubicBezTo>
                  <a:cubicBezTo>
                    <a:pt x="174" y="1033"/>
                    <a:pt x="174" y="1033"/>
                    <a:pt x="174" y="1033"/>
                  </a:cubicBezTo>
                  <a:cubicBezTo>
                    <a:pt x="174" y="1021"/>
                    <a:pt x="174" y="1021"/>
                    <a:pt x="174" y="1021"/>
                  </a:cubicBezTo>
                  <a:cubicBezTo>
                    <a:pt x="174" y="984"/>
                    <a:pt x="174" y="984"/>
                    <a:pt x="174" y="984"/>
                  </a:cubicBezTo>
                  <a:cubicBezTo>
                    <a:pt x="174" y="971"/>
                    <a:pt x="174" y="971"/>
                    <a:pt x="174" y="971"/>
                  </a:cubicBezTo>
                  <a:cubicBezTo>
                    <a:pt x="174" y="934"/>
                    <a:pt x="174" y="934"/>
                    <a:pt x="174" y="934"/>
                  </a:cubicBezTo>
                  <a:cubicBezTo>
                    <a:pt x="174" y="922"/>
                    <a:pt x="174" y="922"/>
                    <a:pt x="174" y="922"/>
                  </a:cubicBezTo>
                  <a:cubicBezTo>
                    <a:pt x="174" y="900"/>
                    <a:pt x="174" y="900"/>
                    <a:pt x="174" y="900"/>
                  </a:cubicBezTo>
                  <a:cubicBezTo>
                    <a:pt x="174" y="889"/>
                    <a:pt x="183" y="880"/>
                    <a:pt x="194" y="880"/>
                  </a:cubicBezTo>
                  <a:cubicBezTo>
                    <a:pt x="205" y="880"/>
                    <a:pt x="214" y="889"/>
                    <a:pt x="214" y="900"/>
                  </a:cubicBezTo>
                  <a:cubicBezTo>
                    <a:pt x="214" y="900"/>
                    <a:pt x="214" y="900"/>
                    <a:pt x="214" y="900"/>
                  </a:cubicBezTo>
                  <a:cubicBezTo>
                    <a:pt x="214" y="922"/>
                    <a:pt x="214" y="922"/>
                    <a:pt x="214" y="922"/>
                  </a:cubicBezTo>
                  <a:cubicBezTo>
                    <a:pt x="214" y="934"/>
                    <a:pt x="214" y="934"/>
                    <a:pt x="214" y="934"/>
                  </a:cubicBezTo>
                  <a:cubicBezTo>
                    <a:pt x="214" y="971"/>
                    <a:pt x="214" y="971"/>
                    <a:pt x="214" y="971"/>
                  </a:cubicBezTo>
                  <a:cubicBezTo>
                    <a:pt x="214" y="984"/>
                    <a:pt x="214" y="984"/>
                    <a:pt x="214" y="984"/>
                  </a:cubicBezTo>
                  <a:cubicBezTo>
                    <a:pt x="214" y="1021"/>
                    <a:pt x="214" y="1021"/>
                    <a:pt x="214" y="1021"/>
                  </a:cubicBezTo>
                  <a:cubicBezTo>
                    <a:pt x="214" y="1033"/>
                    <a:pt x="214" y="1033"/>
                    <a:pt x="214" y="1033"/>
                  </a:cubicBezTo>
                  <a:cubicBezTo>
                    <a:pt x="214" y="1070"/>
                    <a:pt x="214" y="1070"/>
                    <a:pt x="214" y="1070"/>
                  </a:cubicBezTo>
                  <a:cubicBezTo>
                    <a:pt x="214" y="1083"/>
                    <a:pt x="214" y="1083"/>
                    <a:pt x="214" y="1083"/>
                  </a:cubicBezTo>
                  <a:cubicBezTo>
                    <a:pt x="214" y="1153"/>
                    <a:pt x="214" y="1153"/>
                    <a:pt x="214" y="1153"/>
                  </a:cubicBezTo>
                  <a:cubicBezTo>
                    <a:pt x="219" y="1158"/>
                    <a:pt x="223" y="1163"/>
                    <a:pt x="227" y="1167"/>
                  </a:cubicBezTo>
                  <a:cubicBezTo>
                    <a:pt x="227" y="161"/>
                    <a:pt x="227" y="161"/>
                    <a:pt x="227" y="161"/>
                  </a:cubicBezTo>
                  <a:cubicBezTo>
                    <a:pt x="227" y="160"/>
                    <a:pt x="227" y="158"/>
                    <a:pt x="227" y="157"/>
                  </a:cubicBezTo>
                  <a:cubicBezTo>
                    <a:pt x="227" y="155"/>
                    <a:pt x="227" y="153"/>
                    <a:pt x="227" y="152"/>
                  </a:cubicBezTo>
                  <a:close/>
                  <a:moveTo>
                    <a:pt x="162" y="76"/>
                  </a:moveTo>
                  <a:cubicBezTo>
                    <a:pt x="157" y="87"/>
                    <a:pt x="142" y="92"/>
                    <a:pt x="129" y="86"/>
                  </a:cubicBezTo>
                  <a:cubicBezTo>
                    <a:pt x="115" y="81"/>
                    <a:pt x="108" y="67"/>
                    <a:pt x="113" y="55"/>
                  </a:cubicBezTo>
                  <a:cubicBezTo>
                    <a:pt x="118" y="44"/>
                    <a:pt x="132" y="39"/>
                    <a:pt x="146" y="45"/>
                  </a:cubicBezTo>
                  <a:cubicBezTo>
                    <a:pt x="160" y="51"/>
                    <a:pt x="167" y="65"/>
                    <a:pt x="162" y="76"/>
                  </a:cubicBezTo>
                  <a:close/>
                </a:path>
              </a:pathLst>
            </a:custGeom>
            <a:solidFill>
              <a:srgbClr val="F8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838449" y="3851276"/>
              <a:ext cx="92075" cy="26988"/>
            </a:xfrm>
            <a:prstGeom prst="rect">
              <a:avLst/>
            </a:pr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838449" y="3963989"/>
              <a:ext cx="92075" cy="30163"/>
            </a:xfrm>
            <a:prstGeom prst="rect">
              <a:avLst/>
            </a:pr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838449" y="4078289"/>
              <a:ext cx="92075" cy="26988"/>
            </a:xfrm>
            <a:prstGeom prst="rect">
              <a:avLst/>
            </a:pr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838449" y="4191001"/>
              <a:ext cx="92075" cy="30163"/>
            </a:xfrm>
            <a:prstGeom prst="rect">
              <a:avLst/>
            </a:pr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2651124" y="1827214"/>
              <a:ext cx="180975" cy="188913"/>
            </a:xfrm>
            <a:custGeom>
              <a:avLst/>
              <a:gdLst>
                <a:gd name="T0" fmla="*/ 37 w 79"/>
                <a:gd name="T1" fmla="*/ 47 h 82"/>
                <a:gd name="T2" fmla="*/ 21 w 79"/>
                <a:gd name="T3" fmla="*/ 16 h 82"/>
                <a:gd name="T4" fmla="*/ 54 w 79"/>
                <a:gd name="T5" fmla="*/ 6 h 82"/>
                <a:gd name="T6" fmla="*/ 70 w 79"/>
                <a:gd name="T7" fmla="*/ 37 h 82"/>
                <a:gd name="T8" fmla="*/ 37 w 79"/>
                <a:gd name="T9" fmla="*/ 47 h 82"/>
                <a:gd name="T10" fmla="*/ 39 w 79"/>
                <a:gd name="T11" fmla="*/ 3 h 82"/>
                <a:gd name="T12" fmla="*/ 0 w 79"/>
                <a:gd name="T13" fmla="*/ 43 h 82"/>
                <a:gd name="T14" fmla="*/ 39 w 79"/>
                <a:gd name="T15" fmla="*/ 82 h 82"/>
                <a:gd name="T16" fmla="*/ 79 w 79"/>
                <a:gd name="T17" fmla="*/ 43 h 82"/>
                <a:gd name="T18" fmla="*/ 39 w 79"/>
                <a:gd name="T19" fmla="*/ 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82">
                  <a:moveTo>
                    <a:pt x="37" y="47"/>
                  </a:moveTo>
                  <a:cubicBezTo>
                    <a:pt x="23" y="42"/>
                    <a:pt x="16" y="28"/>
                    <a:pt x="21" y="16"/>
                  </a:cubicBezTo>
                  <a:cubicBezTo>
                    <a:pt x="26" y="5"/>
                    <a:pt x="40" y="0"/>
                    <a:pt x="54" y="6"/>
                  </a:cubicBezTo>
                  <a:cubicBezTo>
                    <a:pt x="68" y="12"/>
                    <a:pt x="75" y="26"/>
                    <a:pt x="70" y="37"/>
                  </a:cubicBezTo>
                  <a:cubicBezTo>
                    <a:pt x="65" y="49"/>
                    <a:pt x="50" y="53"/>
                    <a:pt x="37" y="47"/>
                  </a:cubicBezTo>
                  <a:moveTo>
                    <a:pt x="39" y="3"/>
                  </a:moveTo>
                  <a:cubicBezTo>
                    <a:pt x="17" y="3"/>
                    <a:pt x="0" y="21"/>
                    <a:pt x="0" y="43"/>
                  </a:cubicBezTo>
                  <a:cubicBezTo>
                    <a:pt x="0" y="64"/>
                    <a:pt x="17" y="82"/>
                    <a:pt x="39" y="82"/>
                  </a:cubicBezTo>
                  <a:cubicBezTo>
                    <a:pt x="61" y="82"/>
                    <a:pt x="79" y="64"/>
                    <a:pt x="79" y="43"/>
                  </a:cubicBezTo>
                  <a:cubicBezTo>
                    <a:pt x="79" y="21"/>
                    <a:pt x="61" y="3"/>
                    <a:pt x="39" y="3"/>
                  </a:cubicBezTo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838325" y="3565526"/>
              <a:ext cx="92075" cy="28575"/>
            </a:xfrm>
            <a:prstGeom prst="rect">
              <a:avLst/>
            </a:prstGeom>
            <a:solidFill>
              <a:srgbClr val="F8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838325" y="3676651"/>
              <a:ext cx="92075" cy="30163"/>
            </a:xfrm>
            <a:prstGeom prst="rect">
              <a:avLst/>
            </a:prstGeom>
            <a:solidFill>
              <a:srgbClr val="F8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838325" y="3792539"/>
              <a:ext cx="92075" cy="28575"/>
            </a:xfrm>
            <a:prstGeom prst="rect">
              <a:avLst/>
            </a:prstGeom>
            <a:solidFill>
              <a:srgbClr val="F8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838325" y="3903664"/>
              <a:ext cx="92075" cy="30163"/>
            </a:xfrm>
            <a:prstGeom prst="rect">
              <a:avLst/>
            </a:prstGeom>
            <a:solidFill>
              <a:srgbClr val="F8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1938337" y="1827214"/>
              <a:ext cx="180975" cy="188913"/>
            </a:xfrm>
            <a:custGeom>
              <a:avLst/>
              <a:gdLst>
                <a:gd name="T0" fmla="*/ 9 w 79"/>
                <a:gd name="T1" fmla="*/ 37 h 82"/>
                <a:gd name="T2" fmla="*/ 25 w 79"/>
                <a:gd name="T3" fmla="*/ 6 h 82"/>
                <a:gd name="T4" fmla="*/ 58 w 79"/>
                <a:gd name="T5" fmla="*/ 16 h 82"/>
                <a:gd name="T6" fmla="*/ 42 w 79"/>
                <a:gd name="T7" fmla="*/ 47 h 82"/>
                <a:gd name="T8" fmla="*/ 9 w 79"/>
                <a:gd name="T9" fmla="*/ 37 h 82"/>
                <a:gd name="T10" fmla="*/ 0 w 79"/>
                <a:gd name="T11" fmla="*/ 43 h 82"/>
                <a:gd name="T12" fmla="*/ 39 w 79"/>
                <a:gd name="T13" fmla="*/ 82 h 82"/>
                <a:gd name="T14" fmla="*/ 79 w 79"/>
                <a:gd name="T15" fmla="*/ 43 h 82"/>
                <a:gd name="T16" fmla="*/ 39 w 79"/>
                <a:gd name="T17" fmla="*/ 3 h 82"/>
                <a:gd name="T18" fmla="*/ 0 w 79"/>
                <a:gd name="T19" fmla="*/ 4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82">
                  <a:moveTo>
                    <a:pt x="9" y="37"/>
                  </a:moveTo>
                  <a:cubicBezTo>
                    <a:pt x="4" y="26"/>
                    <a:pt x="11" y="12"/>
                    <a:pt x="25" y="6"/>
                  </a:cubicBezTo>
                  <a:cubicBezTo>
                    <a:pt x="38" y="0"/>
                    <a:pt x="53" y="5"/>
                    <a:pt x="58" y="16"/>
                  </a:cubicBezTo>
                  <a:cubicBezTo>
                    <a:pt x="63" y="28"/>
                    <a:pt x="56" y="42"/>
                    <a:pt x="42" y="47"/>
                  </a:cubicBezTo>
                  <a:cubicBezTo>
                    <a:pt x="29" y="53"/>
                    <a:pt x="14" y="49"/>
                    <a:pt x="9" y="37"/>
                  </a:cubicBezTo>
                  <a:moveTo>
                    <a:pt x="0" y="43"/>
                  </a:moveTo>
                  <a:cubicBezTo>
                    <a:pt x="0" y="64"/>
                    <a:pt x="18" y="82"/>
                    <a:pt x="39" y="82"/>
                  </a:cubicBezTo>
                  <a:cubicBezTo>
                    <a:pt x="61" y="82"/>
                    <a:pt x="79" y="64"/>
                    <a:pt x="79" y="43"/>
                  </a:cubicBezTo>
                  <a:cubicBezTo>
                    <a:pt x="79" y="21"/>
                    <a:pt x="61" y="3"/>
                    <a:pt x="39" y="3"/>
                  </a:cubicBezTo>
                  <a:cubicBezTo>
                    <a:pt x="18" y="3"/>
                    <a:pt x="0" y="21"/>
                    <a:pt x="0" y="43"/>
                  </a:cubicBezTo>
                </a:path>
              </a:pathLst>
            </a:custGeom>
            <a:solidFill>
              <a:srgbClr val="F8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471612" y="1266826"/>
              <a:ext cx="842962" cy="642938"/>
            </a:xfrm>
            <a:custGeom>
              <a:avLst/>
              <a:gdLst>
                <a:gd name="T0" fmla="*/ 362 w 367"/>
                <a:gd name="T1" fmla="*/ 215 h 281"/>
                <a:gd name="T2" fmla="*/ 362 w 367"/>
                <a:gd name="T3" fmla="*/ 215 h 281"/>
                <a:gd name="T4" fmla="*/ 362 w 367"/>
                <a:gd name="T5" fmla="*/ 51 h 281"/>
                <a:gd name="T6" fmla="*/ 309 w 367"/>
                <a:gd name="T7" fmla="*/ 0 h 281"/>
                <a:gd name="T8" fmla="*/ 309 w 367"/>
                <a:gd name="T9" fmla="*/ 0 h 281"/>
                <a:gd name="T10" fmla="*/ 309 w 367"/>
                <a:gd name="T11" fmla="*/ 0 h 281"/>
                <a:gd name="T12" fmla="*/ 201 w 367"/>
                <a:gd name="T13" fmla="*/ 0 h 281"/>
                <a:gd name="T14" fmla="*/ 28 w 367"/>
                <a:gd name="T15" fmla="*/ 0 h 281"/>
                <a:gd name="T16" fmla="*/ 28 w 367"/>
                <a:gd name="T17" fmla="*/ 0 h 281"/>
                <a:gd name="T18" fmla="*/ 28 w 367"/>
                <a:gd name="T19" fmla="*/ 0 h 281"/>
                <a:gd name="T20" fmla="*/ 0 w 367"/>
                <a:gd name="T21" fmla="*/ 28 h 281"/>
                <a:gd name="T22" fmla="*/ 28 w 367"/>
                <a:gd name="T23" fmla="*/ 56 h 281"/>
                <a:gd name="T24" fmla="*/ 29 w 367"/>
                <a:gd name="T25" fmla="*/ 56 h 281"/>
                <a:gd name="T26" fmla="*/ 150 w 367"/>
                <a:gd name="T27" fmla="*/ 56 h 281"/>
                <a:gd name="T28" fmla="*/ 178 w 367"/>
                <a:gd name="T29" fmla="*/ 56 h 281"/>
                <a:gd name="T30" fmla="*/ 178 w 367"/>
                <a:gd name="T31" fmla="*/ 56 h 281"/>
                <a:gd name="T32" fmla="*/ 178 w 367"/>
                <a:gd name="T33" fmla="*/ 56 h 281"/>
                <a:gd name="T34" fmla="*/ 164 w 367"/>
                <a:gd name="T35" fmla="*/ 70 h 281"/>
                <a:gd name="T36" fmla="*/ 164 w 367"/>
                <a:gd name="T37" fmla="*/ 70 h 281"/>
                <a:gd name="T38" fmla="*/ 78 w 367"/>
                <a:gd name="T39" fmla="*/ 70 h 281"/>
                <a:gd name="T40" fmla="*/ 77 w 367"/>
                <a:gd name="T41" fmla="*/ 70 h 281"/>
                <a:gd name="T42" fmla="*/ 77 w 367"/>
                <a:gd name="T43" fmla="*/ 70 h 281"/>
                <a:gd name="T44" fmla="*/ 56 w 367"/>
                <a:gd name="T45" fmla="*/ 92 h 281"/>
                <a:gd name="T46" fmla="*/ 77 w 367"/>
                <a:gd name="T47" fmla="*/ 114 h 281"/>
                <a:gd name="T48" fmla="*/ 190 w 367"/>
                <a:gd name="T49" fmla="*/ 114 h 281"/>
                <a:gd name="T50" fmla="*/ 201 w 367"/>
                <a:gd name="T51" fmla="*/ 114 h 281"/>
                <a:gd name="T52" fmla="*/ 212 w 367"/>
                <a:gd name="T53" fmla="*/ 114 h 281"/>
                <a:gd name="T54" fmla="*/ 212 w 367"/>
                <a:gd name="T55" fmla="*/ 114 h 281"/>
                <a:gd name="T56" fmla="*/ 201 w 367"/>
                <a:gd name="T57" fmla="*/ 125 h 281"/>
                <a:gd name="T58" fmla="*/ 201 w 367"/>
                <a:gd name="T59" fmla="*/ 125 h 281"/>
                <a:gd name="T60" fmla="*/ 201 w 367"/>
                <a:gd name="T61" fmla="*/ 125 h 281"/>
                <a:gd name="T62" fmla="*/ 141 w 367"/>
                <a:gd name="T63" fmla="*/ 125 h 281"/>
                <a:gd name="T64" fmla="*/ 140 w 367"/>
                <a:gd name="T65" fmla="*/ 125 h 281"/>
                <a:gd name="T66" fmla="*/ 140 w 367"/>
                <a:gd name="T67" fmla="*/ 125 h 281"/>
                <a:gd name="T68" fmla="*/ 124 w 367"/>
                <a:gd name="T69" fmla="*/ 141 h 281"/>
                <a:gd name="T70" fmla="*/ 139 w 367"/>
                <a:gd name="T71" fmla="*/ 158 h 281"/>
                <a:gd name="T72" fmla="*/ 140 w 367"/>
                <a:gd name="T73" fmla="*/ 158 h 281"/>
                <a:gd name="T74" fmla="*/ 141 w 367"/>
                <a:gd name="T75" fmla="*/ 158 h 281"/>
                <a:gd name="T76" fmla="*/ 201 w 367"/>
                <a:gd name="T77" fmla="*/ 158 h 281"/>
                <a:gd name="T78" fmla="*/ 299 w 367"/>
                <a:gd name="T79" fmla="*/ 158 h 281"/>
                <a:gd name="T80" fmla="*/ 299 w 367"/>
                <a:gd name="T81" fmla="*/ 158 h 281"/>
                <a:gd name="T82" fmla="*/ 299 w 367"/>
                <a:gd name="T83" fmla="*/ 158 h 281"/>
                <a:gd name="T84" fmla="*/ 320 w 367"/>
                <a:gd name="T85" fmla="*/ 179 h 281"/>
                <a:gd name="T86" fmla="*/ 320 w 367"/>
                <a:gd name="T87" fmla="*/ 281 h 281"/>
                <a:gd name="T88" fmla="*/ 367 w 367"/>
                <a:gd name="T89" fmla="*/ 234 h 281"/>
                <a:gd name="T90" fmla="*/ 362 w 367"/>
                <a:gd name="T91" fmla="*/ 215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7" h="281">
                  <a:moveTo>
                    <a:pt x="362" y="215"/>
                  </a:moveTo>
                  <a:cubicBezTo>
                    <a:pt x="362" y="215"/>
                    <a:pt x="362" y="215"/>
                    <a:pt x="362" y="215"/>
                  </a:cubicBezTo>
                  <a:cubicBezTo>
                    <a:pt x="362" y="51"/>
                    <a:pt x="362" y="51"/>
                    <a:pt x="362" y="51"/>
                  </a:cubicBezTo>
                  <a:cubicBezTo>
                    <a:pt x="361" y="23"/>
                    <a:pt x="338" y="0"/>
                    <a:pt x="309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2" y="56"/>
                    <a:pt x="28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150" y="56"/>
                    <a:pt x="150" y="56"/>
                    <a:pt x="150" y="56"/>
                  </a:cubicBezTo>
                  <a:cubicBezTo>
                    <a:pt x="178" y="56"/>
                    <a:pt x="178" y="56"/>
                    <a:pt x="178" y="56"/>
                  </a:cubicBezTo>
                  <a:cubicBezTo>
                    <a:pt x="178" y="56"/>
                    <a:pt x="178" y="56"/>
                    <a:pt x="178" y="56"/>
                  </a:cubicBezTo>
                  <a:cubicBezTo>
                    <a:pt x="178" y="56"/>
                    <a:pt x="178" y="56"/>
                    <a:pt x="178" y="56"/>
                  </a:cubicBezTo>
                  <a:cubicBezTo>
                    <a:pt x="178" y="64"/>
                    <a:pt x="172" y="70"/>
                    <a:pt x="164" y="70"/>
                  </a:cubicBezTo>
                  <a:cubicBezTo>
                    <a:pt x="164" y="70"/>
                    <a:pt x="164" y="70"/>
                    <a:pt x="164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65" y="70"/>
                    <a:pt x="56" y="80"/>
                    <a:pt x="56" y="92"/>
                  </a:cubicBezTo>
                  <a:cubicBezTo>
                    <a:pt x="56" y="104"/>
                    <a:pt x="65" y="114"/>
                    <a:pt x="77" y="114"/>
                  </a:cubicBezTo>
                  <a:cubicBezTo>
                    <a:pt x="190" y="114"/>
                    <a:pt x="190" y="114"/>
                    <a:pt x="190" y="114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12" y="114"/>
                    <a:pt x="212" y="114"/>
                    <a:pt x="212" y="114"/>
                  </a:cubicBezTo>
                  <a:cubicBezTo>
                    <a:pt x="212" y="114"/>
                    <a:pt x="212" y="114"/>
                    <a:pt x="212" y="114"/>
                  </a:cubicBezTo>
                  <a:cubicBezTo>
                    <a:pt x="212" y="120"/>
                    <a:pt x="207" y="125"/>
                    <a:pt x="201" y="125"/>
                  </a:cubicBezTo>
                  <a:cubicBezTo>
                    <a:pt x="201" y="125"/>
                    <a:pt x="201" y="125"/>
                    <a:pt x="201" y="125"/>
                  </a:cubicBezTo>
                  <a:cubicBezTo>
                    <a:pt x="201" y="125"/>
                    <a:pt x="201" y="125"/>
                    <a:pt x="201" y="125"/>
                  </a:cubicBezTo>
                  <a:cubicBezTo>
                    <a:pt x="141" y="125"/>
                    <a:pt x="141" y="125"/>
                    <a:pt x="141" y="125"/>
                  </a:cubicBezTo>
                  <a:cubicBezTo>
                    <a:pt x="141" y="125"/>
                    <a:pt x="140" y="125"/>
                    <a:pt x="140" y="125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31" y="125"/>
                    <a:pt x="124" y="132"/>
                    <a:pt x="124" y="141"/>
                  </a:cubicBezTo>
                  <a:cubicBezTo>
                    <a:pt x="124" y="150"/>
                    <a:pt x="130" y="158"/>
                    <a:pt x="139" y="158"/>
                  </a:cubicBezTo>
                  <a:cubicBezTo>
                    <a:pt x="140" y="158"/>
                    <a:pt x="140" y="158"/>
                    <a:pt x="140" y="158"/>
                  </a:cubicBezTo>
                  <a:cubicBezTo>
                    <a:pt x="141" y="158"/>
                    <a:pt x="141" y="158"/>
                    <a:pt x="141" y="158"/>
                  </a:cubicBezTo>
                  <a:cubicBezTo>
                    <a:pt x="201" y="158"/>
                    <a:pt x="201" y="158"/>
                    <a:pt x="201" y="158"/>
                  </a:cubicBezTo>
                  <a:cubicBezTo>
                    <a:pt x="299" y="158"/>
                    <a:pt x="299" y="158"/>
                    <a:pt x="299" y="158"/>
                  </a:cubicBezTo>
                  <a:cubicBezTo>
                    <a:pt x="299" y="158"/>
                    <a:pt x="299" y="158"/>
                    <a:pt x="299" y="158"/>
                  </a:cubicBezTo>
                  <a:cubicBezTo>
                    <a:pt x="299" y="158"/>
                    <a:pt x="299" y="158"/>
                    <a:pt x="299" y="158"/>
                  </a:cubicBezTo>
                  <a:cubicBezTo>
                    <a:pt x="310" y="158"/>
                    <a:pt x="320" y="168"/>
                    <a:pt x="320" y="179"/>
                  </a:cubicBezTo>
                  <a:cubicBezTo>
                    <a:pt x="320" y="281"/>
                    <a:pt x="320" y="281"/>
                    <a:pt x="320" y="281"/>
                  </a:cubicBezTo>
                  <a:cubicBezTo>
                    <a:pt x="367" y="234"/>
                    <a:pt x="367" y="234"/>
                    <a:pt x="367" y="234"/>
                  </a:cubicBezTo>
                  <a:cubicBezTo>
                    <a:pt x="364" y="228"/>
                    <a:pt x="362" y="222"/>
                    <a:pt x="362" y="215"/>
                  </a:cubicBezTo>
                </a:path>
              </a:pathLst>
            </a:custGeom>
            <a:solidFill>
              <a:srgbClr val="F8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2149475" y="1266826"/>
              <a:ext cx="1150937" cy="1063625"/>
            </a:xfrm>
            <a:custGeom>
              <a:avLst/>
              <a:gdLst>
                <a:gd name="T0" fmla="*/ 474 w 502"/>
                <a:gd name="T1" fmla="*/ 0 h 464"/>
                <a:gd name="T2" fmla="*/ 301 w 502"/>
                <a:gd name="T3" fmla="*/ 0 h 464"/>
                <a:gd name="T4" fmla="*/ 193 w 502"/>
                <a:gd name="T5" fmla="*/ 0 h 464"/>
                <a:gd name="T6" fmla="*/ 139 w 502"/>
                <a:gd name="T7" fmla="*/ 52 h 464"/>
                <a:gd name="T8" fmla="*/ 139 w 502"/>
                <a:gd name="T9" fmla="*/ 215 h 464"/>
                <a:gd name="T10" fmla="*/ 72 w 502"/>
                <a:gd name="T11" fmla="*/ 234 h 464"/>
                <a:gd name="T12" fmla="*/ 25 w 502"/>
                <a:gd name="T13" fmla="*/ 296 h 464"/>
                <a:gd name="T14" fmla="*/ 25 w 502"/>
                <a:gd name="T15" fmla="*/ 317 h 464"/>
                <a:gd name="T16" fmla="*/ 94 w 502"/>
                <a:gd name="T17" fmla="*/ 370 h 464"/>
                <a:gd name="T18" fmla="*/ 94 w 502"/>
                <a:gd name="T19" fmla="*/ 408 h 464"/>
                <a:gd name="T20" fmla="*/ 58 w 502"/>
                <a:gd name="T21" fmla="*/ 446 h 464"/>
                <a:gd name="T22" fmla="*/ 30 w 502"/>
                <a:gd name="T23" fmla="*/ 440 h 464"/>
                <a:gd name="T24" fmla="*/ 19 w 502"/>
                <a:gd name="T25" fmla="*/ 425 h 464"/>
                <a:gd name="T26" fmla="*/ 2 w 502"/>
                <a:gd name="T27" fmla="*/ 430 h 464"/>
                <a:gd name="T28" fmla="*/ 56 w 502"/>
                <a:gd name="T29" fmla="*/ 464 h 464"/>
                <a:gd name="T30" fmla="*/ 67 w 502"/>
                <a:gd name="T31" fmla="*/ 463 h 464"/>
                <a:gd name="T32" fmla="*/ 103 w 502"/>
                <a:gd name="T33" fmla="*/ 439 h 464"/>
                <a:gd name="T34" fmla="*/ 139 w 502"/>
                <a:gd name="T35" fmla="*/ 463 h 464"/>
                <a:gd name="T36" fmla="*/ 151 w 502"/>
                <a:gd name="T37" fmla="*/ 464 h 464"/>
                <a:gd name="T38" fmla="*/ 205 w 502"/>
                <a:gd name="T39" fmla="*/ 430 h 464"/>
                <a:gd name="T40" fmla="*/ 188 w 502"/>
                <a:gd name="T41" fmla="*/ 425 h 464"/>
                <a:gd name="T42" fmla="*/ 186 w 502"/>
                <a:gd name="T43" fmla="*/ 428 h 464"/>
                <a:gd name="T44" fmla="*/ 151 w 502"/>
                <a:gd name="T45" fmla="*/ 446 h 464"/>
                <a:gd name="T46" fmla="*/ 121 w 502"/>
                <a:gd name="T47" fmla="*/ 433 h 464"/>
                <a:gd name="T48" fmla="*/ 112 w 502"/>
                <a:gd name="T49" fmla="*/ 388 h 464"/>
                <a:gd name="T50" fmla="*/ 129 w 502"/>
                <a:gd name="T51" fmla="*/ 370 h 464"/>
                <a:gd name="T52" fmla="*/ 182 w 502"/>
                <a:gd name="T53" fmla="*/ 300 h 464"/>
                <a:gd name="T54" fmla="*/ 182 w 502"/>
                <a:gd name="T55" fmla="*/ 179 h 464"/>
                <a:gd name="T56" fmla="*/ 203 w 502"/>
                <a:gd name="T57" fmla="*/ 158 h 464"/>
                <a:gd name="T58" fmla="*/ 301 w 502"/>
                <a:gd name="T59" fmla="*/ 158 h 464"/>
                <a:gd name="T60" fmla="*/ 362 w 502"/>
                <a:gd name="T61" fmla="*/ 158 h 464"/>
                <a:gd name="T62" fmla="*/ 378 w 502"/>
                <a:gd name="T63" fmla="*/ 141 h 464"/>
                <a:gd name="T64" fmla="*/ 362 w 502"/>
                <a:gd name="T65" fmla="*/ 125 h 464"/>
                <a:gd name="T66" fmla="*/ 301 w 502"/>
                <a:gd name="T67" fmla="*/ 125 h 464"/>
                <a:gd name="T68" fmla="*/ 301 w 502"/>
                <a:gd name="T69" fmla="*/ 125 h 464"/>
                <a:gd name="T70" fmla="*/ 290 w 502"/>
                <a:gd name="T71" fmla="*/ 114 h 464"/>
                <a:gd name="T72" fmla="*/ 312 w 502"/>
                <a:gd name="T73" fmla="*/ 114 h 464"/>
                <a:gd name="T74" fmla="*/ 446 w 502"/>
                <a:gd name="T75" fmla="*/ 92 h 464"/>
                <a:gd name="T76" fmla="*/ 424 w 502"/>
                <a:gd name="T77" fmla="*/ 70 h 464"/>
                <a:gd name="T78" fmla="*/ 338 w 502"/>
                <a:gd name="T79" fmla="*/ 70 h 464"/>
                <a:gd name="T80" fmla="*/ 324 w 502"/>
                <a:gd name="T81" fmla="*/ 56 h 464"/>
                <a:gd name="T82" fmla="*/ 324 w 502"/>
                <a:gd name="T83" fmla="*/ 56 h 464"/>
                <a:gd name="T84" fmla="*/ 473 w 502"/>
                <a:gd name="T85" fmla="*/ 56 h 464"/>
                <a:gd name="T86" fmla="*/ 502 w 502"/>
                <a:gd name="T87" fmla="*/ 28 h 464"/>
                <a:gd name="T88" fmla="*/ 103 w 502"/>
                <a:gd name="T89" fmla="*/ 354 h 464"/>
                <a:gd name="T90" fmla="*/ 103 w 502"/>
                <a:gd name="T91" fmla="*/ 320 h 464"/>
                <a:gd name="T92" fmla="*/ 103 w 502"/>
                <a:gd name="T93" fmla="*/ 35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2" h="464">
                  <a:moveTo>
                    <a:pt x="474" y="0"/>
                  </a:moveTo>
                  <a:cubicBezTo>
                    <a:pt x="474" y="0"/>
                    <a:pt x="474" y="0"/>
                    <a:pt x="474" y="0"/>
                  </a:cubicBezTo>
                  <a:cubicBezTo>
                    <a:pt x="474" y="0"/>
                    <a:pt x="474" y="0"/>
                    <a:pt x="47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64" y="0"/>
                    <a:pt x="140" y="23"/>
                    <a:pt x="139" y="52"/>
                  </a:cubicBezTo>
                  <a:cubicBezTo>
                    <a:pt x="139" y="215"/>
                    <a:pt x="139" y="215"/>
                    <a:pt x="139" y="215"/>
                  </a:cubicBezTo>
                  <a:cubicBezTo>
                    <a:pt x="139" y="215"/>
                    <a:pt x="139" y="215"/>
                    <a:pt x="139" y="215"/>
                  </a:cubicBezTo>
                  <a:cubicBezTo>
                    <a:pt x="139" y="235"/>
                    <a:pt x="123" y="251"/>
                    <a:pt x="103" y="251"/>
                  </a:cubicBezTo>
                  <a:cubicBezTo>
                    <a:pt x="90" y="251"/>
                    <a:pt x="79" y="244"/>
                    <a:pt x="72" y="234"/>
                  </a:cubicBezTo>
                  <a:cubicBezTo>
                    <a:pt x="25" y="281"/>
                    <a:pt x="25" y="281"/>
                    <a:pt x="25" y="281"/>
                  </a:cubicBezTo>
                  <a:cubicBezTo>
                    <a:pt x="25" y="296"/>
                    <a:pt x="25" y="296"/>
                    <a:pt x="25" y="296"/>
                  </a:cubicBezTo>
                  <a:cubicBezTo>
                    <a:pt x="25" y="297"/>
                    <a:pt x="25" y="298"/>
                    <a:pt x="25" y="300"/>
                  </a:cubicBezTo>
                  <a:cubicBezTo>
                    <a:pt x="25" y="317"/>
                    <a:pt x="25" y="317"/>
                    <a:pt x="25" y="317"/>
                  </a:cubicBezTo>
                  <a:cubicBezTo>
                    <a:pt x="25" y="346"/>
                    <a:pt x="49" y="370"/>
                    <a:pt x="78" y="370"/>
                  </a:cubicBezTo>
                  <a:cubicBezTo>
                    <a:pt x="94" y="370"/>
                    <a:pt x="94" y="370"/>
                    <a:pt x="94" y="370"/>
                  </a:cubicBezTo>
                  <a:cubicBezTo>
                    <a:pt x="94" y="388"/>
                    <a:pt x="94" y="388"/>
                    <a:pt x="94" y="388"/>
                  </a:cubicBezTo>
                  <a:cubicBezTo>
                    <a:pt x="94" y="408"/>
                    <a:pt x="94" y="408"/>
                    <a:pt x="94" y="408"/>
                  </a:cubicBezTo>
                  <a:cubicBezTo>
                    <a:pt x="94" y="415"/>
                    <a:pt x="92" y="425"/>
                    <a:pt x="86" y="433"/>
                  </a:cubicBezTo>
                  <a:cubicBezTo>
                    <a:pt x="80" y="440"/>
                    <a:pt x="72" y="445"/>
                    <a:pt x="58" y="446"/>
                  </a:cubicBezTo>
                  <a:cubicBezTo>
                    <a:pt x="57" y="446"/>
                    <a:pt x="57" y="446"/>
                    <a:pt x="56" y="446"/>
                  </a:cubicBezTo>
                  <a:cubicBezTo>
                    <a:pt x="44" y="446"/>
                    <a:pt x="36" y="443"/>
                    <a:pt x="30" y="440"/>
                  </a:cubicBezTo>
                  <a:cubicBezTo>
                    <a:pt x="25" y="436"/>
                    <a:pt x="22" y="431"/>
                    <a:pt x="20" y="428"/>
                  </a:cubicBezTo>
                  <a:cubicBezTo>
                    <a:pt x="19" y="426"/>
                    <a:pt x="19" y="425"/>
                    <a:pt x="19" y="425"/>
                  </a:cubicBezTo>
                  <a:cubicBezTo>
                    <a:pt x="17" y="420"/>
                    <a:pt x="13" y="418"/>
                    <a:pt x="8" y="419"/>
                  </a:cubicBezTo>
                  <a:cubicBezTo>
                    <a:pt x="3" y="420"/>
                    <a:pt x="0" y="425"/>
                    <a:pt x="2" y="430"/>
                  </a:cubicBezTo>
                  <a:cubicBezTo>
                    <a:pt x="2" y="431"/>
                    <a:pt x="4" y="439"/>
                    <a:pt x="12" y="447"/>
                  </a:cubicBezTo>
                  <a:cubicBezTo>
                    <a:pt x="20" y="456"/>
                    <a:pt x="35" y="464"/>
                    <a:pt x="56" y="464"/>
                  </a:cubicBezTo>
                  <a:cubicBezTo>
                    <a:pt x="56" y="464"/>
                    <a:pt x="56" y="464"/>
                    <a:pt x="56" y="464"/>
                  </a:cubicBezTo>
                  <a:cubicBezTo>
                    <a:pt x="60" y="464"/>
                    <a:pt x="64" y="464"/>
                    <a:pt x="67" y="463"/>
                  </a:cubicBezTo>
                  <a:cubicBezTo>
                    <a:pt x="82" y="460"/>
                    <a:pt x="93" y="453"/>
                    <a:pt x="100" y="443"/>
                  </a:cubicBezTo>
                  <a:cubicBezTo>
                    <a:pt x="101" y="442"/>
                    <a:pt x="102" y="440"/>
                    <a:pt x="103" y="439"/>
                  </a:cubicBezTo>
                  <a:cubicBezTo>
                    <a:pt x="104" y="440"/>
                    <a:pt x="105" y="442"/>
                    <a:pt x="106" y="443"/>
                  </a:cubicBezTo>
                  <a:cubicBezTo>
                    <a:pt x="113" y="453"/>
                    <a:pt x="124" y="460"/>
                    <a:pt x="139" y="463"/>
                  </a:cubicBezTo>
                  <a:cubicBezTo>
                    <a:pt x="143" y="464"/>
                    <a:pt x="146" y="464"/>
                    <a:pt x="150" y="464"/>
                  </a:cubicBezTo>
                  <a:cubicBezTo>
                    <a:pt x="151" y="464"/>
                    <a:pt x="151" y="464"/>
                    <a:pt x="151" y="464"/>
                  </a:cubicBezTo>
                  <a:cubicBezTo>
                    <a:pt x="172" y="464"/>
                    <a:pt x="186" y="456"/>
                    <a:pt x="194" y="447"/>
                  </a:cubicBezTo>
                  <a:cubicBezTo>
                    <a:pt x="202" y="439"/>
                    <a:pt x="205" y="431"/>
                    <a:pt x="205" y="430"/>
                  </a:cubicBezTo>
                  <a:cubicBezTo>
                    <a:pt x="206" y="425"/>
                    <a:pt x="203" y="420"/>
                    <a:pt x="199" y="419"/>
                  </a:cubicBezTo>
                  <a:cubicBezTo>
                    <a:pt x="194" y="418"/>
                    <a:pt x="189" y="420"/>
                    <a:pt x="188" y="425"/>
                  </a:cubicBezTo>
                  <a:cubicBezTo>
                    <a:pt x="188" y="425"/>
                    <a:pt x="188" y="425"/>
                    <a:pt x="188" y="425"/>
                  </a:cubicBezTo>
                  <a:cubicBezTo>
                    <a:pt x="188" y="425"/>
                    <a:pt x="187" y="426"/>
                    <a:pt x="186" y="428"/>
                  </a:cubicBezTo>
                  <a:cubicBezTo>
                    <a:pt x="185" y="431"/>
                    <a:pt x="182" y="436"/>
                    <a:pt x="176" y="440"/>
                  </a:cubicBezTo>
                  <a:cubicBezTo>
                    <a:pt x="171" y="443"/>
                    <a:pt x="163" y="446"/>
                    <a:pt x="151" y="446"/>
                  </a:cubicBezTo>
                  <a:cubicBezTo>
                    <a:pt x="150" y="446"/>
                    <a:pt x="149" y="446"/>
                    <a:pt x="148" y="446"/>
                  </a:cubicBezTo>
                  <a:cubicBezTo>
                    <a:pt x="134" y="445"/>
                    <a:pt x="126" y="440"/>
                    <a:pt x="121" y="433"/>
                  </a:cubicBezTo>
                  <a:cubicBezTo>
                    <a:pt x="115" y="425"/>
                    <a:pt x="112" y="415"/>
                    <a:pt x="112" y="408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2" y="370"/>
                    <a:pt x="112" y="370"/>
                    <a:pt x="112" y="370"/>
                  </a:cubicBezTo>
                  <a:cubicBezTo>
                    <a:pt x="129" y="370"/>
                    <a:pt x="129" y="370"/>
                    <a:pt x="129" y="370"/>
                  </a:cubicBezTo>
                  <a:cubicBezTo>
                    <a:pt x="158" y="370"/>
                    <a:pt x="182" y="346"/>
                    <a:pt x="182" y="317"/>
                  </a:cubicBezTo>
                  <a:cubicBezTo>
                    <a:pt x="182" y="300"/>
                    <a:pt x="182" y="300"/>
                    <a:pt x="182" y="300"/>
                  </a:cubicBezTo>
                  <a:cubicBezTo>
                    <a:pt x="182" y="299"/>
                    <a:pt x="182" y="299"/>
                    <a:pt x="182" y="298"/>
                  </a:cubicBezTo>
                  <a:cubicBezTo>
                    <a:pt x="182" y="179"/>
                    <a:pt x="182" y="179"/>
                    <a:pt x="182" y="179"/>
                  </a:cubicBezTo>
                  <a:cubicBezTo>
                    <a:pt x="182" y="167"/>
                    <a:pt x="192" y="158"/>
                    <a:pt x="203" y="158"/>
                  </a:cubicBezTo>
                  <a:cubicBezTo>
                    <a:pt x="203" y="158"/>
                    <a:pt x="203" y="158"/>
                    <a:pt x="203" y="158"/>
                  </a:cubicBezTo>
                  <a:cubicBezTo>
                    <a:pt x="203" y="158"/>
                    <a:pt x="203" y="158"/>
                    <a:pt x="203" y="158"/>
                  </a:cubicBezTo>
                  <a:cubicBezTo>
                    <a:pt x="301" y="158"/>
                    <a:pt x="301" y="158"/>
                    <a:pt x="301" y="158"/>
                  </a:cubicBezTo>
                  <a:cubicBezTo>
                    <a:pt x="361" y="158"/>
                    <a:pt x="361" y="158"/>
                    <a:pt x="361" y="158"/>
                  </a:cubicBezTo>
                  <a:cubicBezTo>
                    <a:pt x="361" y="158"/>
                    <a:pt x="361" y="158"/>
                    <a:pt x="362" y="158"/>
                  </a:cubicBezTo>
                  <a:cubicBezTo>
                    <a:pt x="362" y="158"/>
                    <a:pt x="362" y="158"/>
                    <a:pt x="363" y="158"/>
                  </a:cubicBezTo>
                  <a:cubicBezTo>
                    <a:pt x="371" y="158"/>
                    <a:pt x="378" y="150"/>
                    <a:pt x="378" y="141"/>
                  </a:cubicBezTo>
                  <a:cubicBezTo>
                    <a:pt x="378" y="132"/>
                    <a:pt x="371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1" y="125"/>
                    <a:pt x="361" y="125"/>
                  </a:cubicBezTo>
                  <a:cubicBezTo>
                    <a:pt x="301" y="125"/>
                    <a:pt x="301" y="125"/>
                    <a:pt x="301" y="125"/>
                  </a:cubicBezTo>
                  <a:cubicBezTo>
                    <a:pt x="301" y="125"/>
                    <a:pt x="301" y="125"/>
                    <a:pt x="301" y="125"/>
                  </a:cubicBezTo>
                  <a:cubicBezTo>
                    <a:pt x="301" y="125"/>
                    <a:pt x="301" y="125"/>
                    <a:pt x="301" y="125"/>
                  </a:cubicBezTo>
                  <a:cubicBezTo>
                    <a:pt x="295" y="125"/>
                    <a:pt x="290" y="120"/>
                    <a:pt x="290" y="114"/>
                  </a:cubicBezTo>
                  <a:cubicBezTo>
                    <a:pt x="290" y="114"/>
                    <a:pt x="290" y="114"/>
                    <a:pt x="290" y="114"/>
                  </a:cubicBezTo>
                  <a:cubicBezTo>
                    <a:pt x="301" y="114"/>
                    <a:pt x="301" y="114"/>
                    <a:pt x="301" y="114"/>
                  </a:cubicBezTo>
                  <a:cubicBezTo>
                    <a:pt x="312" y="114"/>
                    <a:pt x="312" y="114"/>
                    <a:pt x="312" y="114"/>
                  </a:cubicBezTo>
                  <a:cubicBezTo>
                    <a:pt x="424" y="114"/>
                    <a:pt x="424" y="114"/>
                    <a:pt x="424" y="114"/>
                  </a:cubicBezTo>
                  <a:cubicBezTo>
                    <a:pt x="436" y="114"/>
                    <a:pt x="446" y="104"/>
                    <a:pt x="446" y="92"/>
                  </a:cubicBezTo>
                  <a:cubicBezTo>
                    <a:pt x="446" y="80"/>
                    <a:pt x="437" y="70"/>
                    <a:pt x="425" y="70"/>
                  </a:cubicBezTo>
                  <a:cubicBezTo>
                    <a:pt x="425" y="70"/>
                    <a:pt x="424" y="70"/>
                    <a:pt x="424" y="70"/>
                  </a:cubicBezTo>
                  <a:cubicBezTo>
                    <a:pt x="424" y="70"/>
                    <a:pt x="424" y="70"/>
                    <a:pt x="424" y="70"/>
                  </a:cubicBezTo>
                  <a:cubicBezTo>
                    <a:pt x="338" y="70"/>
                    <a:pt x="338" y="70"/>
                    <a:pt x="338" y="70"/>
                  </a:cubicBezTo>
                  <a:cubicBezTo>
                    <a:pt x="338" y="70"/>
                    <a:pt x="338" y="70"/>
                    <a:pt x="338" y="70"/>
                  </a:cubicBezTo>
                  <a:cubicBezTo>
                    <a:pt x="330" y="70"/>
                    <a:pt x="324" y="64"/>
                    <a:pt x="324" y="56"/>
                  </a:cubicBezTo>
                  <a:cubicBezTo>
                    <a:pt x="324" y="56"/>
                    <a:pt x="324" y="56"/>
                    <a:pt x="324" y="56"/>
                  </a:cubicBezTo>
                  <a:cubicBezTo>
                    <a:pt x="324" y="56"/>
                    <a:pt x="324" y="56"/>
                    <a:pt x="324" y="56"/>
                  </a:cubicBezTo>
                  <a:cubicBezTo>
                    <a:pt x="352" y="56"/>
                    <a:pt x="352" y="56"/>
                    <a:pt x="352" y="56"/>
                  </a:cubicBezTo>
                  <a:cubicBezTo>
                    <a:pt x="473" y="56"/>
                    <a:pt x="473" y="56"/>
                    <a:pt x="473" y="56"/>
                  </a:cubicBezTo>
                  <a:cubicBezTo>
                    <a:pt x="474" y="56"/>
                    <a:pt x="474" y="56"/>
                    <a:pt x="474" y="56"/>
                  </a:cubicBezTo>
                  <a:cubicBezTo>
                    <a:pt x="490" y="56"/>
                    <a:pt x="502" y="43"/>
                    <a:pt x="502" y="28"/>
                  </a:cubicBezTo>
                  <a:cubicBezTo>
                    <a:pt x="502" y="12"/>
                    <a:pt x="489" y="0"/>
                    <a:pt x="474" y="0"/>
                  </a:cubicBezTo>
                  <a:close/>
                  <a:moveTo>
                    <a:pt x="103" y="354"/>
                  </a:moveTo>
                  <a:cubicBezTo>
                    <a:pt x="93" y="354"/>
                    <a:pt x="86" y="347"/>
                    <a:pt x="86" y="337"/>
                  </a:cubicBezTo>
                  <a:cubicBezTo>
                    <a:pt x="86" y="328"/>
                    <a:pt x="93" y="320"/>
                    <a:pt x="103" y="320"/>
                  </a:cubicBezTo>
                  <a:cubicBezTo>
                    <a:pt x="113" y="320"/>
                    <a:pt x="120" y="328"/>
                    <a:pt x="120" y="337"/>
                  </a:cubicBezTo>
                  <a:cubicBezTo>
                    <a:pt x="120" y="347"/>
                    <a:pt x="113" y="354"/>
                    <a:pt x="103" y="354"/>
                  </a:cubicBez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584449" y="3059114"/>
              <a:ext cx="158750" cy="146050"/>
            </a:xfrm>
            <a:custGeom>
              <a:avLst/>
              <a:gdLst>
                <a:gd name="T0" fmla="*/ 47 w 69"/>
                <a:gd name="T1" fmla="*/ 52 h 64"/>
                <a:gd name="T2" fmla="*/ 69 w 69"/>
                <a:gd name="T3" fmla="*/ 10 h 64"/>
                <a:gd name="T4" fmla="*/ 22 w 69"/>
                <a:gd name="T5" fmla="*/ 13 h 64"/>
                <a:gd name="T6" fmla="*/ 0 w 69"/>
                <a:gd name="T7" fmla="*/ 55 h 64"/>
                <a:gd name="T8" fmla="*/ 47 w 69"/>
                <a:gd name="T9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4">
                  <a:moveTo>
                    <a:pt x="47" y="52"/>
                  </a:moveTo>
                  <a:cubicBezTo>
                    <a:pt x="67" y="40"/>
                    <a:pt x="69" y="10"/>
                    <a:pt x="69" y="10"/>
                  </a:cubicBezTo>
                  <a:cubicBezTo>
                    <a:pt x="69" y="10"/>
                    <a:pt x="41" y="0"/>
                    <a:pt x="22" y="13"/>
                  </a:cubicBezTo>
                  <a:cubicBezTo>
                    <a:pt x="3" y="25"/>
                    <a:pt x="0" y="55"/>
                    <a:pt x="0" y="55"/>
                  </a:cubicBezTo>
                  <a:cubicBezTo>
                    <a:pt x="0" y="55"/>
                    <a:pt x="28" y="64"/>
                    <a:pt x="47" y="52"/>
                  </a:cubicBezTo>
                </a:path>
              </a:pathLst>
            </a:custGeom>
            <a:solidFill>
              <a:srgbClr val="F8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2584449" y="3224214"/>
              <a:ext cx="122237" cy="111125"/>
            </a:xfrm>
            <a:custGeom>
              <a:avLst/>
              <a:gdLst>
                <a:gd name="T0" fmla="*/ 36 w 53"/>
                <a:gd name="T1" fmla="*/ 40 h 49"/>
                <a:gd name="T2" fmla="*/ 53 w 53"/>
                <a:gd name="T3" fmla="*/ 8 h 49"/>
                <a:gd name="T4" fmla="*/ 17 w 53"/>
                <a:gd name="T5" fmla="*/ 10 h 49"/>
                <a:gd name="T6" fmla="*/ 0 w 53"/>
                <a:gd name="T7" fmla="*/ 42 h 49"/>
                <a:gd name="T8" fmla="*/ 36 w 53"/>
                <a:gd name="T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9">
                  <a:moveTo>
                    <a:pt x="36" y="40"/>
                  </a:moveTo>
                  <a:cubicBezTo>
                    <a:pt x="51" y="30"/>
                    <a:pt x="53" y="8"/>
                    <a:pt x="53" y="8"/>
                  </a:cubicBezTo>
                  <a:cubicBezTo>
                    <a:pt x="53" y="8"/>
                    <a:pt x="31" y="0"/>
                    <a:pt x="17" y="10"/>
                  </a:cubicBezTo>
                  <a:cubicBezTo>
                    <a:pt x="2" y="19"/>
                    <a:pt x="0" y="42"/>
                    <a:pt x="0" y="42"/>
                  </a:cubicBezTo>
                  <a:cubicBezTo>
                    <a:pt x="0" y="42"/>
                    <a:pt x="21" y="49"/>
                    <a:pt x="36" y="40"/>
                  </a:cubicBezTo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2506662" y="2655889"/>
              <a:ext cx="103187" cy="136525"/>
            </a:xfrm>
            <a:custGeom>
              <a:avLst/>
              <a:gdLst>
                <a:gd name="T0" fmla="*/ 39 w 45"/>
                <a:gd name="T1" fmla="*/ 36 h 60"/>
                <a:gd name="T2" fmla="*/ 33 w 45"/>
                <a:gd name="T3" fmla="*/ 0 h 60"/>
                <a:gd name="T4" fmla="*/ 5 w 45"/>
                <a:gd name="T5" fmla="*/ 24 h 60"/>
                <a:gd name="T6" fmla="*/ 12 w 45"/>
                <a:gd name="T7" fmla="*/ 60 h 60"/>
                <a:gd name="T8" fmla="*/ 39 w 45"/>
                <a:gd name="T9" fmla="*/ 3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0">
                  <a:moveTo>
                    <a:pt x="39" y="36"/>
                  </a:moveTo>
                  <a:cubicBezTo>
                    <a:pt x="45" y="20"/>
                    <a:pt x="33" y="0"/>
                    <a:pt x="33" y="0"/>
                  </a:cubicBezTo>
                  <a:cubicBezTo>
                    <a:pt x="33" y="0"/>
                    <a:pt x="11" y="8"/>
                    <a:pt x="5" y="24"/>
                  </a:cubicBezTo>
                  <a:cubicBezTo>
                    <a:pt x="0" y="41"/>
                    <a:pt x="12" y="60"/>
                    <a:pt x="12" y="60"/>
                  </a:cubicBezTo>
                  <a:cubicBezTo>
                    <a:pt x="12" y="60"/>
                    <a:pt x="33" y="52"/>
                    <a:pt x="39" y="36"/>
                  </a:cubicBezTo>
                </a:path>
              </a:pathLst>
            </a:custGeom>
            <a:solidFill>
              <a:srgbClr val="F8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2327275" y="3059114"/>
              <a:ext cx="160337" cy="146050"/>
            </a:xfrm>
            <a:custGeom>
              <a:avLst/>
              <a:gdLst>
                <a:gd name="T0" fmla="*/ 22 w 70"/>
                <a:gd name="T1" fmla="*/ 52 h 64"/>
                <a:gd name="T2" fmla="*/ 0 w 70"/>
                <a:gd name="T3" fmla="*/ 10 h 64"/>
                <a:gd name="T4" fmla="*/ 48 w 70"/>
                <a:gd name="T5" fmla="*/ 13 h 64"/>
                <a:gd name="T6" fmla="*/ 70 w 70"/>
                <a:gd name="T7" fmla="*/ 55 h 64"/>
                <a:gd name="T8" fmla="*/ 22 w 70"/>
                <a:gd name="T9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4">
                  <a:moveTo>
                    <a:pt x="22" y="52"/>
                  </a:moveTo>
                  <a:cubicBezTo>
                    <a:pt x="3" y="40"/>
                    <a:pt x="0" y="10"/>
                    <a:pt x="0" y="10"/>
                  </a:cubicBezTo>
                  <a:cubicBezTo>
                    <a:pt x="0" y="10"/>
                    <a:pt x="29" y="0"/>
                    <a:pt x="48" y="13"/>
                  </a:cubicBezTo>
                  <a:cubicBezTo>
                    <a:pt x="67" y="25"/>
                    <a:pt x="70" y="55"/>
                    <a:pt x="70" y="55"/>
                  </a:cubicBezTo>
                  <a:cubicBezTo>
                    <a:pt x="70" y="55"/>
                    <a:pt x="41" y="64"/>
                    <a:pt x="22" y="52"/>
                  </a:cubicBezTo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2366962" y="3224214"/>
              <a:ext cx="120650" cy="111125"/>
            </a:xfrm>
            <a:custGeom>
              <a:avLst/>
              <a:gdLst>
                <a:gd name="T0" fmla="*/ 17 w 53"/>
                <a:gd name="T1" fmla="*/ 40 h 49"/>
                <a:gd name="T2" fmla="*/ 0 w 53"/>
                <a:gd name="T3" fmla="*/ 8 h 49"/>
                <a:gd name="T4" fmla="*/ 36 w 53"/>
                <a:gd name="T5" fmla="*/ 10 h 49"/>
                <a:gd name="T6" fmla="*/ 53 w 53"/>
                <a:gd name="T7" fmla="*/ 42 h 49"/>
                <a:gd name="T8" fmla="*/ 17 w 53"/>
                <a:gd name="T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49">
                  <a:moveTo>
                    <a:pt x="17" y="40"/>
                  </a:moveTo>
                  <a:cubicBezTo>
                    <a:pt x="2" y="30"/>
                    <a:pt x="0" y="8"/>
                    <a:pt x="0" y="8"/>
                  </a:cubicBezTo>
                  <a:cubicBezTo>
                    <a:pt x="0" y="8"/>
                    <a:pt x="21" y="0"/>
                    <a:pt x="36" y="10"/>
                  </a:cubicBezTo>
                  <a:cubicBezTo>
                    <a:pt x="51" y="19"/>
                    <a:pt x="53" y="42"/>
                    <a:pt x="53" y="42"/>
                  </a:cubicBezTo>
                  <a:cubicBezTo>
                    <a:pt x="53" y="42"/>
                    <a:pt x="31" y="49"/>
                    <a:pt x="17" y="40"/>
                  </a:cubicBezTo>
                </a:path>
              </a:pathLst>
            </a:custGeom>
            <a:solidFill>
              <a:srgbClr val="F8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2444750" y="2806701"/>
              <a:ext cx="184150" cy="146050"/>
            </a:xfrm>
            <a:custGeom>
              <a:avLst/>
              <a:gdLst>
                <a:gd name="T0" fmla="*/ 80 w 80"/>
                <a:gd name="T1" fmla="*/ 24 h 64"/>
                <a:gd name="T2" fmla="*/ 62 w 80"/>
                <a:gd name="T3" fmla="*/ 0 h 64"/>
                <a:gd name="T4" fmla="*/ 40 w 80"/>
                <a:gd name="T5" fmla="*/ 9 h 64"/>
                <a:gd name="T6" fmla="*/ 19 w 80"/>
                <a:gd name="T7" fmla="*/ 0 h 64"/>
                <a:gd name="T8" fmla="*/ 0 w 80"/>
                <a:gd name="T9" fmla="*/ 24 h 64"/>
                <a:gd name="T10" fmla="*/ 40 w 80"/>
                <a:gd name="T11" fmla="*/ 64 h 64"/>
                <a:gd name="T12" fmla="*/ 80 w 80"/>
                <a:gd name="T1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64">
                  <a:moveTo>
                    <a:pt x="80" y="24"/>
                  </a:moveTo>
                  <a:cubicBezTo>
                    <a:pt x="80" y="10"/>
                    <a:pt x="73" y="0"/>
                    <a:pt x="62" y="0"/>
                  </a:cubicBezTo>
                  <a:cubicBezTo>
                    <a:pt x="56" y="0"/>
                    <a:pt x="48" y="9"/>
                    <a:pt x="40" y="9"/>
                  </a:cubicBezTo>
                  <a:cubicBezTo>
                    <a:pt x="33" y="9"/>
                    <a:pt x="25" y="0"/>
                    <a:pt x="19" y="0"/>
                  </a:cubicBezTo>
                  <a:cubicBezTo>
                    <a:pt x="8" y="0"/>
                    <a:pt x="0" y="10"/>
                    <a:pt x="0" y="24"/>
                  </a:cubicBezTo>
                  <a:cubicBezTo>
                    <a:pt x="0" y="46"/>
                    <a:pt x="18" y="64"/>
                    <a:pt x="40" y="64"/>
                  </a:cubicBezTo>
                  <a:cubicBezTo>
                    <a:pt x="62" y="64"/>
                    <a:pt x="80" y="46"/>
                    <a:pt x="80" y="24"/>
                  </a:cubicBezTo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2043112" y="1371601"/>
              <a:ext cx="138112" cy="133350"/>
            </a:xfrm>
            <a:custGeom>
              <a:avLst/>
              <a:gdLst>
                <a:gd name="T0" fmla="*/ 30 w 87"/>
                <a:gd name="T1" fmla="*/ 27 h 84"/>
                <a:gd name="T2" fmla="*/ 43 w 87"/>
                <a:gd name="T3" fmla="*/ 0 h 84"/>
                <a:gd name="T4" fmla="*/ 58 w 87"/>
                <a:gd name="T5" fmla="*/ 27 h 84"/>
                <a:gd name="T6" fmla="*/ 87 w 87"/>
                <a:gd name="T7" fmla="*/ 32 h 84"/>
                <a:gd name="T8" fmla="*/ 65 w 87"/>
                <a:gd name="T9" fmla="*/ 53 h 84"/>
                <a:gd name="T10" fmla="*/ 71 w 87"/>
                <a:gd name="T11" fmla="*/ 82 h 84"/>
                <a:gd name="T12" fmla="*/ 43 w 87"/>
                <a:gd name="T13" fmla="*/ 69 h 84"/>
                <a:gd name="T14" fmla="*/ 17 w 87"/>
                <a:gd name="T15" fmla="*/ 84 h 84"/>
                <a:gd name="T16" fmla="*/ 22 w 87"/>
                <a:gd name="T17" fmla="*/ 53 h 84"/>
                <a:gd name="T18" fmla="*/ 0 w 87"/>
                <a:gd name="T19" fmla="*/ 32 h 84"/>
                <a:gd name="T20" fmla="*/ 30 w 87"/>
                <a:gd name="T21" fmla="*/ 2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84">
                  <a:moveTo>
                    <a:pt x="30" y="27"/>
                  </a:moveTo>
                  <a:lnTo>
                    <a:pt x="43" y="0"/>
                  </a:lnTo>
                  <a:lnTo>
                    <a:pt x="58" y="27"/>
                  </a:lnTo>
                  <a:lnTo>
                    <a:pt x="87" y="32"/>
                  </a:lnTo>
                  <a:lnTo>
                    <a:pt x="65" y="53"/>
                  </a:lnTo>
                  <a:lnTo>
                    <a:pt x="71" y="82"/>
                  </a:lnTo>
                  <a:lnTo>
                    <a:pt x="43" y="69"/>
                  </a:lnTo>
                  <a:lnTo>
                    <a:pt x="17" y="84"/>
                  </a:lnTo>
                  <a:lnTo>
                    <a:pt x="22" y="53"/>
                  </a:lnTo>
                  <a:lnTo>
                    <a:pt x="0" y="32"/>
                  </a:lnTo>
                  <a:lnTo>
                    <a:pt x="30" y="27"/>
                  </a:ln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grpSp>
        <p:nvGrpSpPr>
          <p:cNvPr id="1047" name="群組 1046"/>
          <p:cNvGrpSpPr/>
          <p:nvPr/>
        </p:nvGrpSpPr>
        <p:grpSpPr>
          <a:xfrm>
            <a:off x="2625984" y="2340802"/>
            <a:ext cx="5258384" cy="1304222"/>
            <a:chOff x="1041400" y="4557714"/>
            <a:chExt cx="2816224" cy="698500"/>
          </a:xfrm>
        </p:grpSpPr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041400" y="4557714"/>
              <a:ext cx="2814637" cy="377825"/>
            </a:xfrm>
            <a:custGeom>
              <a:avLst/>
              <a:gdLst>
                <a:gd name="T0" fmla="*/ 33 w 1227"/>
                <a:gd name="T1" fmla="*/ 0 h 165"/>
                <a:gd name="T2" fmla="*/ 0 w 1227"/>
                <a:gd name="T3" fmla="*/ 33 h 165"/>
                <a:gd name="T4" fmla="*/ 0 w 1227"/>
                <a:gd name="T5" fmla="*/ 132 h 165"/>
                <a:gd name="T6" fmla="*/ 33 w 1227"/>
                <a:gd name="T7" fmla="*/ 165 h 165"/>
                <a:gd name="T8" fmla="*/ 1194 w 1227"/>
                <a:gd name="T9" fmla="*/ 165 h 165"/>
                <a:gd name="T10" fmla="*/ 1227 w 1227"/>
                <a:gd name="T11" fmla="*/ 132 h 165"/>
                <a:gd name="T12" fmla="*/ 1227 w 1227"/>
                <a:gd name="T13" fmla="*/ 33 h 165"/>
                <a:gd name="T14" fmla="*/ 1194 w 1227"/>
                <a:gd name="T15" fmla="*/ 0 h 165"/>
                <a:gd name="T16" fmla="*/ 33 w 1227"/>
                <a:gd name="T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7" h="165">
                  <a:moveTo>
                    <a:pt x="33" y="0"/>
                  </a:moveTo>
                  <a:cubicBezTo>
                    <a:pt x="33" y="0"/>
                    <a:pt x="0" y="0"/>
                    <a:pt x="0" y="33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0" y="165"/>
                    <a:pt x="33" y="165"/>
                  </a:cubicBezTo>
                  <a:cubicBezTo>
                    <a:pt x="1194" y="165"/>
                    <a:pt x="1194" y="165"/>
                    <a:pt x="1194" y="165"/>
                  </a:cubicBezTo>
                  <a:cubicBezTo>
                    <a:pt x="1194" y="165"/>
                    <a:pt x="1227" y="165"/>
                    <a:pt x="1227" y="132"/>
                  </a:cubicBezTo>
                  <a:cubicBezTo>
                    <a:pt x="1227" y="33"/>
                    <a:pt x="1227" y="33"/>
                    <a:pt x="1227" y="33"/>
                  </a:cubicBezTo>
                  <a:cubicBezTo>
                    <a:pt x="1227" y="33"/>
                    <a:pt x="1227" y="0"/>
                    <a:pt x="1194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F9B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84262" y="4600576"/>
              <a:ext cx="142875" cy="133350"/>
            </a:xfrm>
            <a:custGeom>
              <a:avLst/>
              <a:gdLst>
                <a:gd name="T0" fmla="*/ 25 w 62"/>
                <a:gd name="T1" fmla="*/ 6 h 58"/>
                <a:gd name="T2" fmla="*/ 36 w 62"/>
                <a:gd name="T3" fmla="*/ 6 h 58"/>
                <a:gd name="T4" fmla="*/ 39 w 62"/>
                <a:gd name="T5" fmla="*/ 0 h 58"/>
                <a:gd name="T6" fmla="*/ 47 w 62"/>
                <a:gd name="T7" fmla="*/ 2 h 58"/>
                <a:gd name="T8" fmla="*/ 45 w 62"/>
                <a:gd name="T9" fmla="*/ 6 h 58"/>
                <a:gd name="T10" fmla="*/ 60 w 62"/>
                <a:gd name="T11" fmla="*/ 6 h 58"/>
                <a:gd name="T12" fmla="*/ 60 w 62"/>
                <a:gd name="T13" fmla="*/ 13 h 58"/>
                <a:gd name="T14" fmla="*/ 35 w 62"/>
                <a:gd name="T15" fmla="*/ 13 h 58"/>
                <a:gd name="T16" fmla="*/ 35 w 62"/>
                <a:gd name="T17" fmla="*/ 16 h 58"/>
                <a:gd name="T18" fmla="*/ 58 w 62"/>
                <a:gd name="T19" fmla="*/ 16 h 58"/>
                <a:gd name="T20" fmla="*/ 58 w 62"/>
                <a:gd name="T21" fmla="*/ 23 h 58"/>
                <a:gd name="T22" fmla="*/ 35 w 62"/>
                <a:gd name="T23" fmla="*/ 23 h 58"/>
                <a:gd name="T24" fmla="*/ 35 w 62"/>
                <a:gd name="T25" fmla="*/ 26 h 58"/>
                <a:gd name="T26" fmla="*/ 61 w 62"/>
                <a:gd name="T27" fmla="*/ 26 h 58"/>
                <a:gd name="T28" fmla="*/ 61 w 62"/>
                <a:gd name="T29" fmla="*/ 33 h 58"/>
                <a:gd name="T30" fmla="*/ 27 w 62"/>
                <a:gd name="T31" fmla="*/ 33 h 58"/>
                <a:gd name="T32" fmla="*/ 33 w 62"/>
                <a:gd name="T33" fmla="*/ 34 h 58"/>
                <a:gd name="T34" fmla="*/ 33 w 62"/>
                <a:gd name="T35" fmla="*/ 37 h 58"/>
                <a:gd name="T36" fmla="*/ 60 w 62"/>
                <a:gd name="T37" fmla="*/ 37 h 58"/>
                <a:gd name="T38" fmla="*/ 60 w 62"/>
                <a:gd name="T39" fmla="*/ 44 h 58"/>
                <a:gd name="T40" fmla="*/ 39 w 62"/>
                <a:gd name="T41" fmla="*/ 44 h 58"/>
                <a:gd name="T42" fmla="*/ 45 w 62"/>
                <a:gd name="T43" fmla="*/ 47 h 58"/>
                <a:gd name="T44" fmla="*/ 62 w 62"/>
                <a:gd name="T45" fmla="*/ 51 h 58"/>
                <a:gd name="T46" fmla="*/ 59 w 62"/>
                <a:gd name="T47" fmla="*/ 58 h 58"/>
                <a:gd name="T48" fmla="*/ 39 w 62"/>
                <a:gd name="T49" fmla="*/ 52 h 58"/>
                <a:gd name="T50" fmla="*/ 30 w 62"/>
                <a:gd name="T51" fmla="*/ 44 h 58"/>
                <a:gd name="T52" fmla="*/ 24 w 62"/>
                <a:gd name="T53" fmla="*/ 50 h 58"/>
                <a:gd name="T54" fmla="*/ 4 w 62"/>
                <a:gd name="T55" fmla="*/ 58 h 58"/>
                <a:gd name="T56" fmla="*/ 0 w 62"/>
                <a:gd name="T57" fmla="*/ 51 h 58"/>
                <a:gd name="T58" fmla="*/ 18 w 62"/>
                <a:gd name="T59" fmla="*/ 45 h 58"/>
                <a:gd name="T60" fmla="*/ 20 w 62"/>
                <a:gd name="T61" fmla="*/ 44 h 58"/>
                <a:gd name="T62" fmla="*/ 2 w 62"/>
                <a:gd name="T63" fmla="*/ 44 h 58"/>
                <a:gd name="T64" fmla="*/ 2 w 62"/>
                <a:gd name="T65" fmla="*/ 37 h 58"/>
                <a:gd name="T66" fmla="*/ 24 w 62"/>
                <a:gd name="T67" fmla="*/ 37 h 58"/>
                <a:gd name="T68" fmla="*/ 25 w 62"/>
                <a:gd name="T69" fmla="*/ 33 h 58"/>
                <a:gd name="T70" fmla="*/ 0 w 62"/>
                <a:gd name="T71" fmla="*/ 33 h 58"/>
                <a:gd name="T72" fmla="*/ 0 w 62"/>
                <a:gd name="T73" fmla="*/ 26 h 58"/>
                <a:gd name="T74" fmla="*/ 27 w 62"/>
                <a:gd name="T75" fmla="*/ 26 h 58"/>
                <a:gd name="T76" fmla="*/ 27 w 62"/>
                <a:gd name="T77" fmla="*/ 23 h 58"/>
                <a:gd name="T78" fmla="*/ 3 w 62"/>
                <a:gd name="T79" fmla="*/ 23 h 58"/>
                <a:gd name="T80" fmla="*/ 3 w 62"/>
                <a:gd name="T81" fmla="*/ 16 h 58"/>
                <a:gd name="T82" fmla="*/ 27 w 62"/>
                <a:gd name="T83" fmla="*/ 16 h 58"/>
                <a:gd name="T84" fmla="*/ 27 w 62"/>
                <a:gd name="T85" fmla="*/ 13 h 58"/>
                <a:gd name="T86" fmla="*/ 2 w 62"/>
                <a:gd name="T87" fmla="*/ 13 h 58"/>
                <a:gd name="T88" fmla="*/ 2 w 62"/>
                <a:gd name="T89" fmla="*/ 6 h 58"/>
                <a:gd name="T90" fmla="*/ 16 w 62"/>
                <a:gd name="T91" fmla="*/ 6 h 58"/>
                <a:gd name="T92" fmla="*/ 15 w 62"/>
                <a:gd name="T93" fmla="*/ 4 h 58"/>
                <a:gd name="T94" fmla="*/ 21 w 62"/>
                <a:gd name="T95" fmla="*/ 0 h 58"/>
                <a:gd name="T96" fmla="*/ 25 w 62"/>
                <a:gd name="T97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" h="58">
                  <a:moveTo>
                    <a:pt x="25" y="6"/>
                  </a:moveTo>
                  <a:cubicBezTo>
                    <a:pt x="36" y="6"/>
                    <a:pt x="36" y="6"/>
                    <a:pt x="36" y="6"/>
                  </a:cubicBezTo>
                  <a:cubicBezTo>
                    <a:pt x="37" y="4"/>
                    <a:pt x="38" y="2"/>
                    <a:pt x="39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3"/>
                    <a:pt x="46" y="5"/>
                    <a:pt x="45" y="6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8" y="23"/>
                    <a:pt x="58" y="23"/>
                    <a:pt x="58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5"/>
                    <a:pt x="33" y="36"/>
                    <a:pt x="33" y="37"/>
                  </a:cubicBezTo>
                  <a:cubicBezTo>
                    <a:pt x="60" y="37"/>
                    <a:pt x="60" y="37"/>
                    <a:pt x="60" y="37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1" y="45"/>
                    <a:pt x="43" y="46"/>
                    <a:pt x="45" y="47"/>
                  </a:cubicBezTo>
                  <a:cubicBezTo>
                    <a:pt x="49" y="48"/>
                    <a:pt x="55" y="50"/>
                    <a:pt x="62" y="51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1" y="57"/>
                    <a:pt x="45" y="55"/>
                    <a:pt x="39" y="52"/>
                  </a:cubicBezTo>
                  <a:cubicBezTo>
                    <a:pt x="36" y="50"/>
                    <a:pt x="32" y="47"/>
                    <a:pt x="30" y="44"/>
                  </a:cubicBezTo>
                  <a:cubicBezTo>
                    <a:pt x="28" y="47"/>
                    <a:pt x="26" y="49"/>
                    <a:pt x="24" y="50"/>
                  </a:cubicBezTo>
                  <a:cubicBezTo>
                    <a:pt x="19" y="54"/>
                    <a:pt x="13" y="57"/>
                    <a:pt x="4" y="58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8" y="50"/>
                    <a:pt x="14" y="48"/>
                    <a:pt x="18" y="45"/>
                  </a:cubicBezTo>
                  <a:cubicBezTo>
                    <a:pt x="19" y="45"/>
                    <a:pt x="19" y="44"/>
                    <a:pt x="20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5"/>
                    <a:pt x="25" y="34"/>
                    <a:pt x="25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5"/>
                    <a:pt x="15" y="4"/>
                    <a:pt x="15" y="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2"/>
                    <a:pt x="24" y="4"/>
                    <a:pt x="25" y="6"/>
                  </a:cubicBez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1352550" y="4611689"/>
              <a:ext cx="138112" cy="115888"/>
            </a:xfrm>
            <a:custGeom>
              <a:avLst/>
              <a:gdLst>
                <a:gd name="T0" fmla="*/ 84 w 87"/>
                <a:gd name="T1" fmla="*/ 0 h 73"/>
                <a:gd name="T2" fmla="*/ 84 w 87"/>
                <a:gd name="T3" fmla="*/ 11 h 73"/>
                <a:gd name="T4" fmla="*/ 49 w 87"/>
                <a:gd name="T5" fmla="*/ 11 h 73"/>
                <a:gd name="T6" fmla="*/ 49 w 87"/>
                <a:gd name="T7" fmla="*/ 62 h 73"/>
                <a:gd name="T8" fmla="*/ 87 w 87"/>
                <a:gd name="T9" fmla="*/ 62 h 73"/>
                <a:gd name="T10" fmla="*/ 87 w 87"/>
                <a:gd name="T11" fmla="*/ 73 h 73"/>
                <a:gd name="T12" fmla="*/ 0 w 87"/>
                <a:gd name="T13" fmla="*/ 73 h 73"/>
                <a:gd name="T14" fmla="*/ 0 w 87"/>
                <a:gd name="T15" fmla="*/ 62 h 73"/>
                <a:gd name="T16" fmla="*/ 38 w 87"/>
                <a:gd name="T17" fmla="*/ 62 h 73"/>
                <a:gd name="T18" fmla="*/ 38 w 87"/>
                <a:gd name="T19" fmla="*/ 11 h 73"/>
                <a:gd name="T20" fmla="*/ 3 w 87"/>
                <a:gd name="T21" fmla="*/ 11 h 73"/>
                <a:gd name="T22" fmla="*/ 3 w 87"/>
                <a:gd name="T23" fmla="*/ 0 h 73"/>
                <a:gd name="T24" fmla="*/ 84 w 87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" h="73">
                  <a:moveTo>
                    <a:pt x="84" y="0"/>
                  </a:moveTo>
                  <a:lnTo>
                    <a:pt x="84" y="11"/>
                  </a:lnTo>
                  <a:lnTo>
                    <a:pt x="49" y="11"/>
                  </a:lnTo>
                  <a:lnTo>
                    <a:pt x="49" y="62"/>
                  </a:lnTo>
                  <a:lnTo>
                    <a:pt x="87" y="62"/>
                  </a:lnTo>
                  <a:lnTo>
                    <a:pt x="87" y="73"/>
                  </a:lnTo>
                  <a:lnTo>
                    <a:pt x="0" y="73"/>
                  </a:lnTo>
                  <a:lnTo>
                    <a:pt x="0" y="62"/>
                  </a:lnTo>
                  <a:lnTo>
                    <a:pt x="38" y="62"/>
                  </a:lnTo>
                  <a:lnTo>
                    <a:pt x="38" y="11"/>
                  </a:lnTo>
                  <a:lnTo>
                    <a:pt x="3" y="11"/>
                  </a:lnTo>
                  <a:lnTo>
                    <a:pt x="3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1616075" y="4600576"/>
              <a:ext cx="144462" cy="133350"/>
            </a:xfrm>
            <a:custGeom>
              <a:avLst/>
              <a:gdLst>
                <a:gd name="T0" fmla="*/ 29 w 63"/>
                <a:gd name="T1" fmla="*/ 7 h 58"/>
                <a:gd name="T2" fmla="*/ 19 w 63"/>
                <a:gd name="T3" fmla="*/ 8 h 58"/>
                <a:gd name="T4" fmla="*/ 19 w 63"/>
                <a:gd name="T5" fmla="*/ 16 h 58"/>
                <a:gd name="T6" fmla="*/ 30 w 63"/>
                <a:gd name="T7" fmla="*/ 16 h 58"/>
                <a:gd name="T8" fmla="*/ 30 w 63"/>
                <a:gd name="T9" fmla="*/ 23 h 58"/>
                <a:gd name="T10" fmla="*/ 19 w 63"/>
                <a:gd name="T11" fmla="*/ 23 h 58"/>
                <a:gd name="T12" fmla="*/ 19 w 63"/>
                <a:gd name="T13" fmla="*/ 26 h 58"/>
                <a:gd name="T14" fmla="*/ 29 w 63"/>
                <a:gd name="T15" fmla="*/ 34 h 58"/>
                <a:gd name="T16" fmla="*/ 25 w 63"/>
                <a:gd name="T17" fmla="*/ 40 h 58"/>
                <a:gd name="T18" fmla="*/ 19 w 63"/>
                <a:gd name="T19" fmla="*/ 34 h 58"/>
                <a:gd name="T20" fmla="*/ 19 w 63"/>
                <a:gd name="T21" fmla="*/ 58 h 58"/>
                <a:gd name="T22" fmla="*/ 12 w 63"/>
                <a:gd name="T23" fmla="*/ 58 h 58"/>
                <a:gd name="T24" fmla="*/ 12 w 63"/>
                <a:gd name="T25" fmla="*/ 38 h 58"/>
                <a:gd name="T26" fmla="*/ 11 w 63"/>
                <a:gd name="T27" fmla="*/ 39 h 58"/>
                <a:gd name="T28" fmla="*/ 5 w 63"/>
                <a:gd name="T29" fmla="*/ 46 h 58"/>
                <a:gd name="T30" fmla="*/ 0 w 63"/>
                <a:gd name="T31" fmla="*/ 42 h 58"/>
                <a:gd name="T32" fmla="*/ 7 w 63"/>
                <a:gd name="T33" fmla="*/ 31 h 58"/>
                <a:gd name="T34" fmla="*/ 11 w 63"/>
                <a:gd name="T35" fmla="*/ 23 h 58"/>
                <a:gd name="T36" fmla="*/ 1 w 63"/>
                <a:gd name="T37" fmla="*/ 23 h 58"/>
                <a:gd name="T38" fmla="*/ 1 w 63"/>
                <a:gd name="T39" fmla="*/ 16 h 58"/>
                <a:gd name="T40" fmla="*/ 12 w 63"/>
                <a:gd name="T41" fmla="*/ 16 h 58"/>
                <a:gd name="T42" fmla="*/ 12 w 63"/>
                <a:gd name="T43" fmla="*/ 9 h 58"/>
                <a:gd name="T44" fmla="*/ 4 w 63"/>
                <a:gd name="T45" fmla="*/ 9 h 58"/>
                <a:gd name="T46" fmla="*/ 1 w 63"/>
                <a:gd name="T47" fmla="*/ 3 h 58"/>
                <a:gd name="T48" fmla="*/ 26 w 63"/>
                <a:gd name="T49" fmla="*/ 0 h 58"/>
                <a:gd name="T50" fmla="*/ 29 w 63"/>
                <a:gd name="T51" fmla="*/ 7 h 58"/>
                <a:gd name="T52" fmla="*/ 63 w 63"/>
                <a:gd name="T53" fmla="*/ 41 h 58"/>
                <a:gd name="T54" fmla="*/ 57 w 63"/>
                <a:gd name="T55" fmla="*/ 42 h 58"/>
                <a:gd name="T56" fmla="*/ 57 w 63"/>
                <a:gd name="T57" fmla="*/ 58 h 58"/>
                <a:gd name="T58" fmla="*/ 49 w 63"/>
                <a:gd name="T59" fmla="*/ 58 h 58"/>
                <a:gd name="T60" fmla="*/ 49 w 63"/>
                <a:gd name="T61" fmla="*/ 44 h 58"/>
                <a:gd name="T62" fmla="*/ 29 w 63"/>
                <a:gd name="T63" fmla="*/ 47 h 58"/>
                <a:gd name="T64" fmla="*/ 27 w 63"/>
                <a:gd name="T65" fmla="*/ 40 h 58"/>
                <a:gd name="T66" fmla="*/ 49 w 63"/>
                <a:gd name="T67" fmla="*/ 36 h 58"/>
                <a:gd name="T68" fmla="*/ 49 w 63"/>
                <a:gd name="T69" fmla="*/ 0 h 58"/>
                <a:gd name="T70" fmla="*/ 57 w 63"/>
                <a:gd name="T71" fmla="*/ 0 h 58"/>
                <a:gd name="T72" fmla="*/ 57 w 63"/>
                <a:gd name="T73" fmla="*/ 35 h 58"/>
                <a:gd name="T74" fmla="*/ 62 w 63"/>
                <a:gd name="T75" fmla="*/ 34 h 58"/>
                <a:gd name="T76" fmla="*/ 63 w 63"/>
                <a:gd name="T77" fmla="*/ 41 h 58"/>
                <a:gd name="T78" fmla="*/ 46 w 63"/>
                <a:gd name="T79" fmla="*/ 27 h 58"/>
                <a:gd name="T80" fmla="*/ 41 w 63"/>
                <a:gd name="T81" fmla="*/ 34 h 58"/>
                <a:gd name="T82" fmla="*/ 30 w 63"/>
                <a:gd name="T83" fmla="*/ 25 h 58"/>
                <a:gd name="T84" fmla="*/ 36 w 63"/>
                <a:gd name="T85" fmla="*/ 20 h 58"/>
                <a:gd name="T86" fmla="*/ 46 w 63"/>
                <a:gd name="T87" fmla="*/ 27 h 58"/>
                <a:gd name="T88" fmla="*/ 48 w 63"/>
                <a:gd name="T89" fmla="*/ 12 h 58"/>
                <a:gd name="T90" fmla="*/ 43 w 63"/>
                <a:gd name="T91" fmla="*/ 18 h 58"/>
                <a:gd name="T92" fmla="*/ 34 w 63"/>
                <a:gd name="T93" fmla="*/ 10 h 58"/>
                <a:gd name="T94" fmla="*/ 40 w 63"/>
                <a:gd name="T95" fmla="*/ 5 h 58"/>
                <a:gd name="T96" fmla="*/ 48 w 63"/>
                <a:gd name="T97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" h="58">
                  <a:moveTo>
                    <a:pt x="29" y="7"/>
                  </a:moveTo>
                  <a:cubicBezTo>
                    <a:pt x="26" y="7"/>
                    <a:pt x="23" y="7"/>
                    <a:pt x="19" y="8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3" y="29"/>
                    <a:pt x="26" y="32"/>
                    <a:pt x="29" y="34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3" y="38"/>
                    <a:pt x="21" y="36"/>
                    <a:pt x="19" y="34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1" y="38"/>
                    <a:pt x="11" y="38"/>
                    <a:pt x="11" y="39"/>
                  </a:cubicBezTo>
                  <a:cubicBezTo>
                    <a:pt x="10" y="41"/>
                    <a:pt x="8" y="44"/>
                    <a:pt x="5" y="4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39"/>
                    <a:pt x="5" y="35"/>
                    <a:pt x="7" y="31"/>
                  </a:cubicBezTo>
                  <a:cubicBezTo>
                    <a:pt x="9" y="28"/>
                    <a:pt x="10" y="26"/>
                    <a:pt x="1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9"/>
                    <a:pt x="6" y="9"/>
                    <a:pt x="4" y="9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0" y="2"/>
                    <a:pt x="18" y="1"/>
                    <a:pt x="26" y="0"/>
                  </a:cubicBezTo>
                  <a:lnTo>
                    <a:pt x="29" y="7"/>
                  </a:lnTo>
                  <a:close/>
                  <a:moveTo>
                    <a:pt x="63" y="41"/>
                  </a:moveTo>
                  <a:cubicBezTo>
                    <a:pt x="57" y="42"/>
                    <a:pt x="57" y="42"/>
                    <a:pt x="57" y="42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62" y="34"/>
                    <a:pt x="62" y="34"/>
                    <a:pt x="62" y="34"/>
                  </a:cubicBezTo>
                  <a:lnTo>
                    <a:pt x="63" y="41"/>
                  </a:lnTo>
                  <a:close/>
                  <a:moveTo>
                    <a:pt x="46" y="27"/>
                  </a:moveTo>
                  <a:cubicBezTo>
                    <a:pt x="41" y="34"/>
                    <a:pt x="41" y="34"/>
                    <a:pt x="41" y="34"/>
                  </a:cubicBezTo>
                  <a:cubicBezTo>
                    <a:pt x="37" y="30"/>
                    <a:pt x="34" y="28"/>
                    <a:pt x="30" y="25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40" y="22"/>
                    <a:pt x="43" y="24"/>
                    <a:pt x="46" y="27"/>
                  </a:cubicBezTo>
                  <a:close/>
                  <a:moveTo>
                    <a:pt x="48" y="12"/>
                  </a:moveTo>
                  <a:cubicBezTo>
                    <a:pt x="43" y="18"/>
                    <a:pt x="43" y="18"/>
                    <a:pt x="43" y="18"/>
                  </a:cubicBezTo>
                  <a:cubicBezTo>
                    <a:pt x="40" y="15"/>
                    <a:pt x="37" y="13"/>
                    <a:pt x="34" y="10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3" y="7"/>
                    <a:pt x="46" y="9"/>
                    <a:pt x="48" y="12"/>
                  </a:cubicBez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1898650" y="4652964"/>
              <a:ext cx="30162" cy="285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2068512" y="4600576"/>
              <a:ext cx="139700" cy="133350"/>
            </a:xfrm>
            <a:custGeom>
              <a:avLst/>
              <a:gdLst>
                <a:gd name="T0" fmla="*/ 34 w 61"/>
                <a:gd name="T1" fmla="*/ 0 h 58"/>
                <a:gd name="T2" fmla="*/ 34 w 61"/>
                <a:gd name="T3" fmla="*/ 5 h 58"/>
                <a:gd name="T4" fmla="*/ 61 w 61"/>
                <a:gd name="T5" fmla="*/ 5 h 58"/>
                <a:gd name="T6" fmla="*/ 61 w 61"/>
                <a:gd name="T7" fmla="*/ 15 h 58"/>
                <a:gd name="T8" fmla="*/ 53 w 61"/>
                <a:gd name="T9" fmla="*/ 15 h 58"/>
                <a:gd name="T10" fmla="*/ 53 w 61"/>
                <a:gd name="T11" fmla="*/ 11 h 58"/>
                <a:gd name="T12" fmla="*/ 8 w 61"/>
                <a:gd name="T13" fmla="*/ 11 h 58"/>
                <a:gd name="T14" fmla="*/ 8 w 61"/>
                <a:gd name="T15" fmla="*/ 14 h 58"/>
                <a:gd name="T16" fmla="*/ 0 w 61"/>
                <a:gd name="T17" fmla="*/ 14 h 58"/>
                <a:gd name="T18" fmla="*/ 0 w 61"/>
                <a:gd name="T19" fmla="*/ 5 h 58"/>
                <a:gd name="T20" fmla="*/ 26 w 61"/>
                <a:gd name="T21" fmla="*/ 5 h 58"/>
                <a:gd name="T22" fmla="*/ 26 w 61"/>
                <a:gd name="T23" fmla="*/ 0 h 58"/>
                <a:gd name="T24" fmla="*/ 34 w 61"/>
                <a:gd name="T25" fmla="*/ 0 h 58"/>
                <a:gd name="T26" fmla="*/ 26 w 61"/>
                <a:gd name="T27" fmla="*/ 40 h 58"/>
                <a:gd name="T28" fmla="*/ 26 w 61"/>
                <a:gd name="T29" fmla="*/ 35 h 58"/>
                <a:gd name="T30" fmla="*/ 34 w 61"/>
                <a:gd name="T31" fmla="*/ 35 h 58"/>
                <a:gd name="T32" fmla="*/ 34 w 61"/>
                <a:gd name="T33" fmla="*/ 40 h 58"/>
                <a:gd name="T34" fmla="*/ 57 w 61"/>
                <a:gd name="T35" fmla="*/ 40 h 58"/>
                <a:gd name="T36" fmla="*/ 57 w 61"/>
                <a:gd name="T37" fmla="*/ 46 h 58"/>
                <a:gd name="T38" fmla="*/ 34 w 61"/>
                <a:gd name="T39" fmla="*/ 46 h 58"/>
                <a:gd name="T40" fmla="*/ 34 w 61"/>
                <a:gd name="T41" fmla="*/ 51 h 58"/>
                <a:gd name="T42" fmla="*/ 60 w 61"/>
                <a:gd name="T43" fmla="*/ 51 h 58"/>
                <a:gd name="T44" fmla="*/ 60 w 61"/>
                <a:gd name="T45" fmla="*/ 58 h 58"/>
                <a:gd name="T46" fmla="*/ 0 w 61"/>
                <a:gd name="T47" fmla="*/ 58 h 58"/>
                <a:gd name="T48" fmla="*/ 0 w 61"/>
                <a:gd name="T49" fmla="*/ 51 h 58"/>
                <a:gd name="T50" fmla="*/ 26 w 61"/>
                <a:gd name="T51" fmla="*/ 51 h 58"/>
                <a:gd name="T52" fmla="*/ 26 w 61"/>
                <a:gd name="T53" fmla="*/ 46 h 58"/>
                <a:gd name="T54" fmla="*/ 3 w 61"/>
                <a:gd name="T55" fmla="*/ 46 h 58"/>
                <a:gd name="T56" fmla="*/ 3 w 61"/>
                <a:gd name="T57" fmla="*/ 40 h 58"/>
                <a:gd name="T58" fmla="*/ 26 w 61"/>
                <a:gd name="T59" fmla="*/ 40 h 58"/>
                <a:gd name="T60" fmla="*/ 56 w 61"/>
                <a:gd name="T61" fmla="*/ 15 h 58"/>
                <a:gd name="T62" fmla="*/ 56 w 61"/>
                <a:gd name="T63" fmla="*/ 22 h 58"/>
                <a:gd name="T64" fmla="*/ 48 w 61"/>
                <a:gd name="T65" fmla="*/ 22 h 58"/>
                <a:gd name="T66" fmla="*/ 56 w 61"/>
                <a:gd name="T67" fmla="*/ 33 h 58"/>
                <a:gd name="T68" fmla="*/ 49 w 61"/>
                <a:gd name="T69" fmla="*/ 37 h 58"/>
                <a:gd name="T70" fmla="*/ 46 w 61"/>
                <a:gd name="T71" fmla="*/ 32 h 58"/>
                <a:gd name="T72" fmla="*/ 6 w 61"/>
                <a:gd name="T73" fmla="*/ 35 h 58"/>
                <a:gd name="T74" fmla="*/ 4 w 61"/>
                <a:gd name="T75" fmla="*/ 28 h 58"/>
                <a:gd name="T76" fmla="*/ 12 w 61"/>
                <a:gd name="T77" fmla="*/ 28 h 58"/>
                <a:gd name="T78" fmla="*/ 16 w 61"/>
                <a:gd name="T79" fmla="*/ 22 h 58"/>
                <a:gd name="T80" fmla="*/ 5 w 61"/>
                <a:gd name="T81" fmla="*/ 22 h 58"/>
                <a:gd name="T82" fmla="*/ 5 w 61"/>
                <a:gd name="T83" fmla="*/ 15 h 58"/>
                <a:gd name="T84" fmla="*/ 56 w 61"/>
                <a:gd name="T85" fmla="*/ 15 h 58"/>
                <a:gd name="T86" fmla="*/ 39 w 61"/>
                <a:gd name="T87" fmla="*/ 24 h 58"/>
                <a:gd name="T88" fmla="*/ 42 w 61"/>
                <a:gd name="T89" fmla="*/ 22 h 58"/>
                <a:gd name="T90" fmla="*/ 25 w 61"/>
                <a:gd name="T91" fmla="*/ 22 h 58"/>
                <a:gd name="T92" fmla="*/ 21 w 61"/>
                <a:gd name="T93" fmla="*/ 28 h 58"/>
                <a:gd name="T94" fmla="*/ 41 w 61"/>
                <a:gd name="T95" fmla="*/ 26 h 58"/>
                <a:gd name="T96" fmla="*/ 39 w 61"/>
                <a:gd name="T97" fmla="*/ 2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" h="58">
                  <a:moveTo>
                    <a:pt x="34" y="0"/>
                  </a:moveTo>
                  <a:cubicBezTo>
                    <a:pt x="34" y="5"/>
                    <a:pt x="34" y="5"/>
                    <a:pt x="34" y="5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61" y="15"/>
                    <a:pt x="61" y="15"/>
                    <a:pt x="61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34" y="0"/>
                  </a:lnTo>
                  <a:close/>
                  <a:moveTo>
                    <a:pt x="26" y="40"/>
                  </a:moveTo>
                  <a:cubicBezTo>
                    <a:pt x="26" y="35"/>
                    <a:pt x="26" y="35"/>
                    <a:pt x="26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6" y="51"/>
                    <a:pt x="26" y="51"/>
                    <a:pt x="26" y="51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0"/>
                    <a:pt x="3" y="40"/>
                    <a:pt x="3" y="40"/>
                  </a:cubicBezTo>
                  <a:lnTo>
                    <a:pt x="26" y="40"/>
                  </a:lnTo>
                  <a:close/>
                  <a:moveTo>
                    <a:pt x="56" y="15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51" y="26"/>
                    <a:pt x="54" y="30"/>
                    <a:pt x="56" y="33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8" y="36"/>
                    <a:pt x="47" y="34"/>
                    <a:pt x="46" y="32"/>
                  </a:cubicBezTo>
                  <a:cubicBezTo>
                    <a:pt x="34" y="34"/>
                    <a:pt x="21" y="35"/>
                    <a:pt x="6" y="3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7" y="28"/>
                    <a:pt x="10" y="28"/>
                    <a:pt x="12" y="28"/>
                  </a:cubicBezTo>
                  <a:cubicBezTo>
                    <a:pt x="14" y="26"/>
                    <a:pt x="15" y="24"/>
                    <a:pt x="16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15"/>
                    <a:pt x="5" y="15"/>
                    <a:pt x="5" y="15"/>
                  </a:cubicBezTo>
                  <a:lnTo>
                    <a:pt x="56" y="15"/>
                  </a:lnTo>
                  <a:close/>
                  <a:moveTo>
                    <a:pt x="39" y="24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4" y="24"/>
                    <a:pt x="22" y="26"/>
                    <a:pt x="21" y="28"/>
                  </a:cubicBezTo>
                  <a:cubicBezTo>
                    <a:pt x="28" y="28"/>
                    <a:pt x="35" y="27"/>
                    <a:pt x="41" y="26"/>
                  </a:cubicBezTo>
                  <a:cubicBezTo>
                    <a:pt x="40" y="26"/>
                    <a:pt x="39" y="25"/>
                    <a:pt x="39" y="24"/>
                  </a:cubicBez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341562" y="4603751"/>
              <a:ext cx="125412" cy="130175"/>
            </a:xfrm>
            <a:custGeom>
              <a:avLst/>
              <a:gdLst>
                <a:gd name="T0" fmla="*/ 55 w 55"/>
                <a:gd name="T1" fmla="*/ 48 h 57"/>
                <a:gd name="T2" fmla="*/ 45 w 55"/>
                <a:gd name="T3" fmla="*/ 57 h 57"/>
                <a:gd name="T4" fmla="*/ 39 w 55"/>
                <a:gd name="T5" fmla="*/ 57 h 57"/>
                <a:gd name="T6" fmla="*/ 37 w 55"/>
                <a:gd name="T7" fmla="*/ 49 h 57"/>
                <a:gd name="T8" fmla="*/ 45 w 55"/>
                <a:gd name="T9" fmla="*/ 50 h 57"/>
                <a:gd name="T10" fmla="*/ 47 w 55"/>
                <a:gd name="T11" fmla="*/ 46 h 57"/>
                <a:gd name="T12" fmla="*/ 47 w 55"/>
                <a:gd name="T13" fmla="*/ 19 h 57"/>
                <a:gd name="T14" fmla="*/ 33 w 55"/>
                <a:gd name="T15" fmla="*/ 19 h 57"/>
                <a:gd name="T16" fmla="*/ 36 w 55"/>
                <a:gd name="T17" fmla="*/ 27 h 57"/>
                <a:gd name="T18" fmla="*/ 47 w 55"/>
                <a:gd name="T19" fmla="*/ 40 h 57"/>
                <a:gd name="T20" fmla="*/ 42 w 55"/>
                <a:gd name="T21" fmla="*/ 46 h 57"/>
                <a:gd name="T22" fmla="*/ 30 w 55"/>
                <a:gd name="T23" fmla="*/ 32 h 57"/>
                <a:gd name="T24" fmla="*/ 28 w 55"/>
                <a:gd name="T25" fmla="*/ 29 h 57"/>
                <a:gd name="T26" fmla="*/ 25 w 55"/>
                <a:gd name="T27" fmla="*/ 34 h 57"/>
                <a:gd name="T28" fmla="*/ 13 w 55"/>
                <a:gd name="T29" fmla="*/ 47 h 57"/>
                <a:gd name="T30" fmla="*/ 9 w 55"/>
                <a:gd name="T31" fmla="*/ 41 h 57"/>
                <a:gd name="T32" fmla="*/ 19 w 55"/>
                <a:gd name="T33" fmla="*/ 30 h 57"/>
                <a:gd name="T34" fmla="*/ 24 w 55"/>
                <a:gd name="T35" fmla="*/ 19 h 57"/>
                <a:gd name="T36" fmla="*/ 9 w 55"/>
                <a:gd name="T37" fmla="*/ 19 h 57"/>
                <a:gd name="T38" fmla="*/ 9 w 55"/>
                <a:gd name="T39" fmla="*/ 57 h 57"/>
                <a:gd name="T40" fmla="*/ 0 w 55"/>
                <a:gd name="T41" fmla="*/ 57 h 57"/>
                <a:gd name="T42" fmla="*/ 0 w 55"/>
                <a:gd name="T43" fmla="*/ 12 h 57"/>
                <a:gd name="T44" fmla="*/ 25 w 55"/>
                <a:gd name="T45" fmla="*/ 12 h 57"/>
                <a:gd name="T46" fmla="*/ 25 w 55"/>
                <a:gd name="T47" fmla="*/ 7 h 57"/>
                <a:gd name="T48" fmla="*/ 15 w 55"/>
                <a:gd name="T49" fmla="*/ 7 h 57"/>
                <a:gd name="T50" fmla="*/ 15 w 55"/>
                <a:gd name="T51" fmla="*/ 0 h 57"/>
                <a:gd name="T52" fmla="*/ 32 w 55"/>
                <a:gd name="T53" fmla="*/ 0 h 57"/>
                <a:gd name="T54" fmla="*/ 33 w 55"/>
                <a:gd name="T55" fmla="*/ 12 h 57"/>
                <a:gd name="T56" fmla="*/ 55 w 55"/>
                <a:gd name="T57" fmla="*/ 12 h 57"/>
                <a:gd name="T58" fmla="*/ 55 w 55"/>
                <a:gd name="T59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7">
                  <a:moveTo>
                    <a:pt x="55" y="48"/>
                  </a:moveTo>
                  <a:cubicBezTo>
                    <a:pt x="55" y="54"/>
                    <a:pt x="52" y="57"/>
                    <a:pt x="45" y="57"/>
                  </a:cubicBezTo>
                  <a:cubicBezTo>
                    <a:pt x="43" y="57"/>
                    <a:pt x="41" y="57"/>
                    <a:pt x="39" y="57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40" y="50"/>
                    <a:pt x="43" y="50"/>
                    <a:pt x="45" y="50"/>
                  </a:cubicBezTo>
                  <a:cubicBezTo>
                    <a:pt x="47" y="50"/>
                    <a:pt x="47" y="49"/>
                    <a:pt x="47" y="46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4" y="22"/>
                    <a:pt x="35" y="25"/>
                    <a:pt x="36" y="27"/>
                  </a:cubicBezTo>
                  <a:cubicBezTo>
                    <a:pt x="39" y="33"/>
                    <a:pt x="42" y="37"/>
                    <a:pt x="47" y="40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7" y="43"/>
                    <a:pt x="33" y="38"/>
                    <a:pt x="30" y="32"/>
                  </a:cubicBezTo>
                  <a:cubicBezTo>
                    <a:pt x="29" y="31"/>
                    <a:pt x="29" y="30"/>
                    <a:pt x="28" y="29"/>
                  </a:cubicBezTo>
                  <a:cubicBezTo>
                    <a:pt x="27" y="31"/>
                    <a:pt x="26" y="33"/>
                    <a:pt x="25" y="34"/>
                  </a:cubicBezTo>
                  <a:cubicBezTo>
                    <a:pt x="21" y="40"/>
                    <a:pt x="17" y="44"/>
                    <a:pt x="13" y="47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3" y="38"/>
                    <a:pt x="17" y="34"/>
                    <a:pt x="19" y="30"/>
                  </a:cubicBezTo>
                  <a:cubicBezTo>
                    <a:pt x="21" y="26"/>
                    <a:pt x="23" y="23"/>
                    <a:pt x="24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9"/>
                    <a:pt x="2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4"/>
                    <a:pt x="32" y="8"/>
                    <a:pt x="33" y="12"/>
                  </a:cubicBezTo>
                  <a:cubicBezTo>
                    <a:pt x="55" y="12"/>
                    <a:pt x="55" y="12"/>
                    <a:pt x="55" y="12"/>
                  </a:cubicBezTo>
                  <a:lnTo>
                    <a:pt x="55" y="48"/>
                  </a:ln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2603499" y="4600576"/>
              <a:ext cx="136525" cy="130175"/>
            </a:xfrm>
            <a:custGeom>
              <a:avLst/>
              <a:gdLst>
                <a:gd name="T0" fmla="*/ 34 w 60"/>
                <a:gd name="T1" fmla="*/ 0 h 57"/>
                <a:gd name="T2" fmla="*/ 34 w 60"/>
                <a:gd name="T3" fmla="*/ 6 h 57"/>
                <a:gd name="T4" fmla="*/ 60 w 60"/>
                <a:gd name="T5" fmla="*/ 6 h 57"/>
                <a:gd name="T6" fmla="*/ 60 w 60"/>
                <a:gd name="T7" fmla="*/ 18 h 57"/>
                <a:gd name="T8" fmla="*/ 52 w 60"/>
                <a:gd name="T9" fmla="*/ 18 h 57"/>
                <a:gd name="T10" fmla="*/ 52 w 60"/>
                <a:gd name="T11" fmla="*/ 12 h 57"/>
                <a:gd name="T12" fmla="*/ 41 w 60"/>
                <a:gd name="T13" fmla="*/ 12 h 57"/>
                <a:gd name="T14" fmla="*/ 41 w 60"/>
                <a:gd name="T15" fmla="*/ 20 h 57"/>
                <a:gd name="T16" fmla="*/ 42 w 60"/>
                <a:gd name="T17" fmla="*/ 22 h 57"/>
                <a:gd name="T18" fmla="*/ 45 w 60"/>
                <a:gd name="T19" fmla="*/ 22 h 57"/>
                <a:gd name="T20" fmla="*/ 50 w 60"/>
                <a:gd name="T21" fmla="*/ 22 h 57"/>
                <a:gd name="T22" fmla="*/ 51 w 60"/>
                <a:gd name="T23" fmla="*/ 21 h 57"/>
                <a:gd name="T24" fmla="*/ 52 w 60"/>
                <a:gd name="T25" fmla="*/ 19 h 57"/>
                <a:gd name="T26" fmla="*/ 59 w 60"/>
                <a:gd name="T27" fmla="*/ 23 h 57"/>
                <a:gd name="T28" fmla="*/ 57 w 60"/>
                <a:gd name="T29" fmla="*/ 28 h 57"/>
                <a:gd name="T30" fmla="*/ 53 w 60"/>
                <a:gd name="T31" fmla="*/ 29 h 57"/>
                <a:gd name="T32" fmla="*/ 45 w 60"/>
                <a:gd name="T33" fmla="*/ 29 h 57"/>
                <a:gd name="T34" fmla="*/ 39 w 60"/>
                <a:gd name="T35" fmla="*/ 29 h 57"/>
                <a:gd name="T36" fmla="*/ 33 w 60"/>
                <a:gd name="T37" fmla="*/ 22 h 57"/>
                <a:gd name="T38" fmla="*/ 33 w 60"/>
                <a:gd name="T39" fmla="*/ 12 h 57"/>
                <a:gd name="T40" fmla="*/ 26 w 60"/>
                <a:gd name="T41" fmla="*/ 12 h 57"/>
                <a:gd name="T42" fmla="*/ 21 w 60"/>
                <a:gd name="T43" fmla="*/ 22 h 57"/>
                <a:gd name="T44" fmla="*/ 4 w 60"/>
                <a:gd name="T45" fmla="*/ 30 h 57"/>
                <a:gd name="T46" fmla="*/ 1 w 60"/>
                <a:gd name="T47" fmla="*/ 23 h 57"/>
                <a:gd name="T48" fmla="*/ 15 w 60"/>
                <a:gd name="T49" fmla="*/ 17 h 57"/>
                <a:gd name="T50" fmla="*/ 18 w 60"/>
                <a:gd name="T51" fmla="*/ 12 h 57"/>
                <a:gd name="T52" fmla="*/ 8 w 60"/>
                <a:gd name="T53" fmla="*/ 12 h 57"/>
                <a:gd name="T54" fmla="*/ 8 w 60"/>
                <a:gd name="T55" fmla="*/ 19 h 57"/>
                <a:gd name="T56" fmla="*/ 0 w 60"/>
                <a:gd name="T57" fmla="*/ 19 h 57"/>
                <a:gd name="T58" fmla="*/ 0 w 60"/>
                <a:gd name="T59" fmla="*/ 6 h 57"/>
                <a:gd name="T60" fmla="*/ 26 w 60"/>
                <a:gd name="T61" fmla="*/ 6 h 57"/>
                <a:gd name="T62" fmla="*/ 26 w 60"/>
                <a:gd name="T63" fmla="*/ 0 h 57"/>
                <a:gd name="T64" fmla="*/ 34 w 60"/>
                <a:gd name="T65" fmla="*/ 0 h 57"/>
                <a:gd name="T66" fmla="*/ 56 w 60"/>
                <a:gd name="T67" fmla="*/ 33 h 57"/>
                <a:gd name="T68" fmla="*/ 56 w 60"/>
                <a:gd name="T69" fmla="*/ 40 h 57"/>
                <a:gd name="T70" fmla="*/ 34 w 60"/>
                <a:gd name="T71" fmla="*/ 40 h 57"/>
                <a:gd name="T72" fmla="*/ 34 w 60"/>
                <a:gd name="T73" fmla="*/ 50 h 57"/>
                <a:gd name="T74" fmla="*/ 60 w 60"/>
                <a:gd name="T75" fmla="*/ 50 h 57"/>
                <a:gd name="T76" fmla="*/ 60 w 60"/>
                <a:gd name="T77" fmla="*/ 57 h 57"/>
                <a:gd name="T78" fmla="*/ 0 w 60"/>
                <a:gd name="T79" fmla="*/ 57 h 57"/>
                <a:gd name="T80" fmla="*/ 0 w 60"/>
                <a:gd name="T81" fmla="*/ 50 h 57"/>
                <a:gd name="T82" fmla="*/ 26 w 60"/>
                <a:gd name="T83" fmla="*/ 50 h 57"/>
                <a:gd name="T84" fmla="*/ 26 w 60"/>
                <a:gd name="T85" fmla="*/ 40 h 57"/>
                <a:gd name="T86" fmla="*/ 4 w 60"/>
                <a:gd name="T87" fmla="*/ 40 h 57"/>
                <a:gd name="T88" fmla="*/ 4 w 60"/>
                <a:gd name="T89" fmla="*/ 33 h 57"/>
                <a:gd name="T90" fmla="*/ 56 w 60"/>
                <a:gd name="T91" fmla="*/ 3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0" h="57">
                  <a:moveTo>
                    <a:pt x="34" y="0"/>
                  </a:moveTo>
                  <a:cubicBezTo>
                    <a:pt x="34" y="6"/>
                    <a:pt x="34" y="6"/>
                    <a:pt x="34" y="6"/>
                  </a:cubicBezTo>
                  <a:cubicBezTo>
                    <a:pt x="60" y="6"/>
                    <a:pt x="60" y="6"/>
                    <a:pt x="60" y="6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2" y="22"/>
                  </a:cubicBezTo>
                  <a:cubicBezTo>
                    <a:pt x="43" y="22"/>
                    <a:pt x="44" y="22"/>
                    <a:pt x="45" y="22"/>
                  </a:cubicBezTo>
                  <a:cubicBezTo>
                    <a:pt x="48" y="22"/>
                    <a:pt x="50" y="22"/>
                    <a:pt x="50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2" y="20"/>
                    <a:pt x="52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6"/>
                    <a:pt x="58" y="28"/>
                    <a:pt x="57" y="28"/>
                  </a:cubicBezTo>
                  <a:cubicBezTo>
                    <a:pt x="56" y="29"/>
                    <a:pt x="55" y="29"/>
                    <a:pt x="53" y="29"/>
                  </a:cubicBezTo>
                  <a:cubicBezTo>
                    <a:pt x="52" y="29"/>
                    <a:pt x="49" y="29"/>
                    <a:pt x="45" y="29"/>
                  </a:cubicBezTo>
                  <a:cubicBezTo>
                    <a:pt x="43" y="29"/>
                    <a:pt x="41" y="29"/>
                    <a:pt x="39" y="29"/>
                  </a:cubicBezTo>
                  <a:cubicBezTo>
                    <a:pt x="35" y="29"/>
                    <a:pt x="33" y="27"/>
                    <a:pt x="33" y="22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5" y="16"/>
                    <a:pt x="24" y="19"/>
                    <a:pt x="21" y="22"/>
                  </a:cubicBezTo>
                  <a:cubicBezTo>
                    <a:pt x="18" y="26"/>
                    <a:pt x="12" y="29"/>
                    <a:pt x="4" y="3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8" y="22"/>
                    <a:pt x="12" y="20"/>
                    <a:pt x="15" y="17"/>
                  </a:cubicBezTo>
                  <a:cubicBezTo>
                    <a:pt x="16" y="16"/>
                    <a:pt x="17" y="14"/>
                    <a:pt x="1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34" y="0"/>
                  </a:lnTo>
                  <a:close/>
                  <a:moveTo>
                    <a:pt x="56" y="33"/>
                  </a:moveTo>
                  <a:cubicBezTo>
                    <a:pt x="56" y="40"/>
                    <a:pt x="56" y="40"/>
                    <a:pt x="56" y="40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4" y="50"/>
                    <a:pt x="34" y="50"/>
                    <a:pt x="34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56" y="33"/>
                  </a:ln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2871787" y="4603751"/>
              <a:ext cx="134937" cy="130175"/>
            </a:xfrm>
            <a:custGeom>
              <a:avLst/>
              <a:gdLst>
                <a:gd name="T0" fmla="*/ 28 w 59"/>
                <a:gd name="T1" fmla="*/ 25 h 57"/>
                <a:gd name="T2" fmla="*/ 8 w 59"/>
                <a:gd name="T3" fmla="*/ 25 h 57"/>
                <a:gd name="T4" fmla="*/ 8 w 59"/>
                <a:gd name="T5" fmla="*/ 57 h 57"/>
                <a:gd name="T6" fmla="*/ 0 w 59"/>
                <a:gd name="T7" fmla="*/ 57 h 57"/>
                <a:gd name="T8" fmla="*/ 0 w 59"/>
                <a:gd name="T9" fmla="*/ 0 h 57"/>
                <a:gd name="T10" fmla="*/ 28 w 59"/>
                <a:gd name="T11" fmla="*/ 0 h 57"/>
                <a:gd name="T12" fmla="*/ 28 w 59"/>
                <a:gd name="T13" fmla="*/ 25 h 57"/>
                <a:gd name="T14" fmla="*/ 20 w 59"/>
                <a:gd name="T15" fmla="*/ 9 h 57"/>
                <a:gd name="T16" fmla="*/ 20 w 59"/>
                <a:gd name="T17" fmla="*/ 7 h 57"/>
                <a:gd name="T18" fmla="*/ 8 w 59"/>
                <a:gd name="T19" fmla="*/ 7 h 57"/>
                <a:gd name="T20" fmla="*/ 8 w 59"/>
                <a:gd name="T21" fmla="*/ 9 h 57"/>
                <a:gd name="T22" fmla="*/ 20 w 59"/>
                <a:gd name="T23" fmla="*/ 9 h 57"/>
                <a:gd name="T24" fmla="*/ 20 w 59"/>
                <a:gd name="T25" fmla="*/ 18 h 57"/>
                <a:gd name="T26" fmla="*/ 20 w 59"/>
                <a:gd name="T27" fmla="*/ 15 h 57"/>
                <a:gd name="T28" fmla="*/ 8 w 59"/>
                <a:gd name="T29" fmla="*/ 15 h 57"/>
                <a:gd name="T30" fmla="*/ 8 w 59"/>
                <a:gd name="T31" fmla="*/ 18 h 57"/>
                <a:gd name="T32" fmla="*/ 20 w 59"/>
                <a:gd name="T33" fmla="*/ 18 h 57"/>
                <a:gd name="T34" fmla="*/ 59 w 59"/>
                <a:gd name="T35" fmla="*/ 0 h 57"/>
                <a:gd name="T36" fmla="*/ 59 w 59"/>
                <a:gd name="T37" fmla="*/ 48 h 57"/>
                <a:gd name="T38" fmla="*/ 50 w 59"/>
                <a:gd name="T39" fmla="*/ 57 h 57"/>
                <a:gd name="T40" fmla="*/ 43 w 59"/>
                <a:gd name="T41" fmla="*/ 56 h 57"/>
                <a:gd name="T42" fmla="*/ 42 w 59"/>
                <a:gd name="T43" fmla="*/ 51 h 57"/>
                <a:gd name="T44" fmla="*/ 21 w 59"/>
                <a:gd name="T45" fmla="*/ 51 h 57"/>
                <a:gd name="T46" fmla="*/ 21 w 59"/>
                <a:gd name="T47" fmla="*/ 54 h 57"/>
                <a:gd name="T48" fmla="*/ 14 w 59"/>
                <a:gd name="T49" fmla="*/ 54 h 57"/>
                <a:gd name="T50" fmla="*/ 14 w 59"/>
                <a:gd name="T51" fmla="*/ 27 h 57"/>
                <a:gd name="T52" fmla="*/ 44 w 59"/>
                <a:gd name="T53" fmla="*/ 27 h 57"/>
                <a:gd name="T54" fmla="*/ 44 w 59"/>
                <a:gd name="T55" fmla="*/ 50 h 57"/>
                <a:gd name="T56" fmla="*/ 48 w 59"/>
                <a:gd name="T57" fmla="*/ 50 h 57"/>
                <a:gd name="T58" fmla="*/ 51 w 59"/>
                <a:gd name="T59" fmla="*/ 45 h 57"/>
                <a:gd name="T60" fmla="*/ 51 w 59"/>
                <a:gd name="T61" fmla="*/ 25 h 57"/>
                <a:gd name="T62" fmla="*/ 32 w 59"/>
                <a:gd name="T63" fmla="*/ 25 h 57"/>
                <a:gd name="T64" fmla="*/ 32 w 59"/>
                <a:gd name="T65" fmla="*/ 0 h 57"/>
                <a:gd name="T66" fmla="*/ 35 w 59"/>
                <a:gd name="T67" fmla="*/ 0 h 57"/>
                <a:gd name="T68" fmla="*/ 59 w 59"/>
                <a:gd name="T69" fmla="*/ 0 h 57"/>
                <a:gd name="T70" fmla="*/ 37 w 59"/>
                <a:gd name="T71" fmla="*/ 36 h 57"/>
                <a:gd name="T72" fmla="*/ 37 w 59"/>
                <a:gd name="T73" fmla="*/ 34 h 57"/>
                <a:gd name="T74" fmla="*/ 21 w 59"/>
                <a:gd name="T75" fmla="*/ 34 h 57"/>
                <a:gd name="T76" fmla="*/ 21 w 59"/>
                <a:gd name="T77" fmla="*/ 36 h 57"/>
                <a:gd name="T78" fmla="*/ 37 w 59"/>
                <a:gd name="T79" fmla="*/ 36 h 57"/>
                <a:gd name="T80" fmla="*/ 37 w 59"/>
                <a:gd name="T81" fmla="*/ 45 h 57"/>
                <a:gd name="T82" fmla="*/ 37 w 59"/>
                <a:gd name="T83" fmla="*/ 42 h 57"/>
                <a:gd name="T84" fmla="*/ 21 w 59"/>
                <a:gd name="T85" fmla="*/ 42 h 57"/>
                <a:gd name="T86" fmla="*/ 21 w 59"/>
                <a:gd name="T87" fmla="*/ 45 h 57"/>
                <a:gd name="T88" fmla="*/ 37 w 59"/>
                <a:gd name="T89" fmla="*/ 45 h 57"/>
                <a:gd name="T90" fmla="*/ 51 w 59"/>
                <a:gd name="T91" fmla="*/ 9 h 57"/>
                <a:gd name="T92" fmla="*/ 51 w 59"/>
                <a:gd name="T93" fmla="*/ 7 h 57"/>
                <a:gd name="T94" fmla="*/ 38 w 59"/>
                <a:gd name="T95" fmla="*/ 7 h 57"/>
                <a:gd name="T96" fmla="*/ 38 w 59"/>
                <a:gd name="T97" fmla="*/ 9 h 57"/>
                <a:gd name="T98" fmla="*/ 51 w 59"/>
                <a:gd name="T99" fmla="*/ 9 h 57"/>
                <a:gd name="T100" fmla="*/ 51 w 59"/>
                <a:gd name="T101" fmla="*/ 15 h 57"/>
                <a:gd name="T102" fmla="*/ 38 w 59"/>
                <a:gd name="T103" fmla="*/ 15 h 57"/>
                <a:gd name="T104" fmla="*/ 38 w 59"/>
                <a:gd name="T105" fmla="*/ 18 h 57"/>
                <a:gd name="T106" fmla="*/ 51 w 59"/>
                <a:gd name="T107" fmla="*/ 18 h 57"/>
                <a:gd name="T108" fmla="*/ 51 w 59"/>
                <a:gd name="T109" fmla="*/ 1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9" h="57">
                  <a:moveTo>
                    <a:pt x="28" y="25"/>
                  </a:moveTo>
                  <a:cubicBezTo>
                    <a:pt x="8" y="25"/>
                    <a:pt x="8" y="25"/>
                    <a:pt x="8" y="25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28" y="25"/>
                  </a:lnTo>
                  <a:close/>
                  <a:moveTo>
                    <a:pt x="20" y="9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9"/>
                    <a:pt x="8" y="9"/>
                    <a:pt x="8" y="9"/>
                  </a:cubicBezTo>
                  <a:lnTo>
                    <a:pt x="20" y="9"/>
                  </a:lnTo>
                  <a:close/>
                  <a:moveTo>
                    <a:pt x="20" y="18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8"/>
                    <a:pt x="8" y="18"/>
                    <a:pt x="8" y="18"/>
                  </a:cubicBezTo>
                  <a:lnTo>
                    <a:pt x="20" y="18"/>
                  </a:lnTo>
                  <a:close/>
                  <a:moveTo>
                    <a:pt x="59" y="0"/>
                  </a:moveTo>
                  <a:cubicBezTo>
                    <a:pt x="59" y="48"/>
                    <a:pt x="59" y="48"/>
                    <a:pt x="59" y="48"/>
                  </a:cubicBezTo>
                  <a:cubicBezTo>
                    <a:pt x="59" y="54"/>
                    <a:pt x="56" y="57"/>
                    <a:pt x="50" y="57"/>
                  </a:cubicBezTo>
                  <a:cubicBezTo>
                    <a:pt x="48" y="57"/>
                    <a:pt x="45" y="57"/>
                    <a:pt x="43" y="56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6" y="50"/>
                    <a:pt x="47" y="50"/>
                    <a:pt x="48" y="50"/>
                  </a:cubicBezTo>
                  <a:cubicBezTo>
                    <a:pt x="50" y="50"/>
                    <a:pt x="51" y="48"/>
                    <a:pt x="51" y="4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9" y="0"/>
                  </a:lnTo>
                  <a:close/>
                  <a:moveTo>
                    <a:pt x="37" y="36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36"/>
                    <a:pt x="21" y="36"/>
                    <a:pt x="21" y="36"/>
                  </a:cubicBezTo>
                  <a:lnTo>
                    <a:pt x="37" y="36"/>
                  </a:lnTo>
                  <a:close/>
                  <a:moveTo>
                    <a:pt x="37" y="45"/>
                  </a:moveTo>
                  <a:cubicBezTo>
                    <a:pt x="37" y="42"/>
                    <a:pt x="37" y="42"/>
                    <a:pt x="37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5"/>
                    <a:pt x="21" y="45"/>
                    <a:pt x="21" y="45"/>
                  </a:cubicBezTo>
                  <a:lnTo>
                    <a:pt x="37" y="45"/>
                  </a:lnTo>
                  <a:close/>
                  <a:moveTo>
                    <a:pt x="51" y="9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9"/>
                    <a:pt x="38" y="9"/>
                    <a:pt x="38" y="9"/>
                  </a:cubicBezTo>
                  <a:lnTo>
                    <a:pt x="51" y="9"/>
                  </a:lnTo>
                  <a:close/>
                  <a:moveTo>
                    <a:pt x="51" y="15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51" y="18"/>
                    <a:pt x="51" y="18"/>
                    <a:pt x="51" y="18"/>
                  </a:cubicBezTo>
                  <a:lnTo>
                    <a:pt x="51" y="15"/>
                  </a:ln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3135312" y="4603751"/>
              <a:ext cx="144462" cy="130175"/>
            </a:xfrm>
            <a:custGeom>
              <a:avLst/>
              <a:gdLst>
                <a:gd name="T0" fmla="*/ 27 w 63"/>
                <a:gd name="T1" fmla="*/ 16 h 57"/>
                <a:gd name="T2" fmla="*/ 0 w 63"/>
                <a:gd name="T3" fmla="*/ 9 h 57"/>
                <a:gd name="T4" fmla="*/ 24 w 63"/>
                <a:gd name="T5" fmla="*/ 55 h 57"/>
                <a:gd name="T6" fmla="*/ 10 w 63"/>
                <a:gd name="T7" fmla="*/ 57 h 57"/>
                <a:gd name="T8" fmla="*/ 2 w 63"/>
                <a:gd name="T9" fmla="*/ 35 h 57"/>
                <a:gd name="T10" fmla="*/ 24 w 63"/>
                <a:gd name="T11" fmla="*/ 55 h 57"/>
                <a:gd name="T12" fmla="*/ 23 w 63"/>
                <a:gd name="T13" fmla="*/ 33 h 57"/>
                <a:gd name="T14" fmla="*/ 3 w 63"/>
                <a:gd name="T15" fmla="*/ 26 h 57"/>
                <a:gd name="T16" fmla="*/ 24 w 63"/>
                <a:gd name="T17" fmla="*/ 18 h 57"/>
                <a:gd name="T18" fmla="*/ 3 w 63"/>
                <a:gd name="T19" fmla="*/ 24 h 57"/>
                <a:gd name="T20" fmla="*/ 24 w 63"/>
                <a:gd name="T21" fmla="*/ 18 h 57"/>
                <a:gd name="T22" fmla="*/ 23 w 63"/>
                <a:gd name="T23" fmla="*/ 7 h 57"/>
                <a:gd name="T24" fmla="*/ 3 w 63"/>
                <a:gd name="T25" fmla="*/ 0 h 57"/>
                <a:gd name="T26" fmla="*/ 17 w 63"/>
                <a:gd name="T27" fmla="*/ 48 h 57"/>
                <a:gd name="T28" fmla="*/ 10 w 63"/>
                <a:gd name="T29" fmla="*/ 42 h 57"/>
                <a:gd name="T30" fmla="*/ 17 w 63"/>
                <a:gd name="T31" fmla="*/ 48 h 57"/>
                <a:gd name="T32" fmla="*/ 58 w 63"/>
                <a:gd name="T33" fmla="*/ 31 h 57"/>
                <a:gd name="T34" fmla="*/ 62 w 63"/>
                <a:gd name="T35" fmla="*/ 50 h 57"/>
                <a:gd name="T36" fmla="*/ 44 w 63"/>
                <a:gd name="T37" fmla="*/ 50 h 57"/>
                <a:gd name="T38" fmla="*/ 25 w 63"/>
                <a:gd name="T39" fmla="*/ 50 h 57"/>
                <a:gd name="T40" fmla="*/ 30 w 63"/>
                <a:gd name="T41" fmla="*/ 32 h 57"/>
                <a:gd name="T42" fmla="*/ 27 w 63"/>
                <a:gd name="T43" fmla="*/ 25 h 57"/>
                <a:gd name="T44" fmla="*/ 53 w 63"/>
                <a:gd name="T45" fmla="*/ 0 h 57"/>
                <a:gd name="T46" fmla="*/ 54 w 63"/>
                <a:gd name="T47" fmla="*/ 16 h 57"/>
                <a:gd name="T48" fmla="*/ 55 w 63"/>
                <a:gd name="T49" fmla="*/ 16 h 57"/>
                <a:gd name="T50" fmla="*/ 56 w 63"/>
                <a:gd name="T51" fmla="*/ 10 h 57"/>
                <a:gd name="T52" fmla="*/ 61 w 63"/>
                <a:gd name="T53" fmla="*/ 21 h 57"/>
                <a:gd name="T54" fmla="*/ 55 w 63"/>
                <a:gd name="T55" fmla="*/ 22 h 57"/>
                <a:gd name="T56" fmla="*/ 45 w 63"/>
                <a:gd name="T57" fmla="*/ 15 h 57"/>
                <a:gd name="T58" fmla="*/ 38 w 63"/>
                <a:gd name="T59" fmla="*/ 7 h 57"/>
                <a:gd name="T60" fmla="*/ 36 w 63"/>
                <a:gd name="T61" fmla="*/ 19 h 57"/>
                <a:gd name="T62" fmla="*/ 25 w 63"/>
                <a:gd name="T63" fmla="*/ 20 h 57"/>
                <a:gd name="T64" fmla="*/ 31 w 63"/>
                <a:gd name="T65" fmla="*/ 10 h 57"/>
                <a:gd name="T66" fmla="*/ 34 w 63"/>
                <a:gd name="T67" fmla="*/ 0 h 57"/>
                <a:gd name="T68" fmla="*/ 43 w 63"/>
                <a:gd name="T69" fmla="*/ 40 h 57"/>
                <a:gd name="T70" fmla="*/ 38 w 63"/>
                <a:gd name="T71" fmla="*/ 3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" h="57">
                  <a:moveTo>
                    <a:pt x="27" y="9"/>
                  </a:moveTo>
                  <a:cubicBezTo>
                    <a:pt x="27" y="16"/>
                    <a:pt x="27" y="16"/>
                    <a:pt x="2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27" y="9"/>
                  </a:lnTo>
                  <a:close/>
                  <a:moveTo>
                    <a:pt x="24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4" y="35"/>
                    <a:pt x="24" y="35"/>
                    <a:pt x="24" y="35"/>
                  </a:cubicBezTo>
                  <a:lnTo>
                    <a:pt x="24" y="55"/>
                  </a:lnTo>
                  <a:close/>
                  <a:moveTo>
                    <a:pt x="23" y="26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26"/>
                    <a:pt x="3" y="26"/>
                    <a:pt x="3" y="26"/>
                  </a:cubicBezTo>
                  <a:lnTo>
                    <a:pt x="23" y="26"/>
                  </a:lnTo>
                  <a:close/>
                  <a:moveTo>
                    <a:pt x="24" y="18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24" y="18"/>
                  </a:lnTo>
                  <a:close/>
                  <a:moveTo>
                    <a:pt x="23" y="0"/>
                  </a:moveTo>
                  <a:cubicBezTo>
                    <a:pt x="23" y="7"/>
                    <a:pt x="23" y="7"/>
                    <a:pt x="2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23" y="0"/>
                  </a:lnTo>
                  <a:close/>
                  <a:moveTo>
                    <a:pt x="17" y="48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8"/>
                    <a:pt x="10" y="48"/>
                    <a:pt x="10" y="48"/>
                  </a:cubicBezTo>
                  <a:lnTo>
                    <a:pt x="17" y="48"/>
                  </a:lnTo>
                  <a:close/>
                  <a:moveTo>
                    <a:pt x="58" y="25"/>
                  </a:moveTo>
                  <a:cubicBezTo>
                    <a:pt x="58" y="31"/>
                    <a:pt x="58" y="31"/>
                    <a:pt x="58" y="31"/>
                  </a:cubicBezTo>
                  <a:cubicBezTo>
                    <a:pt x="55" y="36"/>
                    <a:pt x="53" y="41"/>
                    <a:pt x="49" y="45"/>
                  </a:cubicBezTo>
                  <a:cubicBezTo>
                    <a:pt x="53" y="47"/>
                    <a:pt x="57" y="49"/>
                    <a:pt x="62" y="50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53" y="55"/>
                    <a:pt x="48" y="53"/>
                    <a:pt x="44" y="50"/>
                  </a:cubicBezTo>
                  <a:cubicBezTo>
                    <a:pt x="39" y="53"/>
                    <a:pt x="34" y="56"/>
                    <a:pt x="28" y="57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30" y="49"/>
                    <a:pt x="34" y="47"/>
                    <a:pt x="38" y="45"/>
                  </a:cubicBezTo>
                  <a:cubicBezTo>
                    <a:pt x="35" y="41"/>
                    <a:pt x="32" y="37"/>
                    <a:pt x="30" y="32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25"/>
                    <a:pt x="27" y="25"/>
                    <a:pt x="27" y="25"/>
                  </a:cubicBezTo>
                  <a:lnTo>
                    <a:pt x="58" y="25"/>
                  </a:lnTo>
                  <a:close/>
                  <a:moveTo>
                    <a:pt x="53" y="0"/>
                  </a:moveTo>
                  <a:cubicBezTo>
                    <a:pt x="53" y="13"/>
                    <a:pt x="53" y="13"/>
                    <a:pt x="53" y="13"/>
                  </a:cubicBezTo>
                  <a:cubicBezTo>
                    <a:pt x="53" y="15"/>
                    <a:pt x="53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6"/>
                    <a:pt x="56" y="16"/>
                    <a:pt x="56" y="15"/>
                  </a:cubicBezTo>
                  <a:cubicBezTo>
                    <a:pt x="56" y="15"/>
                    <a:pt x="56" y="13"/>
                    <a:pt x="56" y="10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8"/>
                    <a:pt x="62" y="20"/>
                    <a:pt x="61" y="21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2"/>
                    <a:pt x="56" y="22"/>
                    <a:pt x="55" y="22"/>
                  </a:cubicBezTo>
                  <a:cubicBezTo>
                    <a:pt x="51" y="22"/>
                    <a:pt x="49" y="22"/>
                    <a:pt x="48" y="21"/>
                  </a:cubicBezTo>
                  <a:cubicBezTo>
                    <a:pt x="46" y="21"/>
                    <a:pt x="45" y="19"/>
                    <a:pt x="45" y="15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5"/>
                    <a:pt x="37" y="18"/>
                    <a:pt x="36" y="19"/>
                  </a:cubicBezTo>
                  <a:cubicBezTo>
                    <a:pt x="35" y="21"/>
                    <a:pt x="34" y="23"/>
                    <a:pt x="31" y="2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9"/>
                    <a:pt x="28" y="17"/>
                    <a:pt x="29" y="16"/>
                  </a:cubicBezTo>
                  <a:cubicBezTo>
                    <a:pt x="30" y="14"/>
                    <a:pt x="31" y="12"/>
                    <a:pt x="31" y="1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53" y="0"/>
                  </a:lnTo>
                  <a:close/>
                  <a:moveTo>
                    <a:pt x="43" y="40"/>
                  </a:moveTo>
                  <a:cubicBezTo>
                    <a:pt x="46" y="38"/>
                    <a:pt x="47" y="35"/>
                    <a:pt x="49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5"/>
                    <a:pt x="41" y="38"/>
                    <a:pt x="43" y="40"/>
                  </a:cubicBez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3403599" y="4600576"/>
              <a:ext cx="139700" cy="133350"/>
            </a:xfrm>
            <a:custGeom>
              <a:avLst/>
              <a:gdLst>
                <a:gd name="T0" fmla="*/ 42 w 88"/>
                <a:gd name="T1" fmla="*/ 15 h 84"/>
                <a:gd name="T2" fmla="*/ 42 w 88"/>
                <a:gd name="T3" fmla="*/ 25 h 84"/>
                <a:gd name="T4" fmla="*/ 0 w 88"/>
                <a:gd name="T5" fmla="*/ 25 h 84"/>
                <a:gd name="T6" fmla="*/ 0 w 88"/>
                <a:gd name="T7" fmla="*/ 15 h 84"/>
                <a:gd name="T8" fmla="*/ 42 w 88"/>
                <a:gd name="T9" fmla="*/ 15 h 84"/>
                <a:gd name="T10" fmla="*/ 39 w 88"/>
                <a:gd name="T11" fmla="*/ 84 h 84"/>
                <a:gd name="T12" fmla="*/ 27 w 88"/>
                <a:gd name="T13" fmla="*/ 84 h 84"/>
                <a:gd name="T14" fmla="*/ 27 w 88"/>
                <a:gd name="T15" fmla="*/ 81 h 84"/>
                <a:gd name="T16" fmla="*/ 13 w 88"/>
                <a:gd name="T17" fmla="*/ 81 h 84"/>
                <a:gd name="T18" fmla="*/ 13 w 88"/>
                <a:gd name="T19" fmla="*/ 84 h 84"/>
                <a:gd name="T20" fmla="*/ 3 w 88"/>
                <a:gd name="T21" fmla="*/ 84 h 84"/>
                <a:gd name="T22" fmla="*/ 3 w 88"/>
                <a:gd name="T23" fmla="*/ 52 h 84"/>
                <a:gd name="T24" fmla="*/ 39 w 88"/>
                <a:gd name="T25" fmla="*/ 52 h 84"/>
                <a:gd name="T26" fmla="*/ 39 w 88"/>
                <a:gd name="T27" fmla="*/ 84 h 84"/>
                <a:gd name="T28" fmla="*/ 37 w 88"/>
                <a:gd name="T29" fmla="*/ 28 h 84"/>
                <a:gd name="T30" fmla="*/ 37 w 88"/>
                <a:gd name="T31" fmla="*/ 38 h 84"/>
                <a:gd name="T32" fmla="*/ 3 w 88"/>
                <a:gd name="T33" fmla="*/ 38 h 84"/>
                <a:gd name="T34" fmla="*/ 3 w 88"/>
                <a:gd name="T35" fmla="*/ 28 h 84"/>
                <a:gd name="T36" fmla="*/ 37 w 88"/>
                <a:gd name="T37" fmla="*/ 28 h 84"/>
                <a:gd name="T38" fmla="*/ 37 w 88"/>
                <a:gd name="T39" fmla="*/ 39 h 84"/>
                <a:gd name="T40" fmla="*/ 37 w 88"/>
                <a:gd name="T41" fmla="*/ 49 h 84"/>
                <a:gd name="T42" fmla="*/ 3 w 88"/>
                <a:gd name="T43" fmla="*/ 49 h 84"/>
                <a:gd name="T44" fmla="*/ 3 w 88"/>
                <a:gd name="T45" fmla="*/ 39 h 84"/>
                <a:gd name="T46" fmla="*/ 37 w 88"/>
                <a:gd name="T47" fmla="*/ 39 h 84"/>
                <a:gd name="T48" fmla="*/ 37 w 88"/>
                <a:gd name="T49" fmla="*/ 2 h 84"/>
                <a:gd name="T50" fmla="*/ 37 w 88"/>
                <a:gd name="T51" fmla="*/ 12 h 84"/>
                <a:gd name="T52" fmla="*/ 4 w 88"/>
                <a:gd name="T53" fmla="*/ 12 h 84"/>
                <a:gd name="T54" fmla="*/ 4 w 88"/>
                <a:gd name="T55" fmla="*/ 2 h 84"/>
                <a:gd name="T56" fmla="*/ 37 w 88"/>
                <a:gd name="T57" fmla="*/ 2 h 84"/>
                <a:gd name="T58" fmla="*/ 27 w 88"/>
                <a:gd name="T59" fmla="*/ 71 h 84"/>
                <a:gd name="T60" fmla="*/ 27 w 88"/>
                <a:gd name="T61" fmla="*/ 62 h 84"/>
                <a:gd name="T62" fmla="*/ 13 w 88"/>
                <a:gd name="T63" fmla="*/ 62 h 84"/>
                <a:gd name="T64" fmla="*/ 13 w 88"/>
                <a:gd name="T65" fmla="*/ 71 h 84"/>
                <a:gd name="T66" fmla="*/ 27 w 88"/>
                <a:gd name="T67" fmla="*/ 71 h 84"/>
                <a:gd name="T68" fmla="*/ 59 w 88"/>
                <a:gd name="T69" fmla="*/ 29 h 84"/>
                <a:gd name="T70" fmla="*/ 59 w 88"/>
                <a:gd name="T71" fmla="*/ 0 h 84"/>
                <a:gd name="T72" fmla="*/ 71 w 88"/>
                <a:gd name="T73" fmla="*/ 0 h 84"/>
                <a:gd name="T74" fmla="*/ 71 w 88"/>
                <a:gd name="T75" fmla="*/ 29 h 84"/>
                <a:gd name="T76" fmla="*/ 88 w 88"/>
                <a:gd name="T77" fmla="*/ 29 h 84"/>
                <a:gd name="T78" fmla="*/ 88 w 88"/>
                <a:gd name="T79" fmla="*/ 41 h 84"/>
                <a:gd name="T80" fmla="*/ 71 w 88"/>
                <a:gd name="T81" fmla="*/ 41 h 84"/>
                <a:gd name="T82" fmla="*/ 71 w 88"/>
                <a:gd name="T83" fmla="*/ 84 h 84"/>
                <a:gd name="T84" fmla="*/ 59 w 88"/>
                <a:gd name="T85" fmla="*/ 84 h 84"/>
                <a:gd name="T86" fmla="*/ 59 w 88"/>
                <a:gd name="T87" fmla="*/ 41 h 84"/>
                <a:gd name="T88" fmla="*/ 40 w 88"/>
                <a:gd name="T89" fmla="*/ 41 h 84"/>
                <a:gd name="T90" fmla="*/ 40 w 88"/>
                <a:gd name="T91" fmla="*/ 29 h 84"/>
                <a:gd name="T92" fmla="*/ 59 w 88"/>
                <a:gd name="T93" fmla="*/ 2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" h="84">
                  <a:moveTo>
                    <a:pt x="42" y="15"/>
                  </a:moveTo>
                  <a:lnTo>
                    <a:pt x="42" y="25"/>
                  </a:lnTo>
                  <a:lnTo>
                    <a:pt x="0" y="25"/>
                  </a:lnTo>
                  <a:lnTo>
                    <a:pt x="0" y="15"/>
                  </a:lnTo>
                  <a:lnTo>
                    <a:pt x="42" y="15"/>
                  </a:lnTo>
                  <a:close/>
                  <a:moveTo>
                    <a:pt x="39" y="84"/>
                  </a:moveTo>
                  <a:lnTo>
                    <a:pt x="27" y="84"/>
                  </a:lnTo>
                  <a:lnTo>
                    <a:pt x="27" y="81"/>
                  </a:lnTo>
                  <a:lnTo>
                    <a:pt x="13" y="81"/>
                  </a:lnTo>
                  <a:lnTo>
                    <a:pt x="13" y="84"/>
                  </a:lnTo>
                  <a:lnTo>
                    <a:pt x="3" y="84"/>
                  </a:lnTo>
                  <a:lnTo>
                    <a:pt x="3" y="52"/>
                  </a:lnTo>
                  <a:lnTo>
                    <a:pt x="39" y="52"/>
                  </a:lnTo>
                  <a:lnTo>
                    <a:pt x="39" y="84"/>
                  </a:lnTo>
                  <a:close/>
                  <a:moveTo>
                    <a:pt x="37" y="28"/>
                  </a:moveTo>
                  <a:lnTo>
                    <a:pt x="37" y="38"/>
                  </a:lnTo>
                  <a:lnTo>
                    <a:pt x="3" y="38"/>
                  </a:lnTo>
                  <a:lnTo>
                    <a:pt x="3" y="28"/>
                  </a:lnTo>
                  <a:lnTo>
                    <a:pt x="37" y="28"/>
                  </a:lnTo>
                  <a:close/>
                  <a:moveTo>
                    <a:pt x="37" y="39"/>
                  </a:moveTo>
                  <a:lnTo>
                    <a:pt x="37" y="49"/>
                  </a:lnTo>
                  <a:lnTo>
                    <a:pt x="3" y="49"/>
                  </a:lnTo>
                  <a:lnTo>
                    <a:pt x="3" y="39"/>
                  </a:lnTo>
                  <a:lnTo>
                    <a:pt x="37" y="39"/>
                  </a:lnTo>
                  <a:close/>
                  <a:moveTo>
                    <a:pt x="37" y="2"/>
                  </a:moveTo>
                  <a:lnTo>
                    <a:pt x="37" y="12"/>
                  </a:lnTo>
                  <a:lnTo>
                    <a:pt x="4" y="12"/>
                  </a:lnTo>
                  <a:lnTo>
                    <a:pt x="4" y="2"/>
                  </a:lnTo>
                  <a:lnTo>
                    <a:pt x="37" y="2"/>
                  </a:lnTo>
                  <a:close/>
                  <a:moveTo>
                    <a:pt x="27" y="71"/>
                  </a:moveTo>
                  <a:lnTo>
                    <a:pt x="27" y="62"/>
                  </a:lnTo>
                  <a:lnTo>
                    <a:pt x="13" y="62"/>
                  </a:lnTo>
                  <a:lnTo>
                    <a:pt x="13" y="71"/>
                  </a:lnTo>
                  <a:lnTo>
                    <a:pt x="27" y="71"/>
                  </a:lnTo>
                  <a:close/>
                  <a:moveTo>
                    <a:pt x="59" y="29"/>
                  </a:moveTo>
                  <a:lnTo>
                    <a:pt x="59" y="0"/>
                  </a:lnTo>
                  <a:lnTo>
                    <a:pt x="71" y="0"/>
                  </a:lnTo>
                  <a:lnTo>
                    <a:pt x="71" y="29"/>
                  </a:lnTo>
                  <a:lnTo>
                    <a:pt x="88" y="29"/>
                  </a:lnTo>
                  <a:lnTo>
                    <a:pt x="88" y="41"/>
                  </a:lnTo>
                  <a:lnTo>
                    <a:pt x="71" y="41"/>
                  </a:lnTo>
                  <a:lnTo>
                    <a:pt x="71" y="84"/>
                  </a:lnTo>
                  <a:lnTo>
                    <a:pt x="59" y="84"/>
                  </a:lnTo>
                  <a:lnTo>
                    <a:pt x="59" y="41"/>
                  </a:lnTo>
                  <a:lnTo>
                    <a:pt x="40" y="41"/>
                  </a:lnTo>
                  <a:lnTo>
                    <a:pt x="40" y="29"/>
                  </a:lnTo>
                  <a:lnTo>
                    <a:pt x="59" y="29"/>
                  </a:ln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3667124" y="4600576"/>
              <a:ext cx="144462" cy="133350"/>
            </a:xfrm>
            <a:custGeom>
              <a:avLst/>
              <a:gdLst>
                <a:gd name="T0" fmla="*/ 30 w 63"/>
                <a:gd name="T1" fmla="*/ 7 h 58"/>
                <a:gd name="T2" fmla="*/ 20 w 63"/>
                <a:gd name="T3" fmla="*/ 8 h 58"/>
                <a:gd name="T4" fmla="*/ 20 w 63"/>
                <a:gd name="T5" fmla="*/ 16 h 58"/>
                <a:gd name="T6" fmla="*/ 30 w 63"/>
                <a:gd name="T7" fmla="*/ 16 h 58"/>
                <a:gd name="T8" fmla="*/ 30 w 63"/>
                <a:gd name="T9" fmla="*/ 23 h 58"/>
                <a:gd name="T10" fmla="*/ 20 w 63"/>
                <a:gd name="T11" fmla="*/ 23 h 58"/>
                <a:gd name="T12" fmla="*/ 20 w 63"/>
                <a:gd name="T13" fmla="*/ 26 h 58"/>
                <a:gd name="T14" fmla="*/ 30 w 63"/>
                <a:gd name="T15" fmla="*/ 34 h 58"/>
                <a:gd name="T16" fmla="*/ 25 w 63"/>
                <a:gd name="T17" fmla="*/ 40 h 58"/>
                <a:gd name="T18" fmla="*/ 20 w 63"/>
                <a:gd name="T19" fmla="*/ 34 h 58"/>
                <a:gd name="T20" fmla="*/ 20 w 63"/>
                <a:gd name="T21" fmla="*/ 58 h 58"/>
                <a:gd name="T22" fmla="*/ 12 w 63"/>
                <a:gd name="T23" fmla="*/ 58 h 58"/>
                <a:gd name="T24" fmla="*/ 12 w 63"/>
                <a:gd name="T25" fmla="*/ 38 h 58"/>
                <a:gd name="T26" fmla="*/ 11 w 63"/>
                <a:gd name="T27" fmla="*/ 39 h 58"/>
                <a:gd name="T28" fmla="*/ 5 w 63"/>
                <a:gd name="T29" fmla="*/ 46 h 58"/>
                <a:gd name="T30" fmla="*/ 0 w 63"/>
                <a:gd name="T31" fmla="*/ 42 h 58"/>
                <a:gd name="T32" fmla="*/ 8 w 63"/>
                <a:gd name="T33" fmla="*/ 31 h 58"/>
                <a:gd name="T34" fmla="*/ 11 w 63"/>
                <a:gd name="T35" fmla="*/ 23 h 58"/>
                <a:gd name="T36" fmla="*/ 1 w 63"/>
                <a:gd name="T37" fmla="*/ 23 h 58"/>
                <a:gd name="T38" fmla="*/ 1 w 63"/>
                <a:gd name="T39" fmla="*/ 16 h 58"/>
                <a:gd name="T40" fmla="*/ 12 w 63"/>
                <a:gd name="T41" fmla="*/ 16 h 58"/>
                <a:gd name="T42" fmla="*/ 12 w 63"/>
                <a:gd name="T43" fmla="*/ 9 h 58"/>
                <a:gd name="T44" fmla="*/ 4 w 63"/>
                <a:gd name="T45" fmla="*/ 9 h 58"/>
                <a:gd name="T46" fmla="*/ 1 w 63"/>
                <a:gd name="T47" fmla="*/ 3 h 58"/>
                <a:gd name="T48" fmla="*/ 26 w 63"/>
                <a:gd name="T49" fmla="*/ 0 h 58"/>
                <a:gd name="T50" fmla="*/ 30 w 63"/>
                <a:gd name="T51" fmla="*/ 7 h 58"/>
                <a:gd name="T52" fmla="*/ 63 w 63"/>
                <a:gd name="T53" fmla="*/ 41 h 58"/>
                <a:gd name="T54" fmla="*/ 57 w 63"/>
                <a:gd name="T55" fmla="*/ 42 h 58"/>
                <a:gd name="T56" fmla="*/ 57 w 63"/>
                <a:gd name="T57" fmla="*/ 58 h 58"/>
                <a:gd name="T58" fmla="*/ 50 w 63"/>
                <a:gd name="T59" fmla="*/ 58 h 58"/>
                <a:gd name="T60" fmla="*/ 50 w 63"/>
                <a:gd name="T61" fmla="*/ 44 h 58"/>
                <a:gd name="T62" fmla="*/ 29 w 63"/>
                <a:gd name="T63" fmla="*/ 47 h 58"/>
                <a:gd name="T64" fmla="*/ 27 w 63"/>
                <a:gd name="T65" fmla="*/ 40 h 58"/>
                <a:gd name="T66" fmla="*/ 50 w 63"/>
                <a:gd name="T67" fmla="*/ 36 h 58"/>
                <a:gd name="T68" fmla="*/ 50 w 63"/>
                <a:gd name="T69" fmla="*/ 0 h 58"/>
                <a:gd name="T70" fmla="*/ 57 w 63"/>
                <a:gd name="T71" fmla="*/ 0 h 58"/>
                <a:gd name="T72" fmla="*/ 57 w 63"/>
                <a:gd name="T73" fmla="*/ 35 h 58"/>
                <a:gd name="T74" fmla="*/ 62 w 63"/>
                <a:gd name="T75" fmla="*/ 34 h 58"/>
                <a:gd name="T76" fmla="*/ 63 w 63"/>
                <a:gd name="T77" fmla="*/ 41 h 58"/>
                <a:gd name="T78" fmla="*/ 46 w 63"/>
                <a:gd name="T79" fmla="*/ 27 h 58"/>
                <a:gd name="T80" fmla="*/ 41 w 63"/>
                <a:gd name="T81" fmla="*/ 34 h 58"/>
                <a:gd name="T82" fmla="*/ 31 w 63"/>
                <a:gd name="T83" fmla="*/ 25 h 58"/>
                <a:gd name="T84" fmla="*/ 36 w 63"/>
                <a:gd name="T85" fmla="*/ 20 h 58"/>
                <a:gd name="T86" fmla="*/ 46 w 63"/>
                <a:gd name="T87" fmla="*/ 27 h 58"/>
                <a:gd name="T88" fmla="*/ 49 w 63"/>
                <a:gd name="T89" fmla="*/ 12 h 58"/>
                <a:gd name="T90" fmla="*/ 43 w 63"/>
                <a:gd name="T91" fmla="*/ 18 h 58"/>
                <a:gd name="T92" fmla="*/ 34 w 63"/>
                <a:gd name="T93" fmla="*/ 10 h 58"/>
                <a:gd name="T94" fmla="*/ 40 w 63"/>
                <a:gd name="T95" fmla="*/ 5 h 58"/>
                <a:gd name="T96" fmla="*/ 49 w 63"/>
                <a:gd name="T97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" h="58">
                  <a:moveTo>
                    <a:pt x="30" y="7"/>
                  </a:moveTo>
                  <a:cubicBezTo>
                    <a:pt x="26" y="7"/>
                    <a:pt x="23" y="7"/>
                    <a:pt x="20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3" y="29"/>
                    <a:pt x="27" y="32"/>
                    <a:pt x="30" y="34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3" y="38"/>
                    <a:pt x="21" y="36"/>
                    <a:pt x="20" y="34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8"/>
                    <a:pt x="12" y="38"/>
                    <a:pt x="11" y="39"/>
                  </a:cubicBezTo>
                  <a:cubicBezTo>
                    <a:pt x="10" y="41"/>
                    <a:pt x="8" y="44"/>
                    <a:pt x="5" y="4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" y="39"/>
                    <a:pt x="5" y="35"/>
                    <a:pt x="8" y="31"/>
                  </a:cubicBezTo>
                  <a:cubicBezTo>
                    <a:pt x="9" y="28"/>
                    <a:pt x="10" y="26"/>
                    <a:pt x="1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9" y="9"/>
                    <a:pt x="7" y="9"/>
                    <a:pt x="4" y="9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0" y="2"/>
                    <a:pt x="18" y="1"/>
                    <a:pt x="26" y="0"/>
                  </a:cubicBezTo>
                  <a:lnTo>
                    <a:pt x="30" y="7"/>
                  </a:lnTo>
                  <a:close/>
                  <a:moveTo>
                    <a:pt x="63" y="41"/>
                  </a:moveTo>
                  <a:cubicBezTo>
                    <a:pt x="57" y="42"/>
                    <a:pt x="57" y="42"/>
                    <a:pt x="57" y="42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62" y="34"/>
                    <a:pt x="62" y="34"/>
                    <a:pt x="62" y="34"/>
                  </a:cubicBezTo>
                  <a:lnTo>
                    <a:pt x="63" y="41"/>
                  </a:lnTo>
                  <a:close/>
                  <a:moveTo>
                    <a:pt x="46" y="27"/>
                  </a:moveTo>
                  <a:cubicBezTo>
                    <a:pt x="41" y="34"/>
                    <a:pt x="41" y="34"/>
                    <a:pt x="41" y="34"/>
                  </a:cubicBezTo>
                  <a:cubicBezTo>
                    <a:pt x="38" y="30"/>
                    <a:pt x="34" y="28"/>
                    <a:pt x="31" y="25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40" y="22"/>
                    <a:pt x="43" y="24"/>
                    <a:pt x="46" y="27"/>
                  </a:cubicBezTo>
                  <a:close/>
                  <a:moveTo>
                    <a:pt x="49" y="12"/>
                  </a:moveTo>
                  <a:cubicBezTo>
                    <a:pt x="43" y="18"/>
                    <a:pt x="43" y="18"/>
                    <a:pt x="43" y="18"/>
                  </a:cubicBezTo>
                  <a:cubicBezTo>
                    <a:pt x="40" y="15"/>
                    <a:pt x="37" y="13"/>
                    <a:pt x="34" y="10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3" y="7"/>
                    <a:pt x="46" y="9"/>
                    <a:pt x="49" y="12"/>
                  </a:cubicBezTo>
                  <a:close/>
                </a:path>
              </a:pathLst>
            </a:custGeom>
            <a:solidFill>
              <a:srgbClr val="9207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1082675" y="4765676"/>
              <a:ext cx="144462" cy="133350"/>
            </a:xfrm>
            <a:custGeom>
              <a:avLst/>
              <a:gdLst>
                <a:gd name="T0" fmla="*/ 38 w 63"/>
                <a:gd name="T1" fmla="*/ 3 h 58"/>
                <a:gd name="T2" fmla="*/ 63 w 63"/>
                <a:gd name="T3" fmla="*/ 9 h 58"/>
                <a:gd name="T4" fmla="*/ 12 w 63"/>
                <a:gd name="T5" fmla="*/ 29 h 58"/>
                <a:gd name="T6" fmla="*/ 7 w 63"/>
                <a:gd name="T7" fmla="*/ 57 h 58"/>
                <a:gd name="T8" fmla="*/ 3 w 63"/>
                <a:gd name="T9" fmla="*/ 40 h 58"/>
                <a:gd name="T10" fmla="*/ 4 w 63"/>
                <a:gd name="T11" fmla="*/ 3 h 58"/>
                <a:gd name="T12" fmla="*/ 30 w 63"/>
                <a:gd name="T13" fmla="*/ 0 h 58"/>
                <a:gd name="T14" fmla="*/ 58 w 63"/>
                <a:gd name="T15" fmla="*/ 31 h 58"/>
                <a:gd name="T16" fmla="*/ 48 w 63"/>
                <a:gd name="T17" fmla="*/ 49 h 58"/>
                <a:gd name="T18" fmla="*/ 60 w 63"/>
                <a:gd name="T19" fmla="*/ 51 h 58"/>
                <a:gd name="T20" fmla="*/ 49 w 63"/>
                <a:gd name="T21" fmla="*/ 55 h 58"/>
                <a:gd name="T22" fmla="*/ 44 w 63"/>
                <a:gd name="T23" fmla="*/ 49 h 58"/>
                <a:gd name="T24" fmla="*/ 31 w 63"/>
                <a:gd name="T25" fmla="*/ 52 h 58"/>
                <a:gd name="T26" fmla="*/ 14 w 63"/>
                <a:gd name="T27" fmla="*/ 58 h 58"/>
                <a:gd name="T28" fmla="*/ 20 w 63"/>
                <a:gd name="T29" fmla="*/ 50 h 58"/>
                <a:gd name="T30" fmla="*/ 15 w 63"/>
                <a:gd name="T31" fmla="*/ 49 h 58"/>
                <a:gd name="T32" fmla="*/ 58 w 63"/>
                <a:gd name="T33" fmla="*/ 31 h 58"/>
                <a:gd name="T34" fmla="*/ 61 w 63"/>
                <a:gd name="T35" fmla="*/ 30 h 58"/>
                <a:gd name="T36" fmla="*/ 13 w 63"/>
                <a:gd name="T37" fmla="*/ 25 h 58"/>
                <a:gd name="T38" fmla="*/ 22 w 63"/>
                <a:gd name="T39" fmla="*/ 11 h 58"/>
                <a:gd name="T40" fmla="*/ 29 w 63"/>
                <a:gd name="T41" fmla="*/ 10 h 58"/>
                <a:gd name="T42" fmla="*/ 43 w 63"/>
                <a:gd name="T43" fmla="*/ 11 h 58"/>
                <a:gd name="T44" fmla="*/ 50 w 63"/>
                <a:gd name="T45" fmla="*/ 10 h 58"/>
                <a:gd name="T46" fmla="*/ 61 w 63"/>
                <a:gd name="T47" fmla="*/ 11 h 58"/>
                <a:gd name="T48" fmla="*/ 50 w 63"/>
                <a:gd name="T49" fmla="*/ 17 h 58"/>
                <a:gd name="T50" fmla="*/ 22 w 63"/>
                <a:gd name="T51" fmla="*/ 23 h 58"/>
                <a:gd name="T52" fmla="*/ 13 w 63"/>
                <a:gd name="T53" fmla="*/ 17 h 58"/>
                <a:gd name="T54" fmla="*/ 22 w 63"/>
                <a:gd name="T55" fmla="*/ 11 h 58"/>
                <a:gd name="T56" fmla="*/ 32 w 63"/>
                <a:gd name="T57" fmla="*/ 36 h 58"/>
                <a:gd name="T58" fmla="*/ 22 w 63"/>
                <a:gd name="T59" fmla="*/ 38 h 58"/>
                <a:gd name="T60" fmla="*/ 32 w 63"/>
                <a:gd name="T61" fmla="*/ 44 h 58"/>
                <a:gd name="T62" fmla="*/ 22 w 63"/>
                <a:gd name="T63" fmla="*/ 42 h 58"/>
                <a:gd name="T64" fmla="*/ 32 w 63"/>
                <a:gd name="T65" fmla="*/ 44 h 58"/>
                <a:gd name="T66" fmla="*/ 43 w 63"/>
                <a:gd name="T67" fmla="*/ 18 h 58"/>
                <a:gd name="T68" fmla="*/ 29 w 63"/>
                <a:gd name="T69" fmla="*/ 17 h 58"/>
                <a:gd name="T70" fmla="*/ 39 w 63"/>
                <a:gd name="T71" fmla="*/ 38 h 58"/>
                <a:gd name="T72" fmla="*/ 51 w 63"/>
                <a:gd name="T73" fmla="*/ 36 h 58"/>
                <a:gd name="T74" fmla="*/ 39 w 63"/>
                <a:gd name="T75" fmla="*/ 38 h 58"/>
                <a:gd name="T76" fmla="*/ 51 w 63"/>
                <a:gd name="T77" fmla="*/ 44 h 58"/>
                <a:gd name="T78" fmla="*/ 39 w 63"/>
                <a:gd name="T79" fmla="*/ 4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" h="58">
                  <a:moveTo>
                    <a:pt x="38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34"/>
                    <a:pt x="11" y="39"/>
                    <a:pt x="10" y="45"/>
                  </a:cubicBezTo>
                  <a:cubicBezTo>
                    <a:pt x="10" y="49"/>
                    <a:pt x="9" y="53"/>
                    <a:pt x="7" y="57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2" y="48"/>
                    <a:pt x="3" y="44"/>
                    <a:pt x="3" y="40"/>
                  </a:cubicBezTo>
                  <a:cubicBezTo>
                    <a:pt x="4" y="35"/>
                    <a:pt x="4" y="30"/>
                    <a:pt x="4" y="26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0"/>
                    <a:pt x="30" y="0"/>
                    <a:pt x="30" y="0"/>
                  </a:cubicBezTo>
                  <a:lnTo>
                    <a:pt x="38" y="0"/>
                  </a:lnTo>
                  <a:close/>
                  <a:moveTo>
                    <a:pt x="58" y="31"/>
                  </a:moveTo>
                  <a:cubicBezTo>
                    <a:pt x="58" y="49"/>
                    <a:pt x="58" y="49"/>
                    <a:pt x="58" y="49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9" y="49"/>
                    <a:pt x="51" y="50"/>
                    <a:pt x="52" y="50"/>
                  </a:cubicBezTo>
                  <a:cubicBezTo>
                    <a:pt x="55" y="51"/>
                    <a:pt x="58" y="51"/>
                    <a:pt x="60" y="5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4" y="57"/>
                    <a:pt x="51" y="56"/>
                    <a:pt x="49" y="55"/>
                  </a:cubicBezTo>
                  <a:cubicBezTo>
                    <a:pt x="46" y="54"/>
                    <a:pt x="43" y="53"/>
                    <a:pt x="41" y="52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29" y="53"/>
                    <a:pt x="27" y="54"/>
                    <a:pt x="24" y="55"/>
                  </a:cubicBezTo>
                  <a:cubicBezTo>
                    <a:pt x="21" y="56"/>
                    <a:pt x="18" y="57"/>
                    <a:pt x="14" y="58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5" y="51"/>
                    <a:pt x="18" y="51"/>
                    <a:pt x="20" y="50"/>
                  </a:cubicBezTo>
                  <a:cubicBezTo>
                    <a:pt x="22" y="50"/>
                    <a:pt x="23" y="49"/>
                    <a:pt x="24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31"/>
                    <a:pt x="15" y="31"/>
                    <a:pt x="15" y="31"/>
                  </a:cubicBezTo>
                  <a:lnTo>
                    <a:pt x="58" y="31"/>
                  </a:lnTo>
                  <a:close/>
                  <a:moveTo>
                    <a:pt x="61" y="25"/>
                  </a:moveTo>
                  <a:cubicBezTo>
                    <a:pt x="61" y="30"/>
                    <a:pt x="61" y="30"/>
                    <a:pt x="61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61" y="25"/>
                  </a:lnTo>
                  <a:close/>
                  <a:moveTo>
                    <a:pt x="22" y="11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22" y="11"/>
                  </a:lnTo>
                  <a:close/>
                  <a:moveTo>
                    <a:pt x="32" y="38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2" y="38"/>
                    <a:pt x="22" y="38"/>
                    <a:pt x="22" y="38"/>
                  </a:cubicBezTo>
                  <a:lnTo>
                    <a:pt x="32" y="38"/>
                  </a:lnTo>
                  <a:close/>
                  <a:moveTo>
                    <a:pt x="32" y="44"/>
                  </a:moveTo>
                  <a:cubicBezTo>
                    <a:pt x="32" y="42"/>
                    <a:pt x="32" y="42"/>
                    <a:pt x="3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44"/>
                    <a:pt x="22" y="44"/>
                    <a:pt x="22" y="44"/>
                  </a:cubicBezTo>
                  <a:lnTo>
                    <a:pt x="32" y="44"/>
                  </a:lnTo>
                  <a:close/>
                  <a:moveTo>
                    <a:pt x="29" y="18"/>
                  </a:moveTo>
                  <a:cubicBezTo>
                    <a:pt x="43" y="18"/>
                    <a:pt x="43" y="18"/>
                    <a:pt x="43" y="18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29" y="17"/>
                    <a:pt x="29" y="17"/>
                    <a:pt x="29" y="17"/>
                  </a:cubicBezTo>
                  <a:lnTo>
                    <a:pt x="29" y="18"/>
                  </a:lnTo>
                  <a:close/>
                  <a:moveTo>
                    <a:pt x="39" y="38"/>
                  </a:moveTo>
                  <a:cubicBezTo>
                    <a:pt x="51" y="38"/>
                    <a:pt x="51" y="38"/>
                    <a:pt x="51" y="38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39" y="36"/>
                    <a:pt x="39" y="36"/>
                    <a:pt x="39" y="36"/>
                  </a:cubicBezTo>
                  <a:lnTo>
                    <a:pt x="39" y="38"/>
                  </a:lnTo>
                  <a:close/>
                  <a:moveTo>
                    <a:pt x="39" y="44"/>
                  </a:moveTo>
                  <a:cubicBezTo>
                    <a:pt x="51" y="44"/>
                    <a:pt x="51" y="44"/>
                    <a:pt x="51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39" y="42"/>
                    <a:pt x="39" y="42"/>
                    <a:pt x="39" y="42"/>
                  </a:cubicBezTo>
                  <a:lnTo>
                    <a:pt x="39" y="44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1325562" y="4764089"/>
              <a:ext cx="138112" cy="134938"/>
            </a:xfrm>
            <a:custGeom>
              <a:avLst/>
              <a:gdLst>
                <a:gd name="T0" fmla="*/ 17 w 60"/>
                <a:gd name="T1" fmla="*/ 4 h 59"/>
                <a:gd name="T2" fmla="*/ 15 w 60"/>
                <a:gd name="T3" fmla="*/ 8 h 59"/>
                <a:gd name="T4" fmla="*/ 26 w 60"/>
                <a:gd name="T5" fmla="*/ 8 h 59"/>
                <a:gd name="T6" fmla="*/ 26 w 60"/>
                <a:gd name="T7" fmla="*/ 0 h 59"/>
                <a:gd name="T8" fmla="*/ 34 w 60"/>
                <a:gd name="T9" fmla="*/ 0 h 59"/>
                <a:gd name="T10" fmla="*/ 34 w 60"/>
                <a:gd name="T11" fmla="*/ 8 h 59"/>
                <a:gd name="T12" fmla="*/ 56 w 60"/>
                <a:gd name="T13" fmla="*/ 8 h 59"/>
                <a:gd name="T14" fmla="*/ 56 w 60"/>
                <a:gd name="T15" fmla="*/ 15 h 59"/>
                <a:gd name="T16" fmla="*/ 34 w 60"/>
                <a:gd name="T17" fmla="*/ 15 h 59"/>
                <a:gd name="T18" fmla="*/ 34 w 60"/>
                <a:gd name="T19" fmla="*/ 22 h 59"/>
                <a:gd name="T20" fmla="*/ 60 w 60"/>
                <a:gd name="T21" fmla="*/ 22 h 59"/>
                <a:gd name="T22" fmla="*/ 60 w 60"/>
                <a:gd name="T23" fmla="*/ 30 h 59"/>
                <a:gd name="T24" fmla="*/ 0 w 60"/>
                <a:gd name="T25" fmla="*/ 30 h 59"/>
                <a:gd name="T26" fmla="*/ 0 w 60"/>
                <a:gd name="T27" fmla="*/ 22 h 59"/>
                <a:gd name="T28" fmla="*/ 26 w 60"/>
                <a:gd name="T29" fmla="*/ 22 h 59"/>
                <a:gd name="T30" fmla="*/ 26 w 60"/>
                <a:gd name="T31" fmla="*/ 15 h 59"/>
                <a:gd name="T32" fmla="*/ 12 w 60"/>
                <a:gd name="T33" fmla="*/ 15 h 59"/>
                <a:gd name="T34" fmla="*/ 7 w 60"/>
                <a:gd name="T35" fmla="*/ 22 h 59"/>
                <a:gd name="T36" fmla="*/ 0 w 60"/>
                <a:gd name="T37" fmla="*/ 17 h 59"/>
                <a:gd name="T38" fmla="*/ 5 w 60"/>
                <a:gd name="T39" fmla="*/ 10 h 59"/>
                <a:gd name="T40" fmla="*/ 9 w 60"/>
                <a:gd name="T41" fmla="*/ 1 h 59"/>
                <a:gd name="T42" fmla="*/ 17 w 60"/>
                <a:gd name="T43" fmla="*/ 4 h 59"/>
                <a:gd name="T44" fmla="*/ 55 w 60"/>
                <a:gd name="T45" fmla="*/ 59 h 59"/>
                <a:gd name="T46" fmla="*/ 47 w 60"/>
                <a:gd name="T47" fmla="*/ 59 h 59"/>
                <a:gd name="T48" fmla="*/ 47 w 60"/>
                <a:gd name="T49" fmla="*/ 56 h 59"/>
                <a:gd name="T50" fmla="*/ 14 w 60"/>
                <a:gd name="T51" fmla="*/ 56 h 59"/>
                <a:gd name="T52" fmla="*/ 14 w 60"/>
                <a:gd name="T53" fmla="*/ 59 h 59"/>
                <a:gd name="T54" fmla="*/ 6 w 60"/>
                <a:gd name="T55" fmla="*/ 59 h 59"/>
                <a:gd name="T56" fmla="*/ 6 w 60"/>
                <a:gd name="T57" fmla="*/ 33 h 59"/>
                <a:gd name="T58" fmla="*/ 55 w 60"/>
                <a:gd name="T59" fmla="*/ 33 h 59"/>
                <a:gd name="T60" fmla="*/ 55 w 60"/>
                <a:gd name="T61" fmla="*/ 59 h 59"/>
                <a:gd name="T62" fmla="*/ 47 w 60"/>
                <a:gd name="T63" fmla="*/ 49 h 59"/>
                <a:gd name="T64" fmla="*/ 47 w 60"/>
                <a:gd name="T65" fmla="*/ 40 h 59"/>
                <a:gd name="T66" fmla="*/ 14 w 60"/>
                <a:gd name="T67" fmla="*/ 40 h 59"/>
                <a:gd name="T68" fmla="*/ 14 w 60"/>
                <a:gd name="T69" fmla="*/ 49 h 59"/>
                <a:gd name="T70" fmla="*/ 47 w 60"/>
                <a:gd name="T71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59">
                  <a:moveTo>
                    <a:pt x="17" y="4"/>
                  </a:moveTo>
                  <a:cubicBezTo>
                    <a:pt x="16" y="5"/>
                    <a:pt x="16" y="7"/>
                    <a:pt x="1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7"/>
                    <a:pt x="9" y="20"/>
                    <a:pt x="7" y="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5"/>
                    <a:pt x="4" y="12"/>
                    <a:pt x="5" y="10"/>
                  </a:cubicBezTo>
                  <a:cubicBezTo>
                    <a:pt x="7" y="7"/>
                    <a:pt x="8" y="4"/>
                    <a:pt x="9" y="1"/>
                  </a:cubicBezTo>
                  <a:lnTo>
                    <a:pt x="17" y="4"/>
                  </a:lnTo>
                  <a:close/>
                  <a:moveTo>
                    <a:pt x="55" y="59"/>
                  </a:moveTo>
                  <a:cubicBezTo>
                    <a:pt x="47" y="59"/>
                    <a:pt x="47" y="59"/>
                    <a:pt x="47" y="59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5" y="33"/>
                    <a:pt x="55" y="33"/>
                    <a:pt x="55" y="33"/>
                  </a:cubicBezTo>
                  <a:lnTo>
                    <a:pt x="55" y="59"/>
                  </a:lnTo>
                  <a:close/>
                  <a:moveTo>
                    <a:pt x="47" y="49"/>
                  </a:moveTo>
                  <a:cubicBezTo>
                    <a:pt x="47" y="40"/>
                    <a:pt x="47" y="40"/>
                    <a:pt x="47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9"/>
                    <a:pt x="14" y="49"/>
                    <a:pt x="14" y="49"/>
                  </a:cubicBezTo>
                  <a:lnTo>
                    <a:pt x="47" y="49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1562100" y="4765676"/>
              <a:ext cx="144462" cy="133350"/>
            </a:xfrm>
            <a:custGeom>
              <a:avLst/>
              <a:gdLst>
                <a:gd name="T0" fmla="*/ 27 w 63"/>
                <a:gd name="T1" fmla="*/ 16 h 58"/>
                <a:gd name="T2" fmla="*/ 0 w 63"/>
                <a:gd name="T3" fmla="*/ 9 h 58"/>
                <a:gd name="T4" fmla="*/ 24 w 63"/>
                <a:gd name="T5" fmla="*/ 55 h 58"/>
                <a:gd name="T6" fmla="*/ 10 w 63"/>
                <a:gd name="T7" fmla="*/ 58 h 58"/>
                <a:gd name="T8" fmla="*/ 3 w 63"/>
                <a:gd name="T9" fmla="*/ 36 h 58"/>
                <a:gd name="T10" fmla="*/ 24 w 63"/>
                <a:gd name="T11" fmla="*/ 55 h 58"/>
                <a:gd name="T12" fmla="*/ 23 w 63"/>
                <a:gd name="T13" fmla="*/ 33 h 58"/>
                <a:gd name="T14" fmla="*/ 3 w 63"/>
                <a:gd name="T15" fmla="*/ 27 h 58"/>
                <a:gd name="T16" fmla="*/ 24 w 63"/>
                <a:gd name="T17" fmla="*/ 18 h 58"/>
                <a:gd name="T18" fmla="*/ 3 w 63"/>
                <a:gd name="T19" fmla="*/ 25 h 58"/>
                <a:gd name="T20" fmla="*/ 24 w 63"/>
                <a:gd name="T21" fmla="*/ 18 h 58"/>
                <a:gd name="T22" fmla="*/ 23 w 63"/>
                <a:gd name="T23" fmla="*/ 7 h 58"/>
                <a:gd name="T24" fmla="*/ 4 w 63"/>
                <a:gd name="T25" fmla="*/ 1 h 58"/>
                <a:gd name="T26" fmla="*/ 17 w 63"/>
                <a:gd name="T27" fmla="*/ 49 h 58"/>
                <a:gd name="T28" fmla="*/ 10 w 63"/>
                <a:gd name="T29" fmla="*/ 42 h 58"/>
                <a:gd name="T30" fmla="*/ 17 w 63"/>
                <a:gd name="T31" fmla="*/ 49 h 58"/>
                <a:gd name="T32" fmla="*/ 58 w 63"/>
                <a:gd name="T33" fmla="*/ 31 h 58"/>
                <a:gd name="T34" fmla="*/ 62 w 63"/>
                <a:gd name="T35" fmla="*/ 50 h 58"/>
                <a:gd name="T36" fmla="*/ 44 w 63"/>
                <a:gd name="T37" fmla="*/ 50 h 58"/>
                <a:gd name="T38" fmla="*/ 25 w 63"/>
                <a:gd name="T39" fmla="*/ 51 h 58"/>
                <a:gd name="T40" fmla="*/ 30 w 63"/>
                <a:gd name="T41" fmla="*/ 33 h 58"/>
                <a:gd name="T42" fmla="*/ 27 w 63"/>
                <a:gd name="T43" fmla="*/ 26 h 58"/>
                <a:gd name="T44" fmla="*/ 53 w 63"/>
                <a:gd name="T45" fmla="*/ 0 h 58"/>
                <a:gd name="T46" fmla="*/ 54 w 63"/>
                <a:gd name="T47" fmla="*/ 16 h 58"/>
                <a:gd name="T48" fmla="*/ 56 w 63"/>
                <a:gd name="T49" fmla="*/ 16 h 58"/>
                <a:gd name="T50" fmla="*/ 56 w 63"/>
                <a:gd name="T51" fmla="*/ 10 h 58"/>
                <a:gd name="T52" fmla="*/ 61 w 63"/>
                <a:gd name="T53" fmla="*/ 21 h 58"/>
                <a:gd name="T54" fmla="*/ 55 w 63"/>
                <a:gd name="T55" fmla="*/ 23 h 58"/>
                <a:gd name="T56" fmla="*/ 45 w 63"/>
                <a:gd name="T57" fmla="*/ 15 h 58"/>
                <a:gd name="T58" fmla="*/ 38 w 63"/>
                <a:gd name="T59" fmla="*/ 7 h 58"/>
                <a:gd name="T60" fmla="*/ 36 w 63"/>
                <a:gd name="T61" fmla="*/ 20 h 58"/>
                <a:gd name="T62" fmla="*/ 25 w 63"/>
                <a:gd name="T63" fmla="*/ 20 h 58"/>
                <a:gd name="T64" fmla="*/ 31 w 63"/>
                <a:gd name="T65" fmla="*/ 10 h 58"/>
                <a:gd name="T66" fmla="*/ 34 w 63"/>
                <a:gd name="T67" fmla="*/ 0 h 58"/>
                <a:gd name="T68" fmla="*/ 44 w 63"/>
                <a:gd name="T69" fmla="*/ 40 h 58"/>
                <a:gd name="T70" fmla="*/ 38 w 63"/>
                <a:gd name="T71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" h="58">
                  <a:moveTo>
                    <a:pt x="27" y="9"/>
                  </a:moveTo>
                  <a:cubicBezTo>
                    <a:pt x="27" y="16"/>
                    <a:pt x="27" y="16"/>
                    <a:pt x="2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27" y="9"/>
                  </a:lnTo>
                  <a:close/>
                  <a:moveTo>
                    <a:pt x="24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24" y="36"/>
                    <a:pt x="24" y="36"/>
                    <a:pt x="24" y="36"/>
                  </a:cubicBezTo>
                  <a:lnTo>
                    <a:pt x="24" y="55"/>
                  </a:lnTo>
                  <a:close/>
                  <a:moveTo>
                    <a:pt x="23" y="27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23" y="27"/>
                  </a:lnTo>
                  <a:close/>
                  <a:moveTo>
                    <a:pt x="24" y="18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24" y="18"/>
                  </a:lnTo>
                  <a:close/>
                  <a:moveTo>
                    <a:pt x="23" y="1"/>
                  </a:moveTo>
                  <a:cubicBezTo>
                    <a:pt x="23" y="7"/>
                    <a:pt x="23" y="7"/>
                    <a:pt x="2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23" y="1"/>
                  </a:lnTo>
                  <a:close/>
                  <a:moveTo>
                    <a:pt x="17" y="49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9"/>
                    <a:pt x="10" y="49"/>
                    <a:pt x="10" y="49"/>
                  </a:cubicBezTo>
                  <a:lnTo>
                    <a:pt x="17" y="49"/>
                  </a:lnTo>
                  <a:close/>
                  <a:moveTo>
                    <a:pt x="58" y="26"/>
                  </a:moveTo>
                  <a:cubicBezTo>
                    <a:pt x="58" y="31"/>
                    <a:pt x="58" y="31"/>
                    <a:pt x="58" y="31"/>
                  </a:cubicBezTo>
                  <a:cubicBezTo>
                    <a:pt x="55" y="37"/>
                    <a:pt x="53" y="41"/>
                    <a:pt x="50" y="45"/>
                  </a:cubicBezTo>
                  <a:cubicBezTo>
                    <a:pt x="53" y="47"/>
                    <a:pt x="57" y="49"/>
                    <a:pt x="62" y="50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3" y="56"/>
                    <a:pt x="48" y="53"/>
                    <a:pt x="44" y="50"/>
                  </a:cubicBezTo>
                  <a:cubicBezTo>
                    <a:pt x="39" y="53"/>
                    <a:pt x="34" y="56"/>
                    <a:pt x="29" y="58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30" y="49"/>
                    <a:pt x="34" y="48"/>
                    <a:pt x="38" y="45"/>
                  </a:cubicBezTo>
                  <a:cubicBezTo>
                    <a:pt x="35" y="42"/>
                    <a:pt x="32" y="37"/>
                    <a:pt x="30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7" y="26"/>
                    <a:pt x="27" y="26"/>
                    <a:pt x="27" y="26"/>
                  </a:cubicBezTo>
                  <a:lnTo>
                    <a:pt x="58" y="26"/>
                  </a:lnTo>
                  <a:close/>
                  <a:moveTo>
                    <a:pt x="53" y="0"/>
                  </a:moveTo>
                  <a:cubicBezTo>
                    <a:pt x="53" y="13"/>
                    <a:pt x="53" y="13"/>
                    <a:pt x="53" y="13"/>
                  </a:cubicBezTo>
                  <a:cubicBezTo>
                    <a:pt x="53" y="15"/>
                    <a:pt x="53" y="16"/>
                    <a:pt x="54" y="16"/>
                  </a:cubicBezTo>
                  <a:cubicBezTo>
                    <a:pt x="54" y="16"/>
                    <a:pt x="55" y="16"/>
                    <a:pt x="55" y="16"/>
                  </a:cubicBezTo>
                  <a:cubicBezTo>
                    <a:pt x="55" y="16"/>
                    <a:pt x="55" y="16"/>
                    <a:pt x="5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6" y="15"/>
                    <a:pt x="56" y="13"/>
                    <a:pt x="56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8"/>
                    <a:pt x="62" y="20"/>
                    <a:pt x="61" y="21"/>
                  </a:cubicBezTo>
                  <a:cubicBezTo>
                    <a:pt x="60" y="22"/>
                    <a:pt x="59" y="22"/>
                    <a:pt x="59" y="22"/>
                  </a:cubicBezTo>
                  <a:cubicBezTo>
                    <a:pt x="57" y="23"/>
                    <a:pt x="56" y="23"/>
                    <a:pt x="55" y="23"/>
                  </a:cubicBezTo>
                  <a:cubicBezTo>
                    <a:pt x="51" y="23"/>
                    <a:pt x="49" y="22"/>
                    <a:pt x="48" y="22"/>
                  </a:cubicBezTo>
                  <a:cubicBezTo>
                    <a:pt x="46" y="21"/>
                    <a:pt x="45" y="19"/>
                    <a:pt x="45" y="15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5"/>
                    <a:pt x="37" y="18"/>
                    <a:pt x="36" y="20"/>
                  </a:cubicBezTo>
                  <a:cubicBezTo>
                    <a:pt x="35" y="21"/>
                    <a:pt x="34" y="23"/>
                    <a:pt x="31" y="2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9"/>
                    <a:pt x="28" y="17"/>
                    <a:pt x="29" y="16"/>
                  </a:cubicBezTo>
                  <a:cubicBezTo>
                    <a:pt x="30" y="15"/>
                    <a:pt x="31" y="13"/>
                    <a:pt x="31" y="1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53" y="0"/>
                  </a:lnTo>
                  <a:close/>
                  <a:moveTo>
                    <a:pt x="44" y="40"/>
                  </a:moveTo>
                  <a:cubicBezTo>
                    <a:pt x="46" y="38"/>
                    <a:pt x="48" y="36"/>
                    <a:pt x="4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9" y="36"/>
                    <a:pt x="41" y="38"/>
                    <a:pt x="44" y="40"/>
                  </a:cubicBez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1801812" y="4765676"/>
              <a:ext cx="139700" cy="130175"/>
            </a:xfrm>
            <a:custGeom>
              <a:avLst/>
              <a:gdLst>
                <a:gd name="T0" fmla="*/ 42 w 88"/>
                <a:gd name="T1" fmla="*/ 13 h 82"/>
                <a:gd name="T2" fmla="*/ 42 w 88"/>
                <a:gd name="T3" fmla="*/ 23 h 82"/>
                <a:gd name="T4" fmla="*/ 0 w 88"/>
                <a:gd name="T5" fmla="*/ 23 h 82"/>
                <a:gd name="T6" fmla="*/ 0 w 88"/>
                <a:gd name="T7" fmla="*/ 13 h 82"/>
                <a:gd name="T8" fmla="*/ 42 w 88"/>
                <a:gd name="T9" fmla="*/ 13 h 82"/>
                <a:gd name="T10" fmla="*/ 38 w 88"/>
                <a:gd name="T11" fmla="*/ 82 h 82"/>
                <a:gd name="T12" fmla="*/ 28 w 88"/>
                <a:gd name="T13" fmla="*/ 82 h 82"/>
                <a:gd name="T14" fmla="*/ 28 w 88"/>
                <a:gd name="T15" fmla="*/ 80 h 82"/>
                <a:gd name="T16" fmla="*/ 13 w 88"/>
                <a:gd name="T17" fmla="*/ 80 h 82"/>
                <a:gd name="T18" fmla="*/ 13 w 88"/>
                <a:gd name="T19" fmla="*/ 82 h 82"/>
                <a:gd name="T20" fmla="*/ 2 w 88"/>
                <a:gd name="T21" fmla="*/ 82 h 82"/>
                <a:gd name="T22" fmla="*/ 2 w 88"/>
                <a:gd name="T23" fmla="*/ 52 h 82"/>
                <a:gd name="T24" fmla="*/ 38 w 88"/>
                <a:gd name="T25" fmla="*/ 52 h 82"/>
                <a:gd name="T26" fmla="*/ 38 w 88"/>
                <a:gd name="T27" fmla="*/ 82 h 82"/>
                <a:gd name="T28" fmla="*/ 38 w 88"/>
                <a:gd name="T29" fmla="*/ 26 h 82"/>
                <a:gd name="T30" fmla="*/ 38 w 88"/>
                <a:gd name="T31" fmla="*/ 36 h 82"/>
                <a:gd name="T32" fmla="*/ 3 w 88"/>
                <a:gd name="T33" fmla="*/ 36 h 82"/>
                <a:gd name="T34" fmla="*/ 3 w 88"/>
                <a:gd name="T35" fmla="*/ 26 h 82"/>
                <a:gd name="T36" fmla="*/ 38 w 88"/>
                <a:gd name="T37" fmla="*/ 26 h 82"/>
                <a:gd name="T38" fmla="*/ 38 w 88"/>
                <a:gd name="T39" fmla="*/ 39 h 82"/>
                <a:gd name="T40" fmla="*/ 38 w 88"/>
                <a:gd name="T41" fmla="*/ 49 h 82"/>
                <a:gd name="T42" fmla="*/ 3 w 88"/>
                <a:gd name="T43" fmla="*/ 49 h 82"/>
                <a:gd name="T44" fmla="*/ 3 w 88"/>
                <a:gd name="T45" fmla="*/ 39 h 82"/>
                <a:gd name="T46" fmla="*/ 38 w 88"/>
                <a:gd name="T47" fmla="*/ 39 h 82"/>
                <a:gd name="T48" fmla="*/ 38 w 88"/>
                <a:gd name="T49" fmla="*/ 0 h 82"/>
                <a:gd name="T50" fmla="*/ 38 w 88"/>
                <a:gd name="T51" fmla="*/ 10 h 82"/>
                <a:gd name="T52" fmla="*/ 5 w 88"/>
                <a:gd name="T53" fmla="*/ 10 h 82"/>
                <a:gd name="T54" fmla="*/ 5 w 88"/>
                <a:gd name="T55" fmla="*/ 0 h 82"/>
                <a:gd name="T56" fmla="*/ 38 w 88"/>
                <a:gd name="T57" fmla="*/ 0 h 82"/>
                <a:gd name="T58" fmla="*/ 28 w 88"/>
                <a:gd name="T59" fmla="*/ 69 h 82"/>
                <a:gd name="T60" fmla="*/ 28 w 88"/>
                <a:gd name="T61" fmla="*/ 61 h 82"/>
                <a:gd name="T62" fmla="*/ 13 w 88"/>
                <a:gd name="T63" fmla="*/ 61 h 82"/>
                <a:gd name="T64" fmla="*/ 13 w 88"/>
                <a:gd name="T65" fmla="*/ 69 h 82"/>
                <a:gd name="T66" fmla="*/ 28 w 88"/>
                <a:gd name="T67" fmla="*/ 69 h 82"/>
                <a:gd name="T68" fmla="*/ 60 w 88"/>
                <a:gd name="T69" fmla="*/ 28 h 82"/>
                <a:gd name="T70" fmla="*/ 60 w 88"/>
                <a:gd name="T71" fmla="*/ 0 h 82"/>
                <a:gd name="T72" fmla="*/ 71 w 88"/>
                <a:gd name="T73" fmla="*/ 0 h 82"/>
                <a:gd name="T74" fmla="*/ 71 w 88"/>
                <a:gd name="T75" fmla="*/ 28 h 82"/>
                <a:gd name="T76" fmla="*/ 88 w 88"/>
                <a:gd name="T77" fmla="*/ 28 h 82"/>
                <a:gd name="T78" fmla="*/ 88 w 88"/>
                <a:gd name="T79" fmla="*/ 39 h 82"/>
                <a:gd name="T80" fmla="*/ 71 w 88"/>
                <a:gd name="T81" fmla="*/ 39 h 82"/>
                <a:gd name="T82" fmla="*/ 71 w 88"/>
                <a:gd name="T83" fmla="*/ 82 h 82"/>
                <a:gd name="T84" fmla="*/ 60 w 88"/>
                <a:gd name="T85" fmla="*/ 82 h 82"/>
                <a:gd name="T86" fmla="*/ 60 w 88"/>
                <a:gd name="T87" fmla="*/ 39 h 82"/>
                <a:gd name="T88" fmla="*/ 39 w 88"/>
                <a:gd name="T89" fmla="*/ 39 h 82"/>
                <a:gd name="T90" fmla="*/ 39 w 88"/>
                <a:gd name="T91" fmla="*/ 28 h 82"/>
                <a:gd name="T92" fmla="*/ 60 w 88"/>
                <a:gd name="T93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" h="82">
                  <a:moveTo>
                    <a:pt x="42" y="13"/>
                  </a:moveTo>
                  <a:lnTo>
                    <a:pt x="42" y="23"/>
                  </a:lnTo>
                  <a:lnTo>
                    <a:pt x="0" y="23"/>
                  </a:lnTo>
                  <a:lnTo>
                    <a:pt x="0" y="13"/>
                  </a:lnTo>
                  <a:lnTo>
                    <a:pt x="42" y="13"/>
                  </a:lnTo>
                  <a:close/>
                  <a:moveTo>
                    <a:pt x="38" y="82"/>
                  </a:moveTo>
                  <a:lnTo>
                    <a:pt x="28" y="82"/>
                  </a:lnTo>
                  <a:lnTo>
                    <a:pt x="28" y="80"/>
                  </a:lnTo>
                  <a:lnTo>
                    <a:pt x="13" y="80"/>
                  </a:lnTo>
                  <a:lnTo>
                    <a:pt x="13" y="82"/>
                  </a:lnTo>
                  <a:lnTo>
                    <a:pt x="2" y="82"/>
                  </a:lnTo>
                  <a:lnTo>
                    <a:pt x="2" y="52"/>
                  </a:lnTo>
                  <a:lnTo>
                    <a:pt x="38" y="52"/>
                  </a:lnTo>
                  <a:lnTo>
                    <a:pt x="38" y="82"/>
                  </a:lnTo>
                  <a:close/>
                  <a:moveTo>
                    <a:pt x="38" y="26"/>
                  </a:moveTo>
                  <a:lnTo>
                    <a:pt x="38" y="36"/>
                  </a:lnTo>
                  <a:lnTo>
                    <a:pt x="3" y="36"/>
                  </a:lnTo>
                  <a:lnTo>
                    <a:pt x="3" y="26"/>
                  </a:lnTo>
                  <a:lnTo>
                    <a:pt x="38" y="26"/>
                  </a:lnTo>
                  <a:close/>
                  <a:moveTo>
                    <a:pt x="38" y="39"/>
                  </a:moveTo>
                  <a:lnTo>
                    <a:pt x="38" y="49"/>
                  </a:lnTo>
                  <a:lnTo>
                    <a:pt x="3" y="49"/>
                  </a:lnTo>
                  <a:lnTo>
                    <a:pt x="3" y="39"/>
                  </a:lnTo>
                  <a:lnTo>
                    <a:pt x="38" y="39"/>
                  </a:lnTo>
                  <a:close/>
                  <a:moveTo>
                    <a:pt x="38" y="0"/>
                  </a:moveTo>
                  <a:lnTo>
                    <a:pt x="38" y="10"/>
                  </a:lnTo>
                  <a:lnTo>
                    <a:pt x="5" y="10"/>
                  </a:lnTo>
                  <a:lnTo>
                    <a:pt x="5" y="0"/>
                  </a:lnTo>
                  <a:lnTo>
                    <a:pt x="38" y="0"/>
                  </a:lnTo>
                  <a:close/>
                  <a:moveTo>
                    <a:pt x="28" y="69"/>
                  </a:moveTo>
                  <a:lnTo>
                    <a:pt x="28" y="61"/>
                  </a:lnTo>
                  <a:lnTo>
                    <a:pt x="13" y="61"/>
                  </a:lnTo>
                  <a:lnTo>
                    <a:pt x="13" y="69"/>
                  </a:lnTo>
                  <a:lnTo>
                    <a:pt x="28" y="69"/>
                  </a:lnTo>
                  <a:close/>
                  <a:moveTo>
                    <a:pt x="60" y="28"/>
                  </a:moveTo>
                  <a:lnTo>
                    <a:pt x="60" y="0"/>
                  </a:lnTo>
                  <a:lnTo>
                    <a:pt x="71" y="0"/>
                  </a:lnTo>
                  <a:lnTo>
                    <a:pt x="71" y="28"/>
                  </a:lnTo>
                  <a:lnTo>
                    <a:pt x="88" y="28"/>
                  </a:lnTo>
                  <a:lnTo>
                    <a:pt x="88" y="39"/>
                  </a:lnTo>
                  <a:lnTo>
                    <a:pt x="71" y="39"/>
                  </a:lnTo>
                  <a:lnTo>
                    <a:pt x="71" y="82"/>
                  </a:lnTo>
                  <a:lnTo>
                    <a:pt x="60" y="82"/>
                  </a:lnTo>
                  <a:lnTo>
                    <a:pt x="60" y="39"/>
                  </a:lnTo>
                  <a:lnTo>
                    <a:pt x="39" y="39"/>
                  </a:lnTo>
                  <a:lnTo>
                    <a:pt x="39" y="28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2038350" y="4765676"/>
              <a:ext cx="144462" cy="130175"/>
            </a:xfrm>
            <a:custGeom>
              <a:avLst/>
              <a:gdLst>
                <a:gd name="T0" fmla="*/ 29 w 63"/>
                <a:gd name="T1" fmla="*/ 6 h 57"/>
                <a:gd name="T2" fmla="*/ 19 w 63"/>
                <a:gd name="T3" fmla="*/ 7 h 57"/>
                <a:gd name="T4" fmla="*/ 19 w 63"/>
                <a:gd name="T5" fmla="*/ 15 h 57"/>
                <a:gd name="T6" fmla="*/ 30 w 63"/>
                <a:gd name="T7" fmla="*/ 15 h 57"/>
                <a:gd name="T8" fmla="*/ 30 w 63"/>
                <a:gd name="T9" fmla="*/ 22 h 57"/>
                <a:gd name="T10" fmla="*/ 19 w 63"/>
                <a:gd name="T11" fmla="*/ 22 h 57"/>
                <a:gd name="T12" fmla="*/ 19 w 63"/>
                <a:gd name="T13" fmla="*/ 25 h 57"/>
                <a:gd name="T14" fmla="*/ 29 w 63"/>
                <a:gd name="T15" fmla="*/ 34 h 57"/>
                <a:gd name="T16" fmla="*/ 25 w 63"/>
                <a:gd name="T17" fmla="*/ 40 h 57"/>
                <a:gd name="T18" fmla="*/ 19 w 63"/>
                <a:gd name="T19" fmla="*/ 33 h 57"/>
                <a:gd name="T20" fmla="*/ 19 w 63"/>
                <a:gd name="T21" fmla="*/ 57 h 57"/>
                <a:gd name="T22" fmla="*/ 11 w 63"/>
                <a:gd name="T23" fmla="*/ 57 h 57"/>
                <a:gd name="T24" fmla="*/ 11 w 63"/>
                <a:gd name="T25" fmla="*/ 37 h 57"/>
                <a:gd name="T26" fmla="*/ 11 w 63"/>
                <a:gd name="T27" fmla="*/ 38 h 57"/>
                <a:gd name="T28" fmla="*/ 5 w 63"/>
                <a:gd name="T29" fmla="*/ 46 h 57"/>
                <a:gd name="T30" fmla="*/ 0 w 63"/>
                <a:gd name="T31" fmla="*/ 41 h 57"/>
                <a:gd name="T32" fmla="*/ 7 w 63"/>
                <a:gd name="T33" fmla="*/ 31 h 57"/>
                <a:gd name="T34" fmla="*/ 11 w 63"/>
                <a:gd name="T35" fmla="*/ 22 h 57"/>
                <a:gd name="T36" fmla="*/ 0 w 63"/>
                <a:gd name="T37" fmla="*/ 22 h 57"/>
                <a:gd name="T38" fmla="*/ 0 w 63"/>
                <a:gd name="T39" fmla="*/ 15 h 57"/>
                <a:gd name="T40" fmla="*/ 11 w 63"/>
                <a:gd name="T41" fmla="*/ 15 h 57"/>
                <a:gd name="T42" fmla="*/ 11 w 63"/>
                <a:gd name="T43" fmla="*/ 8 h 57"/>
                <a:gd name="T44" fmla="*/ 4 w 63"/>
                <a:gd name="T45" fmla="*/ 9 h 57"/>
                <a:gd name="T46" fmla="*/ 1 w 63"/>
                <a:gd name="T47" fmla="*/ 2 h 57"/>
                <a:gd name="T48" fmla="*/ 26 w 63"/>
                <a:gd name="T49" fmla="*/ 0 h 57"/>
                <a:gd name="T50" fmla="*/ 29 w 63"/>
                <a:gd name="T51" fmla="*/ 6 h 57"/>
                <a:gd name="T52" fmla="*/ 63 w 63"/>
                <a:gd name="T53" fmla="*/ 41 h 57"/>
                <a:gd name="T54" fmla="*/ 57 w 63"/>
                <a:gd name="T55" fmla="*/ 42 h 57"/>
                <a:gd name="T56" fmla="*/ 57 w 63"/>
                <a:gd name="T57" fmla="*/ 57 h 57"/>
                <a:gd name="T58" fmla="*/ 49 w 63"/>
                <a:gd name="T59" fmla="*/ 57 h 57"/>
                <a:gd name="T60" fmla="*/ 49 w 63"/>
                <a:gd name="T61" fmla="*/ 43 h 57"/>
                <a:gd name="T62" fmla="*/ 28 w 63"/>
                <a:gd name="T63" fmla="*/ 46 h 57"/>
                <a:gd name="T64" fmla="*/ 27 w 63"/>
                <a:gd name="T65" fmla="*/ 39 h 57"/>
                <a:gd name="T66" fmla="*/ 49 w 63"/>
                <a:gd name="T67" fmla="*/ 36 h 57"/>
                <a:gd name="T68" fmla="*/ 49 w 63"/>
                <a:gd name="T69" fmla="*/ 0 h 57"/>
                <a:gd name="T70" fmla="*/ 57 w 63"/>
                <a:gd name="T71" fmla="*/ 0 h 57"/>
                <a:gd name="T72" fmla="*/ 57 w 63"/>
                <a:gd name="T73" fmla="*/ 34 h 57"/>
                <a:gd name="T74" fmla="*/ 62 w 63"/>
                <a:gd name="T75" fmla="*/ 34 h 57"/>
                <a:gd name="T76" fmla="*/ 63 w 63"/>
                <a:gd name="T77" fmla="*/ 41 h 57"/>
                <a:gd name="T78" fmla="*/ 46 w 63"/>
                <a:gd name="T79" fmla="*/ 27 h 57"/>
                <a:gd name="T80" fmla="*/ 40 w 63"/>
                <a:gd name="T81" fmla="*/ 33 h 57"/>
                <a:gd name="T82" fmla="*/ 30 w 63"/>
                <a:gd name="T83" fmla="*/ 24 h 57"/>
                <a:gd name="T84" fmla="*/ 36 w 63"/>
                <a:gd name="T85" fmla="*/ 19 h 57"/>
                <a:gd name="T86" fmla="*/ 46 w 63"/>
                <a:gd name="T87" fmla="*/ 27 h 57"/>
                <a:gd name="T88" fmla="*/ 48 w 63"/>
                <a:gd name="T89" fmla="*/ 11 h 57"/>
                <a:gd name="T90" fmla="*/ 43 w 63"/>
                <a:gd name="T91" fmla="*/ 17 h 57"/>
                <a:gd name="T92" fmla="*/ 34 w 63"/>
                <a:gd name="T93" fmla="*/ 10 h 57"/>
                <a:gd name="T94" fmla="*/ 39 w 63"/>
                <a:gd name="T95" fmla="*/ 4 h 57"/>
                <a:gd name="T96" fmla="*/ 48 w 63"/>
                <a:gd name="T97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" h="57">
                  <a:moveTo>
                    <a:pt x="29" y="6"/>
                  </a:moveTo>
                  <a:cubicBezTo>
                    <a:pt x="26" y="6"/>
                    <a:pt x="23" y="7"/>
                    <a:pt x="19" y="7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3" y="28"/>
                    <a:pt x="26" y="31"/>
                    <a:pt x="29" y="34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3" y="37"/>
                    <a:pt x="21" y="35"/>
                    <a:pt x="19" y="33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8"/>
                    <a:pt x="11" y="38"/>
                  </a:cubicBezTo>
                  <a:cubicBezTo>
                    <a:pt x="9" y="41"/>
                    <a:pt x="7" y="43"/>
                    <a:pt x="5" y="4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38"/>
                    <a:pt x="5" y="35"/>
                    <a:pt x="7" y="31"/>
                  </a:cubicBezTo>
                  <a:cubicBezTo>
                    <a:pt x="9" y="28"/>
                    <a:pt x="10" y="25"/>
                    <a:pt x="11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8"/>
                    <a:pt x="6" y="8"/>
                    <a:pt x="4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0" y="1"/>
                    <a:pt x="18" y="1"/>
                    <a:pt x="26" y="0"/>
                  </a:cubicBezTo>
                  <a:lnTo>
                    <a:pt x="29" y="6"/>
                  </a:lnTo>
                  <a:close/>
                  <a:moveTo>
                    <a:pt x="63" y="41"/>
                  </a:moveTo>
                  <a:cubicBezTo>
                    <a:pt x="57" y="42"/>
                    <a:pt x="57" y="42"/>
                    <a:pt x="57" y="42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62" y="34"/>
                    <a:pt x="62" y="34"/>
                    <a:pt x="62" y="34"/>
                  </a:cubicBezTo>
                  <a:lnTo>
                    <a:pt x="63" y="41"/>
                  </a:lnTo>
                  <a:close/>
                  <a:moveTo>
                    <a:pt x="46" y="27"/>
                  </a:moveTo>
                  <a:cubicBezTo>
                    <a:pt x="40" y="33"/>
                    <a:pt x="40" y="33"/>
                    <a:pt x="40" y="33"/>
                  </a:cubicBezTo>
                  <a:cubicBezTo>
                    <a:pt x="37" y="30"/>
                    <a:pt x="34" y="27"/>
                    <a:pt x="30" y="24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9" y="21"/>
                    <a:pt x="43" y="24"/>
                    <a:pt x="46" y="27"/>
                  </a:cubicBezTo>
                  <a:close/>
                  <a:moveTo>
                    <a:pt x="48" y="11"/>
                  </a:moveTo>
                  <a:cubicBezTo>
                    <a:pt x="43" y="17"/>
                    <a:pt x="43" y="17"/>
                    <a:pt x="43" y="17"/>
                  </a:cubicBezTo>
                  <a:cubicBezTo>
                    <a:pt x="40" y="14"/>
                    <a:pt x="37" y="12"/>
                    <a:pt x="34" y="10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2" y="6"/>
                    <a:pt x="45" y="8"/>
                    <a:pt x="48" y="11"/>
                  </a:cubicBez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2314575" y="4816476"/>
              <a:ext cx="28575" cy="26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2474912" y="4764089"/>
              <a:ext cx="130175" cy="134938"/>
            </a:xfrm>
            <a:custGeom>
              <a:avLst/>
              <a:gdLst>
                <a:gd name="T0" fmla="*/ 29 w 57"/>
                <a:gd name="T1" fmla="*/ 3 h 59"/>
                <a:gd name="T2" fmla="*/ 26 w 57"/>
                <a:gd name="T3" fmla="*/ 6 h 59"/>
                <a:gd name="T4" fmla="*/ 49 w 57"/>
                <a:gd name="T5" fmla="*/ 6 h 59"/>
                <a:gd name="T6" fmla="*/ 49 w 57"/>
                <a:gd name="T7" fmla="*/ 12 h 59"/>
                <a:gd name="T8" fmla="*/ 35 w 57"/>
                <a:gd name="T9" fmla="*/ 22 h 59"/>
                <a:gd name="T10" fmla="*/ 40 w 57"/>
                <a:gd name="T11" fmla="*/ 25 h 59"/>
                <a:gd name="T12" fmla="*/ 36 w 57"/>
                <a:gd name="T13" fmla="*/ 28 h 59"/>
                <a:gd name="T14" fmla="*/ 57 w 57"/>
                <a:gd name="T15" fmla="*/ 28 h 59"/>
                <a:gd name="T16" fmla="*/ 57 w 57"/>
                <a:gd name="T17" fmla="*/ 35 h 59"/>
                <a:gd name="T18" fmla="*/ 39 w 57"/>
                <a:gd name="T19" fmla="*/ 49 h 59"/>
                <a:gd name="T20" fmla="*/ 7 w 57"/>
                <a:gd name="T21" fmla="*/ 59 h 59"/>
                <a:gd name="T22" fmla="*/ 3 w 57"/>
                <a:gd name="T23" fmla="*/ 52 h 59"/>
                <a:gd name="T24" fmla="*/ 25 w 57"/>
                <a:gd name="T25" fmla="*/ 46 h 59"/>
                <a:gd name="T26" fmla="*/ 20 w 57"/>
                <a:gd name="T27" fmla="*/ 41 h 59"/>
                <a:gd name="T28" fmla="*/ 27 w 57"/>
                <a:gd name="T29" fmla="*/ 37 h 59"/>
                <a:gd name="T30" fmla="*/ 32 w 57"/>
                <a:gd name="T31" fmla="*/ 43 h 59"/>
                <a:gd name="T32" fmla="*/ 34 w 57"/>
                <a:gd name="T33" fmla="*/ 43 h 59"/>
                <a:gd name="T34" fmla="*/ 46 w 57"/>
                <a:gd name="T35" fmla="*/ 35 h 59"/>
                <a:gd name="T36" fmla="*/ 28 w 57"/>
                <a:gd name="T37" fmla="*/ 35 h 59"/>
                <a:gd name="T38" fmla="*/ 26 w 57"/>
                <a:gd name="T39" fmla="*/ 36 h 59"/>
                <a:gd name="T40" fmla="*/ 11 w 57"/>
                <a:gd name="T41" fmla="*/ 44 h 59"/>
                <a:gd name="T42" fmla="*/ 6 w 57"/>
                <a:gd name="T43" fmla="*/ 38 h 59"/>
                <a:gd name="T44" fmla="*/ 20 w 57"/>
                <a:gd name="T45" fmla="*/ 31 h 59"/>
                <a:gd name="T46" fmla="*/ 27 w 57"/>
                <a:gd name="T47" fmla="*/ 26 h 59"/>
                <a:gd name="T48" fmla="*/ 3 w 57"/>
                <a:gd name="T49" fmla="*/ 33 h 59"/>
                <a:gd name="T50" fmla="*/ 0 w 57"/>
                <a:gd name="T51" fmla="*/ 26 h 59"/>
                <a:gd name="T52" fmla="*/ 18 w 57"/>
                <a:gd name="T53" fmla="*/ 22 h 59"/>
                <a:gd name="T54" fmla="*/ 14 w 57"/>
                <a:gd name="T55" fmla="*/ 17 h 59"/>
                <a:gd name="T56" fmla="*/ 20 w 57"/>
                <a:gd name="T57" fmla="*/ 13 h 59"/>
                <a:gd name="T58" fmla="*/ 25 w 57"/>
                <a:gd name="T59" fmla="*/ 19 h 59"/>
                <a:gd name="T60" fmla="*/ 37 w 57"/>
                <a:gd name="T61" fmla="*/ 12 h 59"/>
                <a:gd name="T62" fmla="*/ 19 w 57"/>
                <a:gd name="T63" fmla="*/ 12 h 59"/>
                <a:gd name="T64" fmla="*/ 10 w 57"/>
                <a:gd name="T65" fmla="*/ 18 h 59"/>
                <a:gd name="T66" fmla="*/ 4 w 57"/>
                <a:gd name="T67" fmla="*/ 13 h 59"/>
                <a:gd name="T68" fmla="*/ 14 w 57"/>
                <a:gd name="T69" fmla="*/ 7 h 59"/>
                <a:gd name="T70" fmla="*/ 21 w 57"/>
                <a:gd name="T71" fmla="*/ 0 h 59"/>
                <a:gd name="T72" fmla="*/ 29 w 57"/>
                <a:gd name="T73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59">
                  <a:moveTo>
                    <a:pt x="29" y="3"/>
                  </a:moveTo>
                  <a:cubicBezTo>
                    <a:pt x="28" y="4"/>
                    <a:pt x="27" y="5"/>
                    <a:pt x="26" y="6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5" y="16"/>
                    <a:pt x="40" y="19"/>
                    <a:pt x="35" y="22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26"/>
                    <a:pt x="37" y="27"/>
                    <a:pt x="36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2" y="41"/>
                    <a:pt x="46" y="45"/>
                    <a:pt x="39" y="49"/>
                  </a:cubicBezTo>
                  <a:cubicBezTo>
                    <a:pt x="30" y="53"/>
                    <a:pt x="20" y="56"/>
                    <a:pt x="7" y="59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11" y="50"/>
                    <a:pt x="19" y="48"/>
                    <a:pt x="25" y="46"/>
                  </a:cubicBezTo>
                  <a:cubicBezTo>
                    <a:pt x="23" y="45"/>
                    <a:pt x="22" y="43"/>
                    <a:pt x="20" y="41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9" y="39"/>
                    <a:pt x="31" y="41"/>
                    <a:pt x="32" y="43"/>
                  </a:cubicBezTo>
                  <a:cubicBezTo>
                    <a:pt x="33" y="43"/>
                    <a:pt x="34" y="43"/>
                    <a:pt x="34" y="43"/>
                  </a:cubicBezTo>
                  <a:cubicBezTo>
                    <a:pt x="39" y="40"/>
                    <a:pt x="43" y="38"/>
                    <a:pt x="46" y="35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7" y="35"/>
                    <a:pt x="26" y="36"/>
                    <a:pt x="26" y="36"/>
                  </a:cubicBezTo>
                  <a:cubicBezTo>
                    <a:pt x="21" y="39"/>
                    <a:pt x="16" y="42"/>
                    <a:pt x="11" y="4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11" y="36"/>
                    <a:pt x="15" y="34"/>
                    <a:pt x="20" y="31"/>
                  </a:cubicBezTo>
                  <a:cubicBezTo>
                    <a:pt x="22" y="29"/>
                    <a:pt x="25" y="28"/>
                    <a:pt x="27" y="26"/>
                  </a:cubicBezTo>
                  <a:cubicBezTo>
                    <a:pt x="19" y="29"/>
                    <a:pt x="10" y="32"/>
                    <a:pt x="3" y="3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25"/>
                    <a:pt x="12" y="24"/>
                    <a:pt x="18" y="22"/>
                  </a:cubicBezTo>
                  <a:cubicBezTo>
                    <a:pt x="16" y="20"/>
                    <a:pt x="15" y="19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5"/>
                    <a:pt x="24" y="17"/>
                    <a:pt x="25" y="19"/>
                  </a:cubicBezTo>
                  <a:cubicBezTo>
                    <a:pt x="30" y="17"/>
                    <a:pt x="34" y="15"/>
                    <a:pt x="37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7" y="14"/>
                    <a:pt x="13" y="16"/>
                    <a:pt x="10" y="18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8" y="11"/>
                    <a:pt x="11" y="9"/>
                    <a:pt x="14" y="7"/>
                  </a:cubicBezTo>
                  <a:cubicBezTo>
                    <a:pt x="17" y="5"/>
                    <a:pt x="19" y="3"/>
                    <a:pt x="21" y="0"/>
                  </a:cubicBezTo>
                  <a:lnTo>
                    <a:pt x="29" y="3"/>
                  </a:lnTo>
                  <a:close/>
                </a:path>
              </a:pathLst>
            </a:custGeom>
            <a:solidFill>
              <a:srgbClr val="00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2713037" y="4765676"/>
              <a:ext cx="144462" cy="133350"/>
            </a:xfrm>
            <a:custGeom>
              <a:avLst/>
              <a:gdLst>
                <a:gd name="T0" fmla="*/ 13 w 63"/>
                <a:gd name="T1" fmla="*/ 9 h 58"/>
                <a:gd name="T2" fmla="*/ 20 w 63"/>
                <a:gd name="T3" fmla="*/ 32 h 58"/>
                <a:gd name="T4" fmla="*/ 24 w 63"/>
                <a:gd name="T5" fmla="*/ 43 h 58"/>
                <a:gd name="T6" fmla="*/ 16 w 63"/>
                <a:gd name="T7" fmla="*/ 46 h 58"/>
                <a:gd name="T8" fmla="*/ 6 w 63"/>
                <a:gd name="T9" fmla="*/ 58 h 58"/>
                <a:gd name="T10" fmla="*/ 9 w 63"/>
                <a:gd name="T11" fmla="*/ 43 h 58"/>
                <a:gd name="T12" fmla="*/ 8 w 63"/>
                <a:gd name="T13" fmla="*/ 38 h 58"/>
                <a:gd name="T14" fmla="*/ 0 w 63"/>
                <a:gd name="T15" fmla="*/ 39 h 58"/>
                <a:gd name="T16" fmla="*/ 0 w 63"/>
                <a:gd name="T17" fmla="*/ 16 h 58"/>
                <a:gd name="T18" fmla="*/ 5 w 63"/>
                <a:gd name="T19" fmla="*/ 9 h 58"/>
                <a:gd name="T20" fmla="*/ 14 w 63"/>
                <a:gd name="T21" fmla="*/ 1 h 58"/>
                <a:gd name="T22" fmla="*/ 15 w 63"/>
                <a:gd name="T23" fmla="*/ 16 h 58"/>
                <a:gd name="T24" fmla="*/ 10 w 63"/>
                <a:gd name="T25" fmla="*/ 30 h 58"/>
                <a:gd name="T26" fmla="*/ 14 w 63"/>
                <a:gd name="T27" fmla="*/ 31 h 58"/>
                <a:gd name="T28" fmla="*/ 28 w 63"/>
                <a:gd name="T29" fmla="*/ 0 h 58"/>
                <a:gd name="T30" fmla="*/ 36 w 63"/>
                <a:gd name="T31" fmla="*/ 4 h 58"/>
                <a:gd name="T32" fmla="*/ 49 w 63"/>
                <a:gd name="T33" fmla="*/ 0 h 58"/>
                <a:gd name="T34" fmla="*/ 57 w 63"/>
                <a:gd name="T35" fmla="*/ 4 h 58"/>
                <a:gd name="T36" fmla="*/ 61 w 63"/>
                <a:gd name="T37" fmla="*/ 11 h 58"/>
                <a:gd name="T38" fmla="*/ 57 w 63"/>
                <a:gd name="T39" fmla="*/ 30 h 58"/>
                <a:gd name="T40" fmla="*/ 46 w 63"/>
                <a:gd name="T41" fmla="*/ 32 h 58"/>
                <a:gd name="T42" fmla="*/ 62 w 63"/>
                <a:gd name="T43" fmla="*/ 39 h 58"/>
                <a:gd name="T44" fmla="*/ 55 w 63"/>
                <a:gd name="T45" fmla="*/ 43 h 58"/>
                <a:gd name="T46" fmla="*/ 59 w 63"/>
                <a:gd name="T47" fmla="*/ 55 h 58"/>
                <a:gd name="T48" fmla="*/ 46 w 63"/>
                <a:gd name="T49" fmla="*/ 43 h 58"/>
                <a:gd name="T50" fmla="*/ 39 w 63"/>
                <a:gd name="T51" fmla="*/ 58 h 58"/>
                <a:gd name="T52" fmla="*/ 35 w 63"/>
                <a:gd name="T53" fmla="*/ 48 h 58"/>
                <a:gd name="T54" fmla="*/ 20 w 63"/>
                <a:gd name="T55" fmla="*/ 49 h 58"/>
                <a:gd name="T56" fmla="*/ 34 w 63"/>
                <a:gd name="T57" fmla="*/ 39 h 58"/>
                <a:gd name="T58" fmla="*/ 24 w 63"/>
                <a:gd name="T59" fmla="*/ 32 h 58"/>
                <a:gd name="T60" fmla="*/ 39 w 63"/>
                <a:gd name="T61" fmla="*/ 30 h 58"/>
                <a:gd name="T62" fmla="*/ 28 w 63"/>
                <a:gd name="T63" fmla="*/ 11 h 58"/>
                <a:gd name="T64" fmla="*/ 24 w 63"/>
                <a:gd name="T65" fmla="*/ 4 h 58"/>
                <a:gd name="T66" fmla="*/ 36 w 63"/>
                <a:gd name="T67" fmla="*/ 14 h 58"/>
                <a:gd name="T68" fmla="*/ 49 w 63"/>
                <a:gd name="T69" fmla="*/ 11 h 58"/>
                <a:gd name="T70" fmla="*/ 36 w 63"/>
                <a:gd name="T71" fmla="*/ 14 h 58"/>
                <a:gd name="T72" fmla="*/ 36 w 63"/>
                <a:gd name="T73" fmla="*/ 24 h 58"/>
                <a:gd name="T74" fmla="*/ 49 w 63"/>
                <a:gd name="T75" fmla="*/ 2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58">
                  <a:moveTo>
                    <a:pt x="14" y="1"/>
                  </a:moveTo>
                  <a:cubicBezTo>
                    <a:pt x="13" y="4"/>
                    <a:pt x="13" y="7"/>
                    <a:pt x="1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7"/>
                    <a:pt x="22" y="25"/>
                    <a:pt x="20" y="32"/>
                  </a:cubicBezTo>
                  <a:cubicBezTo>
                    <a:pt x="20" y="34"/>
                    <a:pt x="19" y="36"/>
                    <a:pt x="19" y="38"/>
                  </a:cubicBezTo>
                  <a:cubicBezTo>
                    <a:pt x="21" y="40"/>
                    <a:pt x="22" y="41"/>
                    <a:pt x="24" y="43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8"/>
                    <a:pt x="17" y="47"/>
                    <a:pt x="16" y="46"/>
                  </a:cubicBezTo>
                  <a:cubicBezTo>
                    <a:pt x="16" y="46"/>
                    <a:pt x="15" y="47"/>
                    <a:pt x="15" y="47"/>
                  </a:cubicBezTo>
                  <a:cubicBezTo>
                    <a:pt x="13" y="51"/>
                    <a:pt x="10" y="55"/>
                    <a:pt x="6" y="58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5" y="49"/>
                    <a:pt x="7" y="46"/>
                    <a:pt x="9" y="43"/>
                  </a:cubicBezTo>
                  <a:cubicBezTo>
                    <a:pt x="9" y="42"/>
                    <a:pt x="10" y="41"/>
                    <a:pt x="10" y="40"/>
                  </a:cubicBezTo>
                  <a:cubicBezTo>
                    <a:pt x="10" y="39"/>
                    <a:pt x="9" y="39"/>
                    <a:pt x="8" y="38"/>
                  </a:cubicBezTo>
                  <a:cubicBezTo>
                    <a:pt x="8" y="39"/>
                    <a:pt x="8" y="39"/>
                    <a:pt x="8" y="4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" y="32"/>
                    <a:pt x="3" y="24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6"/>
                    <a:pt x="6" y="3"/>
                    <a:pt x="6" y="0"/>
                  </a:cubicBezTo>
                  <a:lnTo>
                    <a:pt x="14" y="1"/>
                  </a:lnTo>
                  <a:close/>
                  <a:moveTo>
                    <a:pt x="14" y="31"/>
                  </a:moveTo>
                  <a:cubicBezTo>
                    <a:pt x="14" y="26"/>
                    <a:pt x="15" y="21"/>
                    <a:pt x="1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1" y="21"/>
                    <a:pt x="10" y="26"/>
                    <a:pt x="10" y="30"/>
                  </a:cubicBezTo>
                  <a:cubicBezTo>
                    <a:pt x="11" y="31"/>
                    <a:pt x="12" y="32"/>
                    <a:pt x="13" y="33"/>
                  </a:cubicBezTo>
                  <a:cubicBezTo>
                    <a:pt x="13" y="32"/>
                    <a:pt x="13" y="32"/>
                    <a:pt x="14" y="31"/>
                  </a:cubicBezTo>
                  <a:close/>
                  <a:moveTo>
                    <a:pt x="28" y="4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9"/>
                    <a:pt x="62" y="39"/>
                    <a:pt x="62" y="3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2" y="40"/>
                    <a:pt x="54" y="42"/>
                    <a:pt x="55" y="43"/>
                  </a:cubicBezTo>
                  <a:cubicBezTo>
                    <a:pt x="57" y="45"/>
                    <a:pt x="60" y="46"/>
                    <a:pt x="63" y="48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55" y="53"/>
                    <a:pt x="52" y="50"/>
                    <a:pt x="50" y="47"/>
                  </a:cubicBezTo>
                  <a:cubicBezTo>
                    <a:pt x="48" y="46"/>
                    <a:pt x="47" y="45"/>
                    <a:pt x="46" y="43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38" y="45"/>
                    <a:pt x="36" y="47"/>
                    <a:pt x="35" y="48"/>
                  </a:cubicBezTo>
                  <a:cubicBezTo>
                    <a:pt x="31" y="51"/>
                    <a:pt x="27" y="54"/>
                    <a:pt x="24" y="55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23" y="48"/>
                    <a:pt x="26" y="46"/>
                    <a:pt x="30" y="43"/>
                  </a:cubicBezTo>
                  <a:cubicBezTo>
                    <a:pt x="31" y="42"/>
                    <a:pt x="33" y="40"/>
                    <a:pt x="3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4"/>
                    <a:pt x="24" y="4"/>
                    <a:pt x="24" y="4"/>
                  </a:cubicBezTo>
                  <a:lnTo>
                    <a:pt x="28" y="4"/>
                  </a:lnTo>
                  <a:close/>
                  <a:moveTo>
                    <a:pt x="36" y="14"/>
                  </a:moveTo>
                  <a:cubicBezTo>
                    <a:pt x="49" y="14"/>
                    <a:pt x="49" y="14"/>
                    <a:pt x="49" y="14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36" y="11"/>
                    <a:pt x="36" y="11"/>
                    <a:pt x="36" y="11"/>
                  </a:cubicBezTo>
                  <a:lnTo>
                    <a:pt x="36" y="14"/>
                  </a:lnTo>
                  <a:close/>
                  <a:moveTo>
                    <a:pt x="36" y="20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9" y="20"/>
                    <a:pt x="49" y="20"/>
                    <a:pt x="49" y="20"/>
                  </a:cubicBezTo>
                  <a:lnTo>
                    <a:pt x="36" y="20"/>
                  </a:lnTo>
                  <a:close/>
                </a:path>
              </a:pathLst>
            </a:custGeom>
            <a:solidFill>
              <a:srgbClr val="00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2951162" y="4765676"/>
              <a:ext cx="144462" cy="130175"/>
            </a:xfrm>
            <a:custGeom>
              <a:avLst/>
              <a:gdLst>
                <a:gd name="T0" fmla="*/ 28 w 63"/>
                <a:gd name="T1" fmla="*/ 16 h 57"/>
                <a:gd name="T2" fmla="*/ 25 w 63"/>
                <a:gd name="T3" fmla="*/ 26 h 57"/>
                <a:gd name="T4" fmla="*/ 17 w 63"/>
                <a:gd name="T5" fmla="*/ 57 h 57"/>
                <a:gd name="T6" fmla="*/ 12 w 63"/>
                <a:gd name="T7" fmla="*/ 50 h 57"/>
                <a:gd name="T8" fmla="*/ 18 w 63"/>
                <a:gd name="T9" fmla="*/ 47 h 57"/>
                <a:gd name="T10" fmla="*/ 10 w 63"/>
                <a:gd name="T11" fmla="*/ 46 h 57"/>
                <a:gd name="T12" fmla="*/ 3 w 63"/>
                <a:gd name="T13" fmla="*/ 57 h 57"/>
                <a:gd name="T14" fmla="*/ 0 w 63"/>
                <a:gd name="T15" fmla="*/ 26 h 57"/>
                <a:gd name="T16" fmla="*/ 2 w 63"/>
                <a:gd name="T17" fmla="*/ 16 h 57"/>
                <a:gd name="T18" fmla="*/ 25 w 63"/>
                <a:gd name="T19" fmla="*/ 0 h 57"/>
                <a:gd name="T20" fmla="*/ 21 w 63"/>
                <a:gd name="T21" fmla="*/ 25 h 57"/>
                <a:gd name="T22" fmla="*/ 7 w 63"/>
                <a:gd name="T23" fmla="*/ 22 h 57"/>
                <a:gd name="T24" fmla="*/ 21 w 63"/>
                <a:gd name="T25" fmla="*/ 25 h 57"/>
                <a:gd name="T26" fmla="*/ 11 w 63"/>
                <a:gd name="T27" fmla="*/ 8 h 57"/>
                <a:gd name="T28" fmla="*/ 18 w 63"/>
                <a:gd name="T29" fmla="*/ 6 h 57"/>
                <a:gd name="T30" fmla="*/ 9 w 63"/>
                <a:gd name="T31" fmla="*/ 16 h 57"/>
                <a:gd name="T32" fmla="*/ 18 w 63"/>
                <a:gd name="T33" fmla="*/ 33 h 57"/>
                <a:gd name="T34" fmla="*/ 10 w 63"/>
                <a:gd name="T35" fmla="*/ 31 h 57"/>
                <a:gd name="T36" fmla="*/ 18 w 63"/>
                <a:gd name="T37" fmla="*/ 33 h 57"/>
                <a:gd name="T38" fmla="*/ 18 w 63"/>
                <a:gd name="T39" fmla="*/ 39 h 57"/>
                <a:gd name="T40" fmla="*/ 10 w 63"/>
                <a:gd name="T41" fmla="*/ 41 h 57"/>
                <a:gd name="T42" fmla="*/ 18 w 63"/>
                <a:gd name="T43" fmla="*/ 16 h 57"/>
                <a:gd name="T44" fmla="*/ 16 w 63"/>
                <a:gd name="T45" fmla="*/ 13 h 57"/>
                <a:gd name="T46" fmla="*/ 18 w 63"/>
                <a:gd name="T47" fmla="*/ 16 h 57"/>
                <a:gd name="T48" fmla="*/ 60 w 63"/>
                <a:gd name="T49" fmla="*/ 47 h 57"/>
                <a:gd name="T50" fmla="*/ 56 w 63"/>
                <a:gd name="T51" fmla="*/ 48 h 57"/>
                <a:gd name="T52" fmla="*/ 63 w 63"/>
                <a:gd name="T53" fmla="*/ 51 h 57"/>
                <a:gd name="T54" fmla="*/ 27 w 63"/>
                <a:gd name="T55" fmla="*/ 57 h 57"/>
                <a:gd name="T56" fmla="*/ 34 w 63"/>
                <a:gd name="T57" fmla="*/ 51 h 57"/>
                <a:gd name="T58" fmla="*/ 38 w 63"/>
                <a:gd name="T59" fmla="*/ 47 h 57"/>
                <a:gd name="T60" fmla="*/ 30 w 63"/>
                <a:gd name="T61" fmla="*/ 33 h 57"/>
                <a:gd name="T62" fmla="*/ 62 w 63"/>
                <a:gd name="T63" fmla="*/ 26 h 57"/>
                <a:gd name="T64" fmla="*/ 28 w 63"/>
                <a:gd name="T65" fmla="*/ 32 h 57"/>
                <a:gd name="T66" fmla="*/ 62 w 63"/>
                <a:gd name="T67" fmla="*/ 26 h 57"/>
                <a:gd name="T68" fmla="*/ 38 w 63"/>
                <a:gd name="T69" fmla="*/ 0 h 57"/>
                <a:gd name="T70" fmla="*/ 44 w 63"/>
                <a:gd name="T71" fmla="*/ 3 h 57"/>
                <a:gd name="T72" fmla="*/ 46 w 63"/>
                <a:gd name="T73" fmla="*/ 0 h 57"/>
                <a:gd name="T74" fmla="*/ 52 w 63"/>
                <a:gd name="T75" fmla="*/ 3 h 57"/>
                <a:gd name="T76" fmla="*/ 61 w 63"/>
                <a:gd name="T77" fmla="*/ 25 h 57"/>
                <a:gd name="T78" fmla="*/ 29 w 63"/>
                <a:gd name="T79" fmla="*/ 3 h 57"/>
                <a:gd name="T80" fmla="*/ 38 w 63"/>
                <a:gd name="T81" fmla="*/ 11 h 57"/>
                <a:gd name="T82" fmla="*/ 36 w 63"/>
                <a:gd name="T83" fmla="*/ 9 h 57"/>
                <a:gd name="T84" fmla="*/ 38 w 63"/>
                <a:gd name="T85" fmla="*/ 11 h 57"/>
                <a:gd name="T86" fmla="*/ 38 w 63"/>
                <a:gd name="T87" fmla="*/ 16 h 57"/>
                <a:gd name="T88" fmla="*/ 36 w 63"/>
                <a:gd name="T89" fmla="*/ 19 h 57"/>
                <a:gd name="T90" fmla="*/ 53 w 63"/>
                <a:gd name="T91" fmla="*/ 41 h 57"/>
                <a:gd name="T92" fmla="*/ 37 w 63"/>
                <a:gd name="T93" fmla="*/ 39 h 57"/>
                <a:gd name="T94" fmla="*/ 53 w 63"/>
                <a:gd name="T95" fmla="*/ 41 h 57"/>
                <a:gd name="T96" fmla="*/ 47 w 63"/>
                <a:gd name="T97" fmla="*/ 50 h 57"/>
                <a:gd name="T98" fmla="*/ 41 w 63"/>
                <a:gd name="T99" fmla="*/ 47 h 57"/>
                <a:gd name="T100" fmla="*/ 47 w 63"/>
                <a:gd name="T101" fmla="*/ 51 h 57"/>
                <a:gd name="T102" fmla="*/ 46 w 63"/>
                <a:gd name="T103" fmla="*/ 11 h 57"/>
                <a:gd name="T104" fmla="*/ 44 w 63"/>
                <a:gd name="T105" fmla="*/ 9 h 57"/>
                <a:gd name="T106" fmla="*/ 44 w 63"/>
                <a:gd name="T107" fmla="*/ 19 h 57"/>
                <a:gd name="T108" fmla="*/ 46 w 63"/>
                <a:gd name="T109" fmla="*/ 16 h 57"/>
                <a:gd name="T110" fmla="*/ 44 w 63"/>
                <a:gd name="T111" fmla="*/ 19 h 57"/>
                <a:gd name="T112" fmla="*/ 54 w 63"/>
                <a:gd name="T113" fmla="*/ 11 h 57"/>
                <a:gd name="T114" fmla="*/ 52 w 63"/>
                <a:gd name="T115" fmla="*/ 9 h 57"/>
                <a:gd name="T116" fmla="*/ 52 w 63"/>
                <a:gd name="T117" fmla="*/ 19 h 57"/>
                <a:gd name="T118" fmla="*/ 54 w 63"/>
                <a:gd name="T119" fmla="*/ 16 h 57"/>
                <a:gd name="T120" fmla="*/ 52 w 63"/>
                <a:gd name="T121" fmla="*/ 1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" h="57">
                  <a:moveTo>
                    <a:pt x="25" y="16"/>
                  </a:moveTo>
                  <a:cubicBezTo>
                    <a:pt x="28" y="16"/>
                    <a:pt x="28" y="16"/>
                    <a:pt x="28" y="1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5" y="54"/>
                    <a:pt x="22" y="57"/>
                    <a:pt x="17" y="57"/>
                  </a:cubicBezTo>
                  <a:cubicBezTo>
                    <a:pt x="16" y="57"/>
                    <a:pt x="15" y="57"/>
                    <a:pt x="14" y="57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4" y="50"/>
                    <a:pt x="15" y="50"/>
                    <a:pt x="17" y="50"/>
                  </a:cubicBezTo>
                  <a:cubicBezTo>
                    <a:pt x="17" y="50"/>
                    <a:pt x="18" y="49"/>
                    <a:pt x="18" y="47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16"/>
                  </a:lnTo>
                  <a:close/>
                  <a:moveTo>
                    <a:pt x="21" y="25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5"/>
                    <a:pt x="7" y="25"/>
                    <a:pt x="7" y="25"/>
                  </a:cubicBezTo>
                  <a:lnTo>
                    <a:pt x="21" y="25"/>
                  </a:lnTo>
                  <a:close/>
                  <a:moveTo>
                    <a:pt x="11" y="16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16"/>
                    <a:pt x="9" y="16"/>
                    <a:pt x="9" y="16"/>
                  </a:cubicBezTo>
                  <a:lnTo>
                    <a:pt x="11" y="16"/>
                  </a:lnTo>
                  <a:close/>
                  <a:moveTo>
                    <a:pt x="18" y="33"/>
                  </a:moveTo>
                  <a:cubicBezTo>
                    <a:pt x="18" y="31"/>
                    <a:pt x="18" y="31"/>
                    <a:pt x="18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33"/>
                    <a:pt x="10" y="33"/>
                    <a:pt x="10" y="33"/>
                  </a:cubicBezTo>
                  <a:lnTo>
                    <a:pt x="18" y="33"/>
                  </a:lnTo>
                  <a:close/>
                  <a:moveTo>
                    <a:pt x="18" y="41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41"/>
                    <a:pt x="10" y="41"/>
                    <a:pt x="10" y="41"/>
                  </a:cubicBezTo>
                  <a:lnTo>
                    <a:pt x="18" y="41"/>
                  </a:lnTo>
                  <a:close/>
                  <a:moveTo>
                    <a:pt x="18" y="16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6"/>
                    <a:pt x="16" y="16"/>
                    <a:pt x="16" y="16"/>
                  </a:cubicBezTo>
                  <a:lnTo>
                    <a:pt x="18" y="16"/>
                  </a:lnTo>
                  <a:close/>
                  <a:moveTo>
                    <a:pt x="60" y="33"/>
                  </a:moveTo>
                  <a:cubicBezTo>
                    <a:pt x="60" y="47"/>
                    <a:pt x="60" y="47"/>
                    <a:pt x="60" y="47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6" y="49"/>
                    <a:pt x="55" y="50"/>
                    <a:pt x="55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34" y="50"/>
                    <a:pt x="33" y="49"/>
                    <a:pt x="33" y="48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30" y="33"/>
                    <a:pt x="30" y="33"/>
                    <a:pt x="30" y="33"/>
                  </a:cubicBezTo>
                  <a:lnTo>
                    <a:pt x="60" y="33"/>
                  </a:lnTo>
                  <a:close/>
                  <a:moveTo>
                    <a:pt x="62" y="26"/>
                  </a:moveTo>
                  <a:cubicBezTo>
                    <a:pt x="62" y="32"/>
                    <a:pt x="62" y="32"/>
                    <a:pt x="62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8" y="26"/>
                    <a:pt x="28" y="26"/>
                    <a:pt x="28" y="26"/>
                  </a:cubicBezTo>
                  <a:lnTo>
                    <a:pt x="62" y="26"/>
                  </a:lnTo>
                  <a:close/>
                  <a:moveTo>
                    <a:pt x="38" y="3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3"/>
                    <a:pt x="29" y="3"/>
                    <a:pt x="29" y="3"/>
                  </a:cubicBezTo>
                  <a:lnTo>
                    <a:pt x="38" y="3"/>
                  </a:lnTo>
                  <a:close/>
                  <a:moveTo>
                    <a:pt x="38" y="11"/>
                  </a:moveTo>
                  <a:cubicBezTo>
                    <a:pt x="38" y="9"/>
                    <a:pt x="38" y="9"/>
                    <a:pt x="38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11"/>
                    <a:pt x="36" y="11"/>
                    <a:pt x="36" y="11"/>
                  </a:cubicBezTo>
                  <a:lnTo>
                    <a:pt x="38" y="11"/>
                  </a:lnTo>
                  <a:close/>
                  <a:moveTo>
                    <a:pt x="38" y="19"/>
                  </a:moveTo>
                  <a:cubicBezTo>
                    <a:pt x="38" y="16"/>
                    <a:pt x="38" y="16"/>
                    <a:pt x="38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9"/>
                    <a:pt x="36" y="19"/>
                    <a:pt x="36" y="19"/>
                  </a:cubicBezTo>
                  <a:lnTo>
                    <a:pt x="38" y="19"/>
                  </a:lnTo>
                  <a:close/>
                  <a:moveTo>
                    <a:pt x="53" y="41"/>
                  </a:moveTo>
                  <a:cubicBezTo>
                    <a:pt x="53" y="39"/>
                    <a:pt x="53" y="39"/>
                    <a:pt x="53" y="39"/>
                  </a:cubicBezTo>
                  <a:cubicBezTo>
                    <a:pt x="37" y="39"/>
                    <a:pt x="37" y="39"/>
                    <a:pt x="37" y="39"/>
                  </a:cubicBezTo>
                  <a:cubicBezTo>
                    <a:pt x="37" y="41"/>
                    <a:pt x="37" y="41"/>
                    <a:pt x="37" y="41"/>
                  </a:cubicBezTo>
                  <a:lnTo>
                    <a:pt x="53" y="41"/>
                  </a:lnTo>
                  <a:close/>
                  <a:moveTo>
                    <a:pt x="47" y="51"/>
                  </a:moveTo>
                  <a:cubicBezTo>
                    <a:pt x="47" y="50"/>
                    <a:pt x="47" y="50"/>
                    <a:pt x="47" y="50"/>
                  </a:cubicBezTo>
                  <a:cubicBezTo>
                    <a:pt x="48" y="49"/>
                    <a:pt x="48" y="48"/>
                    <a:pt x="48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8"/>
                    <a:pt x="42" y="50"/>
                    <a:pt x="42" y="51"/>
                  </a:cubicBezTo>
                  <a:lnTo>
                    <a:pt x="47" y="51"/>
                  </a:lnTo>
                  <a:close/>
                  <a:moveTo>
                    <a:pt x="44" y="11"/>
                  </a:moveTo>
                  <a:cubicBezTo>
                    <a:pt x="46" y="11"/>
                    <a:pt x="46" y="11"/>
                    <a:pt x="46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4" y="9"/>
                    <a:pt x="44" y="9"/>
                    <a:pt x="44" y="9"/>
                  </a:cubicBezTo>
                  <a:lnTo>
                    <a:pt x="44" y="11"/>
                  </a:lnTo>
                  <a:close/>
                  <a:moveTo>
                    <a:pt x="4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4" y="16"/>
                    <a:pt x="44" y="16"/>
                    <a:pt x="44" y="16"/>
                  </a:cubicBezTo>
                  <a:lnTo>
                    <a:pt x="44" y="19"/>
                  </a:lnTo>
                  <a:close/>
                  <a:moveTo>
                    <a:pt x="52" y="11"/>
                  </a:moveTo>
                  <a:cubicBezTo>
                    <a:pt x="54" y="11"/>
                    <a:pt x="54" y="11"/>
                    <a:pt x="54" y="11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2" y="9"/>
                    <a:pt x="52" y="9"/>
                    <a:pt x="52" y="9"/>
                  </a:cubicBezTo>
                  <a:lnTo>
                    <a:pt x="52" y="11"/>
                  </a:lnTo>
                  <a:close/>
                  <a:moveTo>
                    <a:pt x="52" y="19"/>
                  </a:moveTo>
                  <a:cubicBezTo>
                    <a:pt x="54" y="19"/>
                    <a:pt x="54" y="19"/>
                    <a:pt x="54" y="19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2" y="16"/>
                    <a:pt x="52" y="16"/>
                    <a:pt x="52" y="16"/>
                  </a:cubicBezTo>
                  <a:lnTo>
                    <a:pt x="52" y="19"/>
                  </a:lnTo>
                  <a:close/>
                </a:path>
              </a:pathLst>
            </a:custGeom>
            <a:solidFill>
              <a:srgbClr val="00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3192462" y="4765676"/>
              <a:ext cx="144462" cy="133350"/>
            </a:xfrm>
            <a:custGeom>
              <a:avLst/>
              <a:gdLst>
                <a:gd name="T0" fmla="*/ 26 w 63"/>
                <a:gd name="T1" fmla="*/ 16 h 58"/>
                <a:gd name="T2" fmla="*/ 0 w 63"/>
                <a:gd name="T3" fmla="*/ 9 h 58"/>
                <a:gd name="T4" fmla="*/ 24 w 63"/>
                <a:gd name="T5" fmla="*/ 55 h 58"/>
                <a:gd name="T6" fmla="*/ 9 w 63"/>
                <a:gd name="T7" fmla="*/ 58 h 58"/>
                <a:gd name="T8" fmla="*/ 2 w 63"/>
                <a:gd name="T9" fmla="*/ 36 h 58"/>
                <a:gd name="T10" fmla="*/ 24 w 63"/>
                <a:gd name="T11" fmla="*/ 55 h 58"/>
                <a:gd name="T12" fmla="*/ 23 w 63"/>
                <a:gd name="T13" fmla="*/ 33 h 58"/>
                <a:gd name="T14" fmla="*/ 3 w 63"/>
                <a:gd name="T15" fmla="*/ 27 h 58"/>
                <a:gd name="T16" fmla="*/ 23 w 63"/>
                <a:gd name="T17" fmla="*/ 18 h 58"/>
                <a:gd name="T18" fmla="*/ 3 w 63"/>
                <a:gd name="T19" fmla="*/ 25 h 58"/>
                <a:gd name="T20" fmla="*/ 23 w 63"/>
                <a:gd name="T21" fmla="*/ 18 h 58"/>
                <a:gd name="T22" fmla="*/ 23 w 63"/>
                <a:gd name="T23" fmla="*/ 7 h 58"/>
                <a:gd name="T24" fmla="*/ 3 w 63"/>
                <a:gd name="T25" fmla="*/ 1 h 58"/>
                <a:gd name="T26" fmla="*/ 16 w 63"/>
                <a:gd name="T27" fmla="*/ 49 h 58"/>
                <a:gd name="T28" fmla="*/ 9 w 63"/>
                <a:gd name="T29" fmla="*/ 42 h 58"/>
                <a:gd name="T30" fmla="*/ 16 w 63"/>
                <a:gd name="T31" fmla="*/ 49 h 58"/>
                <a:gd name="T32" fmla="*/ 57 w 63"/>
                <a:gd name="T33" fmla="*/ 31 h 58"/>
                <a:gd name="T34" fmla="*/ 62 w 63"/>
                <a:gd name="T35" fmla="*/ 50 h 58"/>
                <a:gd name="T36" fmla="*/ 43 w 63"/>
                <a:gd name="T37" fmla="*/ 50 h 58"/>
                <a:gd name="T38" fmla="*/ 24 w 63"/>
                <a:gd name="T39" fmla="*/ 51 h 58"/>
                <a:gd name="T40" fmla="*/ 29 w 63"/>
                <a:gd name="T41" fmla="*/ 33 h 58"/>
                <a:gd name="T42" fmla="*/ 26 w 63"/>
                <a:gd name="T43" fmla="*/ 26 h 58"/>
                <a:gd name="T44" fmla="*/ 53 w 63"/>
                <a:gd name="T45" fmla="*/ 0 h 58"/>
                <a:gd name="T46" fmla="*/ 53 w 63"/>
                <a:gd name="T47" fmla="*/ 16 h 58"/>
                <a:gd name="T48" fmla="*/ 55 w 63"/>
                <a:gd name="T49" fmla="*/ 16 h 58"/>
                <a:gd name="T50" fmla="*/ 56 w 63"/>
                <a:gd name="T51" fmla="*/ 10 h 58"/>
                <a:gd name="T52" fmla="*/ 60 w 63"/>
                <a:gd name="T53" fmla="*/ 21 h 58"/>
                <a:gd name="T54" fmla="*/ 54 w 63"/>
                <a:gd name="T55" fmla="*/ 23 h 58"/>
                <a:gd name="T56" fmla="*/ 45 w 63"/>
                <a:gd name="T57" fmla="*/ 15 h 58"/>
                <a:gd name="T58" fmla="*/ 38 w 63"/>
                <a:gd name="T59" fmla="*/ 7 h 58"/>
                <a:gd name="T60" fmla="*/ 36 w 63"/>
                <a:gd name="T61" fmla="*/ 20 h 58"/>
                <a:gd name="T62" fmla="*/ 25 w 63"/>
                <a:gd name="T63" fmla="*/ 20 h 58"/>
                <a:gd name="T64" fmla="*/ 30 w 63"/>
                <a:gd name="T65" fmla="*/ 10 h 58"/>
                <a:gd name="T66" fmla="*/ 34 w 63"/>
                <a:gd name="T67" fmla="*/ 0 h 58"/>
                <a:gd name="T68" fmla="*/ 43 w 63"/>
                <a:gd name="T69" fmla="*/ 40 h 58"/>
                <a:gd name="T70" fmla="*/ 37 w 63"/>
                <a:gd name="T71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" h="58">
                  <a:moveTo>
                    <a:pt x="26" y="9"/>
                  </a:moveTo>
                  <a:cubicBezTo>
                    <a:pt x="26" y="16"/>
                    <a:pt x="26" y="16"/>
                    <a:pt x="26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26" y="9"/>
                  </a:lnTo>
                  <a:close/>
                  <a:moveTo>
                    <a:pt x="24" y="55"/>
                  </a:moveTo>
                  <a:cubicBezTo>
                    <a:pt x="9" y="55"/>
                    <a:pt x="9" y="55"/>
                    <a:pt x="9" y="55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4" y="36"/>
                    <a:pt x="24" y="36"/>
                    <a:pt x="24" y="36"/>
                  </a:cubicBezTo>
                  <a:lnTo>
                    <a:pt x="24" y="55"/>
                  </a:lnTo>
                  <a:close/>
                  <a:moveTo>
                    <a:pt x="23" y="27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23" y="27"/>
                  </a:lnTo>
                  <a:close/>
                  <a:moveTo>
                    <a:pt x="23" y="18"/>
                  </a:moveTo>
                  <a:cubicBezTo>
                    <a:pt x="23" y="25"/>
                    <a:pt x="23" y="25"/>
                    <a:pt x="2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8"/>
                    <a:pt x="3" y="18"/>
                    <a:pt x="3" y="18"/>
                  </a:cubicBezTo>
                  <a:lnTo>
                    <a:pt x="23" y="18"/>
                  </a:lnTo>
                  <a:close/>
                  <a:moveTo>
                    <a:pt x="23" y="1"/>
                  </a:moveTo>
                  <a:cubicBezTo>
                    <a:pt x="23" y="7"/>
                    <a:pt x="23" y="7"/>
                    <a:pt x="2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3" y="1"/>
                  </a:lnTo>
                  <a:close/>
                  <a:moveTo>
                    <a:pt x="16" y="49"/>
                  </a:moveTo>
                  <a:cubicBezTo>
                    <a:pt x="16" y="42"/>
                    <a:pt x="16" y="42"/>
                    <a:pt x="16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9"/>
                    <a:pt x="9" y="49"/>
                    <a:pt x="9" y="49"/>
                  </a:cubicBezTo>
                  <a:lnTo>
                    <a:pt x="16" y="49"/>
                  </a:lnTo>
                  <a:close/>
                  <a:moveTo>
                    <a:pt x="57" y="26"/>
                  </a:moveTo>
                  <a:cubicBezTo>
                    <a:pt x="57" y="31"/>
                    <a:pt x="57" y="31"/>
                    <a:pt x="57" y="31"/>
                  </a:cubicBezTo>
                  <a:cubicBezTo>
                    <a:pt x="55" y="37"/>
                    <a:pt x="52" y="41"/>
                    <a:pt x="49" y="45"/>
                  </a:cubicBezTo>
                  <a:cubicBezTo>
                    <a:pt x="53" y="47"/>
                    <a:pt x="57" y="49"/>
                    <a:pt x="62" y="50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2" y="56"/>
                    <a:pt x="47" y="53"/>
                    <a:pt x="43" y="50"/>
                  </a:cubicBezTo>
                  <a:cubicBezTo>
                    <a:pt x="39" y="53"/>
                    <a:pt x="34" y="56"/>
                    <a:pt x="28" y="58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9" y="49"/>
                    <a:pt x="34" y="48"/>
                    <a:pt x="37" y="45"/>
                  </a:cubicBezTo>
                  <a:cubicBezTo>
                    <a:pt x="34" y="42"/>
                    <a:pt x="31" y="37"/>
                    <a:pt x="29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26"/>
                    <a:pt x="26" y="26"/>
                    <a:pt x="26" y="26"/>
                  </a:cubicBezTo>
                  <a:lnTo>
                    <a:pt x="57" y="26"/>
                  </a:lnTo>
                  <a:close/>
                  <a:moveTo>
                    <a:pt x="53" y="0"/>
                  </a:moveTo>
                  <a:cubicBezTo>
                    <a:pt x="53" y="13"/>
                    <a:pt x="53" y="13"/>
                    <a:pt x="53" y="13"/>
                  </a:cubicBezTo>
                  <a:cubicBezTo>
                    <a:pt x="53" y="15"/>
                    <a:pt x="53" y="16"/>
                    <a:pt x="53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6" y="13"/>
                    <a:pt x="56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8"/>
                    <a:pt x="62" y="20"/>
                    <a:pt x="60" y="21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3"/>
                    <a:pt x="55" y="23"/>
                    <a:pt x="54" y="23"/>
                  </a:cubicBezTo>
                  <a:cubicBezTo>
                    <a:pt x="51" y="23"/>
                    <a:pt x="49" y="22"/>
                    <a:pt x="48" y="22"/>
                  </a:cubicBezTo>
                  <a:cubicBezTo>
                    <a:pt x="46" y="21"/>
                    <a:pt x="45" y="19"/>
                    <a:pt x="45" y="15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7" y="15"/>
                    <a:pt x="37" y="18"/>
                    <a:pt x="36" y="20"/>
                  </a:cubicBezTo>
                  <a:cubicBezTo>
                    <a:pt x="35" y="21"/>
                    <a:pt x="33" y="23"/>
                    <a:pt x="31" y="25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6" y="19"/>
                    <a:pt x="28" y="17"/>
                    <a:pt x="29" y="16"/>
                  </a:cubicBezTo>
                  <a:cubicBezTo>
                    <a:pt x="30" y="15"/>
                    <a:pt x="30" y="13"/>
                    <a:pt x="30" y="1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53" y="0"/>
                  </a:lnTo>
                  <a:close/>
                  <a:moveTo>
                    <a:pt x="43" y="40"/>
                  </a:moveTo>
                  <a:cubicBezTo>
                    <a:pt x="45" y="38"/>
                    <a:pt x="47" y="36"/>
                    <a:pt x="48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9" y="36"/>
                    <a:pt x="41" y="38"/>
                    <a:pt x="43" y="40"/>
                  </a:cubicBezTo>
                  <a:close/>
                </a:path>
              </a:pathLst>
            </a:custGeom>
            <a:solidFill>
              <a:srgbClr val="00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3430587" y="4765676"/>
              <a:ext cx="142875" cy="130175"/>
            </a:xfrm>
            <a:custGeom>
              <a:avLst/>
              <a:gdLst>
                <a:gd name="T0" fmla="*/ 42 w 90"/>
                <a:gd name="T1" fmla="*/ 13 h 82"/>
                <a:gd name="T2" fmla="*/ 42 w 90"/>
                <a:gd name="T3" fmla="*/ 23 h 82"/>
                <a:gd name="T4" fmla="*/ 0 w 90"/>
                <a:gd name="T5" fmla="*/ 23 h 82"/>
                <a:gd name="T6" fmla="*/ 0 w 90"/>
                <a:gd name="T7" fmla="*/ 13 h 82"/>
                <a:gd name="T8" fmla="*/ 42 w 90"/>
                <a:gd name="T9" fmla="*/ 13 h 82"/>
                <a:gd name="T10" fmla="*/ 39 w 90"/>
                <a:gd name="T11" fmla="*/ 82 h 82"/>
                <a:gd name="T12" fmla="*/ 28 w 90"/>
                <a:gd name="T13" fmla="*/ 82 h 82"/>
                <a:gd name="T14" fmla="*/ 28 w 90"/>
                <a:gd name="T15" fmla="*/ 80 h 82"/>
                <a:gd name="T16" fmla="*/ 13 w 90"/>
                <a:gd name="T17" fmla="*/ 80 h 82"/>
                <a:gd name="T18" fmla="*/ 13 w 90"/>
                <a:gd name="T19" fmla="*/ 82 h 82"/>
                <a:gd name="T20" fmla="*/ 3 w 90"/>
                <a:gd name="T21" fmla="*/ 82 h 82"/>
                <a:gd name="T22" fmla="*/ 3 w 90"/>
                <a:gd name="T23" fmla="*/ 52 h 82"/>
                <a:gd name="T24" fmla="*/ 39 w 90"/>
                <a:gd name="T25" fmla="*/ 52 h 82"/>
                <a:gd name="T26" fmla="*/ 39 w 90"/>
                <a:gd name="T27" fmla="*/ 82 h 82"/>
                <a:gd name="T28" fmla="*/ 38 w 90"/>
                <a:gd name="T29" fmla="*/ 26 h 82"/>
                <a:gd name="T30" fmla="*/ 38 w 90"/>
                <a:gd name="T31" fmla="*/ 36 h 82"/>
                <a:gd name="T32" fmla="*/ 3 w 90"/>
                <a:gd name="T33" fmla="*/ 36 h 82"/>
                <a:gd name="T34" fmla="*/ 3 w 90"/>
                <a:gd name="T35" fmla="*/ 26 h 82"/>
                <a:gd name="T36" fmla="*/ 38 w 90"/>
                <a:gd name="T37" fmla="*/ 26 h 82"/>
                <a:gd name="T38" fmla="*/ 38 w 90"/>
                <a:gd name="T39" fmla="*/ 39 h 82"/>
                <a:gd name="T40" fmla="*/ 38 w 90"/>
                <a:gd name="T41" fmla="*/ 49 h 82"/>
                <a:gd name="T42" fmla="*/ 3 w 90"/>
                <a:gd name="T43" fmla="*/ 49 h 82"/>
                <a:gd name="T44" fmla="*/ 3 w 90"/>
                <a:gd name="T45" fmla="*/ 39 h 82"/>
                <a:gd name="T46" fmla="*/ 38 w 90"/>
                <a:gd name="T47" fmla="*/ 39 h 82"/>
                <a:gd name="T48" fmla="*/ 38 w 90"/>
                <a:gd name="T49" fmla="*/ 0 h 82"/>
                <a:gd name="T50" fmla="*/ 38 w 90"/>
                <a:gd name="T51" fmla="*/ 10 h 82"/>
                <a:gd name="T52" fmla="*/ 5 w 90"/>
                <a:gd name="T53" fmla="*/ 10 h 82"/>
                <a:gd name="T54" fmla="*/ 5 w 90"/>
                <a:gd name="T55" fmla="*/ 0 h 82"/>
                <a:gd name="T56" fmla="*/ 38 w 90"/>
                <a:gd name="T57" fmla="*/ 0 h 82"/>
                <a:gd name="T58" fmla="*/ 28 w 90"/>
                <a:gd name="T59" fmla="*/ 69 h 82"/>
                <a:gd name="T60" fmla="*/ 28 w 90"/>
                <a:gd name="T61" fmla="*/ 61 h 82"/>
                <a:gd name="T62" fmla="*/ 13 w 90"/>
                <a:gd name="T63" fmla="*/ 61 h 82"/>
                <a:gd name="T64" fmla="*/ 13 w 90"/>
                <a:gd name="T65" fmla="*/ 69 h 82"/>
                <a:gd name="T66" fmla="*/ 28 w 90"/>
                <a:gd name="T67" fmla="*/ 69 h 82"/>
                <a:gd name="T68" fmla="*/ 59 w 90"/>
                <a:gd name="T69" fmla="*/ 28 h 82"/>
                <a:gd name="T70" fmla="*/ 59 w 90"/>
                <a:gd name="T71" fmla="*/ 0 h 82"/>
                <a:gd name="T72" fmla="*/ 71 w 90"/>
                <a:gd name="T73" fmla="*/ 0 h 82"/>
                <a:gd name="T74" fmla="*/ 71 w 90"/>
                <a:gd name="T75" fmla="*/ 28 h 82"/>
                <a:gd name="T76" fmla="*/ 90 w 90"/>
                <a:gd name="T77" fmla="*/ 28 h 82"/>
                <a:gd name="T78" fmla="*/ 90 w 90"/>
                <a:gd name="T79" fmla="*/ 39 h 82"/>
                <a:gd name="T80" fmla="*/ 71 w 90"/>
                <a:gd name="T81" fmla="*/ 39 h 82"/>
                <a:gd name="T82" fmla="*/ 71 w 90"/>
                <a:gd name="T83" fmla="*/ 82 h 82"/>
                <a:gd name="T84" fmla="*/ 59 w 90"/>
                <a:gd name="T85" fmla="*/ 82 h 82"/>
                <a:gd name="T86" fmla="*/ 59 w 90"/>
                <a:gd name="T87" fmla="*/ 39 h 82"/>
                <a:gd name="T88" fmla="*/ 41 w 90"/>
                <a:gd name="T89" fmla="*/ 39 h 82"/>
                <a:gd name="T90" fmla="*/ 41 w 90"/>
                <a:gd name="T91" fmla="*/ 28 h 82"/>
                <a:gd name="T92" fmla="*/ 59 w 90"/>
                <a:gd name="T93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" h="82">
                  <a:moveTo>
                    <a:pt x="42" y="13"/>
                  </a:moveTo>
                  <a:lnTo>
                    <a:pt x="42" y="23"/>
                  </a:lnTo>
                  <a:lnTo>
                    <a:pt x="0" y="23"/>
                  </a:lnTo>
                  <a:lnTo>
                    <a:pt x="0" y="13"/>
                  </a:lnTo>
                  <a:lnTo>
                    <a:pt x="42" y="13"/>
                  </a:lnTo>
                  <a:close/>
                  <a:moveTo>
                    <a:pt x="39" y="82"/>
                  </a:moveTo>
                  <a:lnTo>
                    <a:pt x="28" y="82"/>
                  </a:lnTo>
                  <a:lnTo>
                    <a:pt x="28" y="80"/>
                  </a:lnTo>
                  <a:lnTo>
                    <a:pt x="13" y="80"/>
                  </a:lnTo>
                  <a:lnTo>
                    <a:pt x="13" y="82"/>
                  </a:lnTo>
                  <a:lnTo>
                    <a:pt x="3" y="82"/>
                  </a:lnTo>
                  <a:lnTo>
                    <a:pt x="3" y="52"/>
                  </a:lnTo>
                  <a:lnTo>
                    <a:pt x="39" y="52"/>
                  </a:lnTo>
                  <a:lnTo>
                    <a:pt x="39" y="82"/>
                  </a:lnTo>
                  <a:close/>
                  <a:moveTo>
                    <a:pt x="38" y="26"/>
                  </a:moveTo>
                  <a:lnTo>
                    <a:pt x="38" y="36"/>
                  </a:lnTo>
                  <a:lnTo>
                    <a:pt x="3" y="36"/>
                  </a:lnTo>
                  <a:lnTo>
                    <a:pt x="3" y="26"/>
                  </a:lnTo>
                  <a:lnTo>
                    <a:pt x="38" y="26"/>
                  </a:lnTo>
                  <a:close/>
                  <a:moveTo>
                    <a:pt x="38" y="39"/>
                  </a:moveTo>
                  <a:lnTo>
                    <a:pt x="38" y="49"/>
                  </a:lnTo>
                  <a:lnTo>
                    <a:pt x="3" y="49"/>
                  </a:lnTo>
                  <a:lnTo>
                    <a:pt x="3" y="39"/>
                  </a:lnTo>
                  <a:lnTo>
                    <a:pt x="38" y="39"/>
                  </a:lnTo>
                  <a:close/>
                  <a:moveTo>
                    <a:pt x="38" y="0"/>
                  </a:moveTo>
                  <a:lnTo>
                    <a:pt x="38" y="10"/>
                  </a:lnTo>
                  <a:lnTo>
                    <a:pt x="5" y="10"/>
                  </a:lnTo>
                  <a:lnTo>
                    <a:pt x="5" y="0"/>
                  </a:lnTo>
                  <a:lnTo>
                    <a:pt x="38" y="0"/>
                  </a:lnTo>
                  <a:close/>
                  <a:moveTo>
                    <a:pt x="28" y="69"/>
                  </a:moveTo>
                  <a:lnTo>
                    <a:pt x="28" y="61"/>
                  </a:lnTo>
                  <a:lnTo>
                    <a:pt x="13" y="61"/>
                  </a:lnTo>
                  <a:lnTo>
                    <a:pt x="13" y="69"/>
                  </a:lnTo>
                  <a:lnTo>
                    <a:pt x="28" y="69"/>
                  </a:lnTo>
                  <a:close/>
                  <a:moveTo>
                    <a:pt x="59" y="28"/>
                  </a:moveTo>
                  <a:lnTo>
                    <a:pt x="59" y="0"/>
                  </a:lnTo>
                  <a:lnTo>
                    <a:pt x="71" y="0"/>
                  </a:lnTo>
                  <a:lnTo>
                    <a:pt x="71" y="28"/>
                  </a:lnTo>
                  <a:lnTo>
                    <a:pt x="90" y="28"/>
                  </a:lnTo>
                  <a:lnTo>
                    <a:pt x="90" y="39"/>
                  </a:lnTo>
                  <a:lnTo>
                    <a:pt x="71" y="39"/>
                  </a:lnTo>
                  <a:lnTo>
                    <a:pt x="71" y="82"/>
                  </a:lnTo>
                  <a:lnTo>
                    <a:pt x="59" y="82"/>
                  </a:lnTo>
                  <a:lnTo>
                    <a:pt x="59" y="39"/>
                  </a:lnTo>
                  <a:lnTo>
                    <a:pt x="41" y="39"/>
                  </a:lnTo>
                  <a:lnTo>
                    <a:pt x="41" y="28"/>
                  </a:lnTo>
                  <a:lnTo>
                    <a:pt x="59" y="28"/>
                  </a:lnTo>
                  <a:close/>
                </a:path>
              </a:pathLst>
            </a:custGeom>
            <a:solidFill>
              <a:srgbClr val="00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3667124" y="4765676"/>
              <a:ext cx="144462" cy="130175"/>
            </a:xfrm>
            <a:custGeom>
              <a:avLst/>
              <a:gdLst>
                <a:gd name="T0" fmla="*/ 30 w 63"/>
                <a:gd name="T1" fmla="*/ 6 h 57"/>
                <a:gd name="T2" fmla="*/ 20 w 63"/>
                <a:gd name="T3" fmla="*/ 7 h 57"/>
                <a:gd name="T4" fmla="*/ 20 w 63"/>
                <a:gd name="T5" fmla="*/ 15 h 57"/>
                <a:gd name="T6" fmla="*/ 30 w 63"/>
                <a:gd name="T7" fmla="*/ 15 h 57"/>
                <a:gd name="T8" fmla="*/ 30 w 63"/>
                <a:gd name="T9" fmla="*/ 22 h 57"/>
                <a:gd name="T10" fmla="*/ 20 w 63"/>
                <a:gd name="T11" fmla="*/ 22 h 57"/>
                <a:gd name="T12" fmla="*/ 20 w 63"/>
                <a:gd name="T13" fmla="*/ 25 h 57"/>
                <a:gd name="T14" fmla="*/ 30 w 63"/>
                <a:gd name="T15" fmla="*/ 34 h 57"/>
                <a:gd name="T16" fmla="*/ 25 w 63"/>
                <a:gd name="T17" fmla="*/ 40 h 57"/>
                <a:gd name="T18" fmla="*/ 20 w 63"/>
                <a:gd name="T19" fmla="*/ 33 h 57"/>
                <a:gd name="T20" fmla="*/ 20 w 63"/>
                <a:gd name="T21" fmla="*/ 57 h 57"/>
                <a:gd name="T22" fmla="*/ 12 w 63"/>
                <a:gd name="T23" fmla="*/ 57 h 57"/>
                <a:gd name="T24" fmla="*/ 12 w 63"/>
                <a:gd name="T25" fmla="*/ 37 h 57"/>
                <a:gd name="T26" fmla="*/ 11 w 63"/>
                <a:gd name="T27" fmla="*/ 38 h 57"/>
                <a:gd name="T28" fmla="*/ 5 w 63"/>
                <a:gd name="T29" fmla="*/ 46 h 57"/>
                <a:gd name="T30" fmla="*/ 0 w 63"/>
                <a:gd name="T31" fmla="*/ 41 h 57"/>
                <a:gd name="T32" fmla="*/ 8 w 63"/>
                <a:gd name="T33" fmla="*/ 31 h 57"/>
                <a:gd name="T34" fmla="*/ 11 w 63"/>
                <a:gd name="T35" fmla="*/ 22 h 57"/>
                <a:gd name="T36" fmla="*/ 1 w 63"/>
                <a:gd name="T37" fmla="*/ 22 h 57"/>
                <a:gd name="T38" fmla="*/ 1 w 63"/>
                <a:gd name="T39" fmla="*/ 15 h 57"/>
                <a:gd name="T40" fmla="*/ 12 w 63"/>
                <a:gd name="T41" fmla="*/ 15 h 57"/>
                <a:gd name="T42" fmla="*/ 12 w 63"/>
                <a:gd name="T43" fmla="*/ 8 h 57"/>
                <a:gd name="T44" fmla="*/ 4 w 63"/>
                <a:gd name="T45" fmla="*/ 9 h 57"/>
                <a:gd name="T46" fmla="*/ 1 w 63"/>
                <a:gd name="T47" fmla="*/ 2 h 57"/>
                <a:gd name="T48" fmla="*/ 26 w 63"/>
                <a:gd name="T49" fmla="*/ 0 h 57"/>
                <a:gd name="T50" fmla="*/ 30 w 63"/>
                <a:gd name="T51" fmla="*/ 6 h 57"/>
                <a:gd name="T52" fmla="*/ 63 w 63"/>
                <a:gd name="T53" fmla="*/ 41 h 57"/>
                <a:gd name="T54" fmla="*/ 57 w 63"/>
                <a:gd name="T55" fmla="*/ 42 h 57"/>
                <a:gd name="T56" fmla="*/ 57 w 63"/>
                <a:gd name="T57" fmla="*/ 57 h 57"/>
                <a:gd name="T58" fmla="*/ 50 w 63"/>
                <a:gd name="T59" fmla="*/ 57 h 57"/>
                <a:gd name="T60" fmla="*/ 50 w 63"/>
                <a:gd name="T61" fmla="*/ 43 h 57"/>
                <a:gd name="T62" fmla="*/ 29 w 63"/>
                <a:gd name="T63" fmla="*/ 46 h 57"/>
                <a:gd name="T64" fmla="*/ 27 w 63"/>
                <a:gd name="T65" fmla="*/ 39 h 57"/>
                <a:gd name="T66" fmla="*/ 50 w 63"/>
                <a:gd name="T67" fmla="*/ 36 h 57"/>
                <a:gd name="T68" fmla="*/ 50 w 63"/>
                <a:gd name="T69" fmla="*/ 0 h 57"/>
                <a:gd name="T70" fmla="*/ 57 w 63"/>
                <a:gd name="T71" fmla="*/ 0 h 57"/>
                <a:gd name="T72" fmla="*/ 57 w 63"/>
                <a:gd name="T73" fmla="*/ 34 h 57"/>
                <a:gd name="T74" fmla="*/ 62 w 63"/>
                <a:gd name="T75" fmla="*/ 34 h 57"/>
                <a:gd name="T76" fmla="*/ 63 w 63"/>
                <a:gd name="T77" fmla="*/ 41 h 57"/>
                <a:gd name="T78" fmla="*/ 46 w 63"/>
                <a:gd name="T79" fmla="*/ 27 h 57"/>
                <a:gd name="T80" fmla="*/ 41 w 63"/>
                <a:gd name="T81" fmla="*/ 33 h 57"/>
                <a:gd name="T82" fmla="*/ 31 w 63"/>
                <a:gd name="T83" fmla="*/ 24 h 57"/>
                <a:gd name="T84" fmla="*/ 36 w 63"/>
                <a:gd name="T85" fmla="*/ 19 h 57"/>
                <a:gd name="T86" fmla="*/ 46 w 63"/>
                <a:gd name="T87" fmla="*/ 27 h 57"/>
                <a:gd name="T88" fmla="*/ 49 w 63"/>
                <a:gd name="T89" fmla="*/ 11 h 57"/>
                <a:gd name="T90" fmla="*/ 43 w 63"/>
                <a:gd name="T91" fmla="*/ 17 h 57"/>
                <a:gd name="T92" fmla="*/ 34 w 63"/>
                <a:gd name="T93" fmla="*/ 10 h 57"/>
                <a:gd name="T94" fmla="*/ 40 w 63"/>
                <a:gd name="T95" fmla="*/ 4 h 57"/>
                <a:gd name="T96" fmla="*/ 49 w 63"/>
                <a:gd name="T97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" h="57">
                  <a:moveTo>
                    <a:pt x="30" y="6"/>
                  </a:moveTo>
                  <a:cubicBezTo>
                    <a:pt x="26" y="6"/>
                    <a:pt x="23" y="7"/>
                    <a:pt x="20" y="7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3" y="28"/>
                    <a:pt x="27" y="31"/>
                    <a:pt x="30" y="34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3" y="37"/>
                    <a:pt x="21" y="35"/>
                    <a:pt x="20" y="33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2" y="37"/>
                    <a:pt x="12" y="38"/>
                    <a:pt x="11" y="38"/>
                  </a:cubicBezTo>
                  <a:cubicBezTo>
                    <a:pt x="10" y="41"/>
                    <a:pt x="8" y="43"/>
                    <a:pt x="5" y="4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" y="38"/>
                    <a:pt x="5" y="35"/>
                    <a:pt x="8" y="31"/>
                  </a:cubicBezTo>
                  <a:cubicBezTo>
                    <a:pt x="9" y="28"/>
                    <a:pt x="10" y="25"/>
                    <a:pt x="1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9" y="8"/>
                    <a:pt x="7" y="8"/>
                    <a:pt x="4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0" y="1"/>
                    <a:pt x="18" y="1"/>
                    <a:pt x="26" y="0"/>
                  </a:cubicBezTo>
                  <a:lnTo>
                    <a:pt x="30" y="6"/>
                  </a:lnTo>
                  <a:close/>
                  <a:moveTo>
                    <a:pt x="63" y="41"/>
                  </a:moveTo>
                  <a:cubicBezTo>
                    <a:pt x="57" y="42"/>
                    <a:pt x="57" y="42"/>
                    <a:pt x="57" y="42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62" y="34"/>
                    <a:pt x="62" y="34"/>
                    <a:pt x="62" y="34"/>
                  </a:cubicBezTo>
                  <a:lnTo>
                    <a:pt x="63" y="41"/>
                  </a:lnTo>
                  <a:close/>
                  <a:moveTo>
                    <a:pt x="46" y="27"/>
                  </a:moveTo>
                  <a:cubicBezTo>
                    <a:pt x="41" y="33"/>
                    <a:pt x="41" y="33"/>
                    <a:pt x="41" y="33"/>
                  </a:cubicBezTo>
                  <a:cubicBezTo>
                    <a:pt x="38" y="30"/>
                    <a:pt x="34" y="27"/>
                    <a:pt x="31" y="24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40" y="21"/>
                    <a:pt x="43" y="24"/>
                    <a:pt x="46" y="27"/>
                  </a:cubicBezTo>
                  <a:close/>
                  <a:moveTo>
                    <a:pt x="49" y="11"/>
                  </a:moveTo>
                  <a:cubicBezTo>
                    <a:pt x="43" y="17"/>
                    <a:pt x="43" y="17"/>
                    <a:pt x="43" y="17"/>
                  </a:cubicBezTo>
                  <a:cubicBezTo>
                    <a:pt x="40" y="14"/>
                    <a:pt x="37" y="12"/>
                    <a:pt x="34" y="10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6"/>
                    <a:pt x="46" y="8"/>
                    <a:pt x="49" y="11"/>
                  </a:cubicBezTo>
                  <a:close/>
                </a:path>
              </a:pathLst>
            </a:custGeom>
            <a:solidFill>
              <a:srgbClr val="009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3779837" y="5153026"/>
              <a:ext cx="77787" cy="92075"/>
            </a:xfrm>
            <a:custGeom>
              <a:avLst/>
              <a:gdLst>
                <a:gd name="T0" fmla="*/ 0 w 49"/>
                <a:gd name="T1" fmla="*/ 0 h 58"/>
                <a:gd name="T2" fmla="*/ 0 w 49"/>
                <a:gd name="T3" fmla="*/ 58 h 58"/>
                <a:gd name="T4" fmla="*/ 17 w 49"/>
                <a:gd name="T5" fmla="*/ 58 h 58"/>
                <a:gd name="T6" fmla="*/ 17 w 49"/>
                <a:gd name="T7" fmla="*/ 19 h 58"/>
                <a:gd name="T8" fmla="*/ 49 w 49"/>
                <a:gd name="T9" fmla="*/ 19 h 58"/>
                <a:gd name="T10" fmla="*/ 49 w 49"/>
                <a:gd name="T11" fmla="*/ 0 h 58"/>
                <a:gd name="T12" fmla="*/ 0 w 49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58">
                  <a:moveTo>
                    <a:pt x="0" y="0"/>
                  </a:moveTo>
                  <a:lnTo>
                    <a:pt x="0" y="58"/>
                  </a:lnTo>
                  <a:lnTo>
                    <a:pt x="17" y="58"/>
                  </a:lnTo>
                  <a:lnTo>
                    <a:pt x="17" y="19"/>
                  </a:lnTo>
                  <a:lnTo>
                    <a:pt x="49" y="19"/>
                  </a:lnTo>
                  <a:lnTo>
                    <a:pt x="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3682999" y="4970464"/>
              <a:ext cx="122237" cy="173038"/>
            </a:xfrm>
            <a:custGeom>
              <a:avLst/>
              <a:gdLst>
                <a:gd name="T0" fmla="*/ 77 w 77"/>
                <a:gd name="T1" fmla="*/ 0 h 109"/>
                <a:gd name="T2" fmla="*/ 58 w 77"/>
                <a:gd name="T3" fmla="*/ 0 h 109"/>
                <a:gd name="T4" fmla="*/ 58 w 77"/>
                <a:gd name="T5" fmla="*/ 92 h 109"/>
                <a:gd name="T6" fmla="*/ 0 w 77"/>
                <a:gd name="T7" fmla="*/ 92 h 109"/>
                <a:gd name="T8" fmla="*/ 0 w 77"/>
                <a:gd name="T9" fmla="*/ 109 h 109"/>
                <a:gd name="T10" fmla="*/ 77 w 77"/>
                <a:gd name="T11" fmla="*/ 109 h 109"/>
                <a:gd name="T12" fmla="*/ 77 w 77"/>
                <a:gd name="T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" h="109">
                  <a:moveTo>
                    <a:pt x="77" y="0"/>
                  </a:moveTo>
                  <a:lnTo>
                    <a:pt x="58" y="0"/>
                  </a:lnTo>
                  <a:lnTo>
                    <a:pt x="58" y="92"/>
                  </a:lnTo>
                  <a:lnTo>
                    <a:pt x="0" y="92"/>
                  </a:lnTo>
                  <a:lnTo>
                    <a:pt x="0" y="109"/>
                  </a:lnTo>
                  <a:lnTo>
                    <a:pt x="77" y="109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3538537" y="4981576"/>
              <a:ext cx="227012" cy="98425"/>
            </a:xfrm>
            <a:custGeom>
              <a:avLst/>
              <a:gdLst>
                <a:gd name="T0" fmla="*/ 143 w 143"/>
                <a:gd name="T1" fmla="*/ 43 h 62"/>
                <a:gd name="T2" fmla="*/ 55 w 143"/>
                <a:gd name="T3" fmla="*/ 43 h 62"/>
                <a:gd name="T4" fmla="*/ 55 w 143"/>
                <a:gd name="T5" fmla="*/ 19 h 62"/>
                <a:gd name="T6" fmla="*/ 87 w 143"/>
                <a:gd name="T7" fmla="*/ 19 h 62"/>
                <a:gd name="T8" fmla="*/ 87 w 143"/>
                <a:gd name="T9" fmla="*/ 0 h 62"/>
                <a:gd name="T10" fmla="*/ 0 w 143"/>
                <a:gd name="T11" fmla="*/ 0 h 62"/>
                <a:gd name="T12" fmla="*/ 0 w 143"/>
                <a:gd name="T13" fmla="*/ 19 h 62"/>
                <a:gd name="T14" fmla="*/ 36 w 143"/>
                <a:gd name="T15" fmla="*/ 19 h 62"/>
                <a:gd name="T16" fmla="*/ 36 w 143"/>
                <a:gd name="T17" fmla="*/ 43 h 62"/>
                <a:gd name="T18" fmla="*/ 0 w 143"/>
                <a:gd name="T19" fmla="*/ 43 h 62"/>
                <a:gd name="T20" fmla="*/ 0 w 143"/>
                <a:gd name="T21" fmla="*/ 62 h 62"/>
                <a:gd name="T22" fmla="*/ 143 w 143"/>
                <a:gd name="T23" fmla="*/ 62 h 62"/>
                <a:gd name="T24" fmla="*/ 143 w 143"/>
                <a:gd name="T25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62">
                  <a:moveTo>
                    <a:pt x="143" y="43"/>
                  </a:moveTo>
                  <a:lnTo>
                    <a:pt x="55" y="43"/>
                  </a:lnTo>
                  <a:lnTo>
                    <a:pt x="55" y="19"/>
                  </a:lnTo>
                  <a:lnTo>
                    <a:pt x="87" y="19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6" y="19"/>
                  </a:lnTo>
                  <a:lnTo>
                    <a:pt x="36" y="43"/>
                  </a:lnTo>
                  <a:lnTo>
                    <a:pt x="0" y="43"/>
                  </a:lnTo>
                  <a:lnTo>
                    <a:pt x="0" y="62"/>
                  </a:lnTo>
                  <a:lnTo>
                    <a:pt x="143" y="62"/>
                  </a:lnTo>
                  <a:lnTo>
                    <a:pt x="143" y="43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3686174" y="4981576"/>
              <a:ext cx="79375" cy="30163"/>
            </a:xfrm>
            <a:prstGeom prst="rect">
              <a:avLst/>
            </a:pr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3176587" y="4981576"/>
              <a:ext cx="146050" cy="196850"/>
            </a:xfrm>
            <a:custGeom>
              <a:avLst/>
              <a:gdLst>
                <a:gd name="T0" fmla="*/ 3 w 92"/>
                <a:gd name="T1" fmla="*/ 17 h 124"/>
                <a:gd name="T2" fmla="*/ 75 w 92"/>
                <a:gd name="T3" fmla="*/ 17 h 124"/>
                <a:gd name="T4" fmla="*/ 75 w 92"/>
                <a:gd name="T5" fmla="*/ 72 h 124"/>
                <a:gd name="T6" fmla="*/ 56 w 92"/>
                <a:gd name="T7" fmla="*/ 72 h 124"/>
                <a:gd name="T8" fmla="*/ 56 w 92"/>
                <a:gd name="T9" fmla="*/ 36 h 124"/>
                <a:gd name="T10" fmla="*/ 1 w 92"/>
                <a:gd name="T11" fmla="*/ 36 h 124"/>
                <a:gd name="T12" fmla="*/ 1 w 92"/>
                <a:gd name="T13" fmla="*/ 53 h 124"/>
                <a:gd name="T14" fmla="*/ 39 w 92"/>
                <a:gd name="T15" fmla="*/ 53 h 124"/>
                <a:gd name="T16" fmla="*/ 39 w 92"/>
                <a:gd name="T17" fmla="*/ 72 h 124"/>
                <a:gd name="T18" fmla="*/ 0 w 92"/>
                <a:gd name="T19" fmla="*/ 111 h 124"/>
                <a:gd name="T20" fmla="*/ 11 w 92"/>
                <a:gd name="T21" fmla="*/ 124 h 124"/>
                <a:gd name="T22" fmla="*/ 45 w 92"/>
                <a:gd name="T23" fmla="*/ 89 h 124"/>
                <a:gd name="T24" fmla="*/ 92 w 92"/>
                <a:gd name="T25" fmla="*/ 89 h 124"/>
                <a:gd name="T26" fmla="*/ 92 w 92"/>
                <a:gd name="T27" fmla="*/ 0 h 124"/>
                <a:gd name="T28" fmla="*/ 3 w 92"/>
                <a:gd name="T29" fmla="*/ 0 h 124"/>
                <a:gd name="T30" fmla="*/ 3 w 92"/>
                <a:gd name="T31" fmla="*/ 1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24">
                  <a:moveTo>
                    <a:pt x="3" y="17"/>
                  </a:moveTo>
                  <a:lnTo>
                    <a:pt x="75" y="17"/>
                  </a:lnTo>
                  <a:lnTo>
                    <a:pt x="75" y="72"/>
                  </a:lnTo>
                  <a:lnTo>
                    <a:pt x="56" y="72"/>
                  </a:lnTo>
                  <a:lnTo>
                    <a:pt x="56" y="36"/>
                  </a:lnTo>
                  <a:lnTo>
                    <a:pt x="1" y="36"/>
                  </a:lnTo>
                  <a:lnTo>
                    <a:pt x="1" y="53"/>
                  </a:lnTo>
                  <a:lnTo>
                    <a:pt x="39" y="53"/>
                  </a:lnTo>
                  <a:lnTo>
                    <a:pt x="39" y="72"/>
                  </a:lnTo>
                  <a:lnTo>
                    <a:pt x="0" y="111"/>
                  </a:lnTo>
                  <a:lnTo>
                    <a:pt x="11" y="124"/>
                  </a:lnTo>
                  <a:lnTo>
                    <a:pt x="45" y="89"/>
                  </a:lnTo>
                  <a:lnTo>
                    <a:pt x="92" y="89"/>
                  </a:lnTo>
                  <a:lnTo>
                    <a:pt x="92" y="0"/>
                  </a:lnTo>
                  <a:lnTo>
                    <a:pt x="3" y="0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3338512" y="4970464"/>
              <a:ext cx="147637" cy="95250"/>
            </a:xfrm>
            <a:custGeom>
              <a:avLst/>
              <a:gdLst>
                <a:gd name="T0" fmla="*/ 90 w 93"/>
                <a:gd name="T1" fmla="*/ 13 h 60"/>
                <a:gd name="T2" fmla="*/ 77 w 93"/>
                <a:gd name="T3" fmla="*/ 1 h 60"/>
                <a:gd name="T4" fmla="*/ 47 w 93"/>
                <a:gd name="T5" fmla="*/ 31 h 60"/>
                <a:gd name="T6" fmla="*/ 16 w 93"/>
                <a:gd name="T7" fmla="*/ 0 h 60"/>
                <a:gd name="T8" fmla="*/ 3 w 93"/>
                <a:gd name="T9" fmla="*/ 13 h 60"/>
                <a:gd name="T10" fmla="*/ 34 w 93"/>
                <a:gd name="T11" fmla="*/ 43 h 60"/>
                <a:gd name="T12" fmla="*/ 0 w 93"/>
                <a:gd name="T13" fmla="*/ 43 h 60"/>
                <a:gd name="T14" fmla="*/ 0 w 93"/>
                <a:gd name="T15" fmla="*/ 60 h 60"/>
                <a:gd name="T16" fmla="*/ 93 w 93"/>
                <a:gd name="T17" fmla="*/ 60 h 60"/>
                <a:gd name="T18" fmla="*/ 93 w 93"/>
                <a:gd name="T19" fmla="*/ 43 h 60"/>
                <a:gd name="T20" fmla="*/ 60 w 93"/>
                <a:gd name="T21" fmla="*/ 43 h 60"/>
                <a:gd name="T22" fmla="*/ 90 w 93"/>
                <a:gd name="T23" fmla="*/ 1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" h="60">
                  <a:moveTo>
                    <a:pt x="90" y="13"/>
                  </a:moveTo>
                  <a:lnTo>
                    <a:pt x="77" y="1"/>
                  </a:lnTo>
                  <a:lnTo>
                    <a:pt x="47" y="31"/>
                  </a:lnTo>
                  <a:lnTo>
                    <a:pt x="16" y="0"/>
                  </a:lnTo>
                  <a:lnTo>
                    <a:pt x="3" y="13"/>
                  </a:lnTo>
                  <a:lnTo>
                    <a:pt x="34" y="43"/>
                  </a:lnTo>
                  <a:lnTo>
                    <a:pt x="0" y="43"/>
                  </a:lnTo>
                  <a:lnTo>
                    <a:pt x="0" y="60"/>
                  </a:lnTo>
                  <a:lnTo>
                    <a:pt x="93" y="60"/>
                  </a:lnTo>
                  <a:lnTo>
                    <a:pt x="93" y="43"/>
                  </a:lnTo>
                  <a:lnTo>
                    <a:pt x="60" y="43"/>
                  </a:lnTo>
                  <a:lnTo>
                    <a:pt x="90" y="13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3338512" y="5095876"/>
              <a:ext cx="147637" cy="30163"/>
            </a:xfrm>
            <a:prstGeom prst="rect">
              <a:avLst/>
            </a:pr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338512" y="5156201"/>
              <a:ext cx="147637" cy="90488"/>
            </a:xfrm>
            <a:custGeom>
              <a:avLst/>
              <a:gdLst>
                <a:gd name="T0" fmla="*/ 0 w 93"/>
                <a:gd name="T1" fmla="*/ 18 h 57"/>
                <a:gd name="T2" fmla="*/ 38 w 93"/>
                <a:gd name="T3" fmla="*/ 18 h 57"/>
                <a:gd name="T4" fmla="*/ 38 w 93"/>
                <a:gd name="T5" fmla="*/ 57 h 57"/>
                <a:gd name="T6" fmla="*/ 55 w 93"/>
                <a:gd name="T7" fmla="*/ 57 h 57"/>
                <a:gd name="T8" fmla="*/ 55 w 93"/>
                <a:gd name="T9" fmla="*/ 18 h 57"/>
                <a:gd name="T10" fmla="*/ 93 w 93"/>
                <a:gd name="T11" fmla="*/ 18 h 57"/>
                <a:gd name="T12" fmla="*/ 93 w 93"/>
                <a:gd name="T13" fmla="*/ 0 h 57"/>
                <a:gd name="T14" fmla="*/ 0 w 93"/>
                <a:gd name="T15" fmla="*/ 0 h 57"/>
                <a:gd name="T16" fmla="*/ 0 w 93"/>
                <a:gd name="T17" fmla="*/ 1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57">
                  <a:moveTo>
                    <a:pt x="0" y="18"/>
                  </a:moveTo>
                  <a:lnTo>
                    <a:pt x="38" y="18"/>
                  </a:lnTo>
                  <a:lnTo>
                    <a:pt x="38" y="57"/>
                  </a:lnTo>
                  <a:lnTo>
                    <a:pt x="55" y="57"/>
                  </a:lnTo>
                  <a:lnTo>
                    <a:pt x="55" y="18"/>
                  </a:lnTo>
                  <a:lnTo>
                    <a:pt x="93" y="18"/>
                  </a:lnTo>
                  <a:lnTo>
                    <a:pt x="93" y="0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2449512" y="4975226"/>
              <a:ext cx="133350" cy="57150"/>
            </a:xfrm>
            <a:custGeom>
              <a:avLst/>
              <a:gdLst>
                <a:gd name="T0" fmla="*/ 84 w 84"/>
                <a:gd name="T1" fmla="*/ 17 h 36"/>
                <a:gd name="T2" fmla="*/ 52 w 84"/>
                <a:gd name="T3" fmla="*/ 17 h 36"/>
                <a:gd name="T4" fmla="*/ 52 w 84"/>
                <a:gd name="T5" fmla="*/ 0 h 36"/>
                <a:gd name="T6" fmla="*/ 34 w 84"/>
                <a:gd name="T7" fmla="*/ 0 h 36"/>
                <a:gd name="T8" fmla="*/ 34 w 84"/>
                <a:gd name="T9" fmla="*/ 17 h 36"/>
                <a:gd name="T10" fmla="*/ 0 w 84"/>
                <a:gd name="T11" fmla="*/ 17 h 36"/>
                <a:gd name="T12" fmla="*/ 0 w 84"/>
                <a:gd name="T13" fmla="*/ 36 h 36"/>
                <a:gd name="T14" fmla="*/ 84 w 84"/>
                <a:gd name="T15" fmla="*/ 36 h 36"/>
                <a:gd name="T16" fmla="*/ 84 w 84"/>
                <a:gd name="T17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36">
                  <a:moveTo>
                    <a:pt x="84" y="17"/>
                  </a:moveTo>
                  <a:lnTo>
                    <a:pt x="52" y="17"/>
                  </a:lnTo>
                  <a:lnTo>
                    <a:pt x="52" y="0"/>
                  </a:lnTo>
                  <a:lnTo>
                    <a:pt x="34" y="0"/>
                  </a:lnTo>
                  <a:lnTo>
                    <a:pt x="34" y="17"/>
                  </a:lnTo>
                  <a:lnTo>
                    <a:pt x="0" y="17"/>
                  </a:lnTo>
                  <a:lnTo>
                    <a:pt x="0" y="36"/>
                  </a:lnTo>
                  <a:lnTo>
                    <a:pt x="84" y="36"/>
                  </a:lnTo>
                  <a:lnTo>
                    <a:pt x="84" y="17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2449512" y="4975226"/>
              <a:ext cx="315912" cy="101600"/>
            </a:xfrm>
            <a:custGeom>
              <a:avLst/>
              <a:gdLst>
                <a:gd name="T0" fmla="*/ 178 w 199"/>
                <a:gd name="T1" fmla="*/ 0 h 64"/>
                <a:gd name="T2" fmla="*/ 102 w 199"/>
                <a:gd name="T3" fmla="*/ 0 h 64"/>
                <a:gd name="T4" fmla="*/ 102 w 199"/>
                <a:gd name="T5" fmla="*/ 47 h 64"/>
                <a:gd name="T6" fmla="*/ 0 w 199"/>
                <a:gd name="T7" fmla="*/ 47 h 64"/>
                <a:gd name="T8" fmla="*/ 0 w 199"/>
                <a:gd name="T9" fmla="*/ 64 h 64"/>
                <a:gd name="T10" fmla="*/ 120 w 199"/>
                <a:gd name="T11" fmla="*/ 64 h 64"/>
                <a:gd name="T12" fmla="*/ 120 w 199"/>
                <a:gd name="T13" fmla="*/ 17 h 64"/>
                <a:gd name="T14" fmla="*/ 160 w 199"/>
                <a:gd name="T15" fmla="*/ 17 h 64"/>
                <a:gd name="T16" fmla="*/ 160 w 199"/>
                <a:gd name="T17" fmla="*/ 64 h 64"/>
                <a:gd name="T18" fmla="*/ 199 w 199"/>
                <a:gd name="T19" fmla="*/ 64 h 64"/>
                <a:gd name="T20" fmla="*/ 199 w 199"/>
                <a:gd name="T21" fmla="*/ 47 h 64"/>
                <a:gd name="T22" fmla="*/ 178 w 199"/>
                <a:gd name="T23" fmla="*/ 47 h 64"/>
                <a:gd name="T24" fmla="*/ 178 w 199"/>
                <a:gd name="T2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9" h="64">
                  <a:moveTo>
                    <a:pt x="178" y="0"/>
                  </a:moveTo>
                  <a:lnTo>
                    <a:pt x="102" y="0"/>
                  </a:lnTo>
                  <a:lnTo>
                    <a:pt x="102" y="47"/>
                  </a:lnTo>
                  <a:lnTo>
                    <a:pt x="0" y="47"/>
                  </a:lnTo>
                  <a:lnTo>
                    <a:pt x="0" y="64"/>
                  </a:lnTo>
                  <a:lnTo>
                    <a:pt x="120" y="64"/>
                  </a:lnTo>
                  <a:lnTo>
                    <a:pt x="120" y="17"/>
                  </a:lnTo>
                  <a:lnTo>
                    <a:pt x="160" y="17"/>
                  </a:lnTo>
                  <a:lnTo>
                    <a:pt x="160" y="64"/>
                  </a:lnTo>
                  <a:lnTo>
                    <a:pt x="199" y="64"/>
                  </a:lnTo>
                  <a:lnTo>
                    <a:pt x="199" y="47"/>
                  </a:lnTo>
                  <a:lnTo>
                    <a:pt x="178" y="47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2449512" y="5097464"/>
              <a:ext cx="133350" cy="28575"/>
            </a:xfrm>
            <a:prstGeom prst="rect">
              <a:avLst/>
            </a:pr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24" name="Freeform 63"/>
            <p:cNvSpPr>
              <a:spLocks/>
            </p:cNvSpPr>
            <p:nvPr/>
          </p:nvSpPr>
          <p:spPr bwMode="auto">
            <a:xfrm>
              <a:off x="2595562" y="5095876"/>
              <a:ext cx="158750" cy="160338"/>
            </a:xfrm>
            <a:custGeom>
              <a:avLst/>
              <a:gdLst>
                <a:gd name="T0" fmla="*/ 99 w 100"/>
                <a:gd name="T1" fmla="*/ 14 h 101"/>
                <a:gd name="T2" fmla="*/ 99 w 100"/>
                <a:gd name="T3" fmla="*/ 14 h 101"/>
                <a:gd name="T4" fmla="*/ 86 w 100"/>
                <a:gd name="T5" fmla="*/ 0 h 101"/>
                <a:gd name="T6" fmla="*/ 49 w 100"/>
                <a:gd name="T7" fmla="*/ 38 h 101"/>
                <a:gd name="T8" fmla="*/ 15 w 100"/>
                <a:gd name="T9" fmla="*/ 1 h 101"/>
                <a:gd name="T10" fmla="*/ 15 w 100"/>
                <a:gd name="T11" fmla="*/ 0 h 101"/>
                <a:gd name="T12" fmla="*/ 2 w 100"/>
                <a:gd name="T13" fmla="*/ 13 h 101"/>
                <a:gd name="T14" fmla="*/ 0 w 100"/>
                <a:gd name="T15" fmla="*/ 14 h 101"/>
                <a:gd name="T16" fmla="*/ 36 w 100"/>
                <a:gd name="T17" fmla="*/ 51 h 101"/>
                <a:gd name="T18" fmla="*/ 0 w 100"/>
                <a:gd name="T19" fmla="*/ 87 h 101"/>
                <a:gd name="T20" fmla="*/ 0 w 100"/>
                <a:gd name="T21" fmla="*/ 88 h 101"/>
                <a:gd name="T22" fmla="*/ 13 w 100"/>
                <a:gd name="T23" fmla="*/ 101 h 101"/>
                <a:gd name="T24" fmla="*/ 49 w 100"/>
                <a:gd name="T25" fmla="*/ 64 h 101"/>
                <a:gd name="T26" fmla="*/ 86 w 100"/>
                <a:gd name="T27" fmla="*/ 101 h 101"/>
                <a:gd name="T28" fmla="*/ 87 w 100"/>
                <a:gd name="T29" fmla="*/ 101 h 101"/>
                <a:gd name="T30" fmla="*/ 99 w 100"/>
                <a:gd name="T31" fmla="*/ 88 h 101"/>
                <a:gd name="T32" fmla="*/ 100 w 100"/>
                <a:gd name="T33" fmla="*/ 88 h 101"/>
                <a:gd name="T34" fmla="*/ 62 w 100"/>
                <a:gd name="T35" fmla="*/ 51 h 101"/>
                <a:gd name="T36" fmla="*/ 99 w 100"/>
                <a:gd name="T37" fmla="*/ 1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101">
                  <a:moveTo>
                    <a:pt x="99" y="14"/>
                  </a:moveTo>
                  <a:lnTo>
                    <a:pt x="99" y="14"/>
                  </a:lnTo>
                  <a:lnTo>
                    <a:pt x="86" y="0"/>
                  </a:lnTo>
                  <a:lnTo>
                    <a:pt x="49" y="38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2" y="13"/>
                  </a:lnTo>
                  <a:lnTo>
                    <a:pt x="0" y="14"/>
                  </a:lnTo>
                  <a:lnTo>
                    <a:pt x="36" y="51"/>
                  </a:lnTo>
                  <a:lnTo>
                    <a:pt x="0" y="87"/>
                  </a:lnTo>
                  <a:lnTo>
                    <a:pt x="0" y="88"/>
                  </a:lnTo>
                  <a:lnTo>
                    <a:pt x="13" y="101"/>
                  </a:lnTo>
                  <a:lnTo>
                    <a:pt x="49" y="64"/>
                  </a:lnTo>
                  <a:lnTo>
                    <a:pt x="86" y="101"/>
                  </a:lnTo>
                  <a:lnTo>
                    <a:pt x="87" y="101"/>
                  </a:lnTo>
                  <a:lnTo>
                    <a:pt x="99" y="88"/>
                  </a:lnTo>
                  <a:lnTo>
                    <a:pt x="100" y="88"/>
                  </a:lnTo>
                  <a:lnTo>
                    <a:pt x="62" y="51"/>
                  </a:lnTo>
                  <a:lnTo>
                    <a:pt x="99" y="14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25" name="Freeform 64"/>
            <p:cNvSpPr>
              <a:spLocks/>
            </p:cNvSpPr>
            <p:nvPr/>
          </p:nvSpPr>
          <p:spPr bwMode="auto">
            <a:xfrm>
              <a:off x="2827337" y="4975226"/>
              <a:ext cx="134937" cy="57150"/>
            </a:xfrm>
            <a:custGeom>
              <a:avLst/>
              <a:gdLst>
                <a:gd name="T0" fmla="*/ 85 w 85"/>
                <a:gd name="T1" fmla="*/ 17 h 36"/>
                <a:gd name="T2" fmla="*/ 52 w 85"/>
                <a:gd name="T3" fmla="*/ 17 h 36"/>
                <a:gd name="T4" fmla="*/ 52 w 85"/>
                <a:gd name="T5" fmla="*/ 0 h 36"/>
                <a:gd name="T6" fmla="*/ 35 w 85"/>
                <a:gd name="T7" fmla="*/ 0 h 36"/>
                <a:gd name="T8" fmla="*/ 35 w 85"/>
                <a:gd name="T9" fmla="*/ 17 h 36"/>
                <a:gd name="T10" fmla="*/ 0 w 85"/>
                <a:gd name="T11" fmla="*/ 17 h 36"/>
                <a:gd name="T12" fmla="*/ 0 w 85"/>
                <a:gd name="T13" fmla="*/ 36 h 36"/>
                <a:gd name="T14" fmla="*/ 85 w 85"/>
                <a:gd name="T15" fmla="*/ 36 h 36"/>
                <a:gd name="T16" fmla="*/ 85 w 85"/>
                <a:gd name="T17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36">
                  <a:moveTo>
                    <a:pt x="85" y="17"/>
                  </a:moveTo>
                  <a:lnTo>
                    <a:pt x="52" y="17"/>
                  </a:lnTo>
                  <a:lnTo>
                    <a:pt x="52" y="0"/>
                  </a:lnTo>
                  <a:lnTo>
                    <a:pt x="35" y="0"/>
                  </a:lnTo>
                  <a:lnTo>
                    <a:pt x="35" y="17"/>
                  </a:lnTo>
                  <a:lnTo>
                    <a:pt x="0" y="17"/>
                  </a:lnTo>
                  <a:lnTo>
                    <a:pt x="0" y="36"/>
                  </a:lnTo>
                  <a:lnTo>
                    <a:pt x="85" y="36"/>
                  </a:lnTo>
                  <a:lnTo>
                    <a:pt x="85" y="17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28" name="Rectangle 65"/>
            <p:cNvSpPr>
              <a:spLocks noChangeArrowheads="1"/>
            </p:cNvSpPr>
            <p:nvPr/>
          </p:nvSpPr>
          <p:spPr bwMode="auto">
            <a:xfrm>
              <a:off x="2827337" y="5049839"/>
              <a:ext cx="134937" cy="26988"/>
            </a:xfrm>
            <a:prstGeom prst="rect">
              <a:avLst/>
            </a:pr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29" name="Freeform 66"/>
            <p:cNvSpPr>
              <a:spLocks/>
            </p:cNvSpPr>
            <p:nvPr/>
          </p:nvSpPr>
          <p:spPr bwMode="auto">
            <a:xfrm>
              <a:off x="2827337" y="4975226"/>
              <a:ext cx="209550" cy="150813"/>
            </a:xfrm>
            <a:custGeom>
              <a:avLst/>
              <a:gdLst>
                <a:gd name="T0" fmla="*/ 114 w 132"/>
                <a:gd name="T1" fmla="*/ 77 h 95"/>
                <a:gd name="T2" fmla="*/ 0 w 132"/>
                <a:gd name="T3" fmla="*/ 77 h 95"/>
                <a:gd name="T4" fmla="*/ 0 w 132"/>
                <a:gd name="T5" fmla="*/ 95 h 95"/>
                <a:gd name="T6" fmla="*/ 132 w 132"/>
                <a:gd name="T7" fmla="*/ 95 h 95"/>
                <a:gd name="T8" fmla="*/ 132 w 132"/>
                <a:gd name="T9" fmla="*/ 0 h 95"/>
                <a:gd name="T10" fmla="*/ 114 w 132"/>
                <a:gd name="T11" fmla="*/ 0 h 95"/>
                <a:gd name="T12" fmla="*/ 114 w 132"/>
                <a:gd name="T13" fmla="*/ 7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95">
                  <a:moveTo>
                    <a:pt x="114" y="77"/>
                  </a:moveTo>
                  <a:lnTo>
                    <a:pt x="0" y="77"/>
                  </a:lnTo>
                  <a:lnTo>
                    <a:pt x="0" y="95"/>
                  </a:lnTo>
                  <a:lnTo>
                    <a:pt x="132" y="95"/>
                  </a:lnTo>
                  <a:lnTo>
                    <a:pt x="132" y="0"/>
                  </a:lnTo>
                  <a:lnTo>
                    <a:pt x="114" y="0"/>
                  </a:lnTo>
                  <a:lnTo>
                    <a:pt x="114" y="77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30" name="Freeform 67"/>
            <p:cNvSpPr>
              <a:spLocks/>
            </p:cNvSpPr>
            <p:nvPr/>
          </p:nvSpPr>
          <p:spPr bwMode="auto">
            <a:xfrm>
              <a:off x="3047999" y="5097464"/>
              <a:ext cx="92075" cy="149225"/>
            </a:xfrm>
            <a:custGeom>
              <a:avLst/>
              <a:gdLst>
                <a:gd name="T0" fmla="*/ 0 w 58"/>
                <a:gd name="T1" fmla="*/ 94 h 94"/>
                <a:gd name="T2" fmla="*/ 17 w 58"/>
                <a:gd name="T3" fmla="*/ 94 h 94"/>
                <a:gd name="T4" fmla="*/ 17 w 58"/>
                <a:gd name="T5" fmla="*/ 18 h 94"/>
                <a:gd name="T6" fmla="*/ 58 w 58"/>
                <a:gd name="T7" fmla="*/ 18 h 94"/>
                <a:gd name="T8" fmla="*/ 58 w 58"/>
                <a:gd name="T9" fmla="*/ 0 h 94"/>
                <a:gd name="T10" fmla="*/ 0 w 58"/>
                <a:gd name="T11" fmla="*/ 0 h 94"/>
                <a:gd name="T12" fmla="*/ 0 w 58"/>
                <a:gd name="T1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94">
                  <a:moveTo>
                    <a:pt x="0" y="94"/>
                  </a:moveTo>
                  <a:lnTo>
                    <a:pt x="17" y="94"/>
                  </a:lnTo>
                  <a:lnTo>
                    <a:pt x="17" y="18"/>
                  </a:lnTo>
                  <a:lnTo>
                    <a:pt x="58" y="18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31" name="Rectangle 68"/>
            <p:cNvSpPr>
              <a:spLocks noChangeArrowheads="1"/>
            </p:cNvSpPr>
            <p:nvPr/>
          </p:nvSpPr>
          <p:spPr bwMode="auto">
            <a:xfrm>
              <a:off x="1176337" y="5122864"/>
              <a:ext cx="30162" cy="127000"/>
            </a:xfrm>
            <a:prstGeom prst="rect">
              <a:avLst/>
            </a:pr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32" name="Freeform 69"/>
            <p:cNvSpPr>
              <a:spLocks/>
            </p:cNvSpPr>
            <p:nvPr/>
          </p:nvSpPr>
          <p:spPr bwMode="auto">
            <a:xfrm>
              <a:off x="1041400" y="4983164"/>
              <a:ext cx="300037" cy="271463"/>
            </a:xfrm>
            <a:custGeom>
              <a:avLst/>
              <a:gdLst>
                <a:gd name="T0" fmla="*/ 185 w 189"/>
                <a:gd name="T1" fmla="*/ 83 h 171"/>
                <a:gd name="T2" fmla="*/ 185 w 189"/>
                <a:gd name="T3" fmla="*/ 64 h 171"/>
                <a:gd name="T4" fmla="*/ 72 w 189"/>
                <a:gd name="T5" fmla="*/ 64 h 171"/>
                <a:gd name="T6" fmla="*/ 81 w 189"/>
                <a:gd name="T7" fmla="*/ 55 h 171"/>
                <a:gd name="T8" fmla="*/ 185 w 189"/>
                <a:gd name="T9" fmla="*/ 55 h 171"/>
                <a:gd name="T10" fmla="*/ 185 w 189"/>
                <a:gd name="T11" fmla="*/ 36 h 171"/>
                <a:gd name="T12" fmla="*/ 99 w 189"/>
                <a:gd name="T13" fmla="*/ 36 h 171"/>
                <a:gd name="T14" fmla="*/ 108 w 189"/>
                <a:gd name="T15" fmla="*/ 29 h 171"/>
                <a:gd name="T16" fmla="*/ 185 w 189"/>
                <a:gd name="T17" fmla="*/ 29 h 171"/>
                <a:gd name="T18" fmla="*/ 185 w 189"/>
                <a:gd name="T19" fmla="*/ 10 h 171"/>
                <a:gd name="T20" fmla="*/ 104 w 189"/>
                <a:gd name="T21" fmla="*/ 10 h 171"/>
                <a:gd name="T22" fmla="*/ 104 w 189"/>
                <a:gd name="T23" fmla="*/ 0 h 171"/>
                <a:gd name="T24" fmla="*/ 85 w 189"/>
                <a:gd name="T25" fmla="*/ 0 h 171"/>
                <a:gd name="T26" fmla="*/ 85 w 189"/>
                <a:gd name="T27" fmla="*/ 10 h 171"/>
                <a:gd name="T28" fmla="*/ 0 w 189"/>
                <a:gd name="T29" fmla="*/ 10 h 171"/>
                <a:gd name="T30" fmla="*/ 0 w 189"/>
                <a:gd name="T31" fmla="*/ 29 h 171"/>
                <a:gd name="T32" fmla="*/ 81 w 189"/>
                <a:gd name="T33" fmla="*/ 29 h 171"/>
                <a:gd name="T34" fmla="*/ 73 w 189"/>
                <a:gd name="T35" fmla="*/ 36 h 171"/>
                <a:gd name="T36" fmla="*/ 0 w 189"/>
                <a:gd name="T37" fmla="*/ 36 h 171"/>
                <a:gd name="T38" fmla="*/ 0 w 189"/>
                <a:gd name="T39" fmla="*/ 55 h 171"/>
                <a:gd name="T40" fmla="*/ 55 w 189"/>
                <a:gd name="T41" fmla="*/ 55 h 171"/>
                <a:gd name="T42" fmla="*/ 46 w 189"/>
                <a:gd name="T43" fmla="*/ 64 h 171"/>
                <a:gd name="T44" fmla="*/ 0 w 189"/>
                <a:gd name="T45" fmla="*/ 64 h 171"/>
                <a:gd name="T46" fmla="*/ 0 w 189"/>
                <a:gd name="T47" fmla="*/ 83 h 171"/>
                <a:gd name="T48" fmla="*/ 30 w 189"/>
                <a:gd name="T49" fmla="*/ 83 h 171"/>
                <a:gd name="T50" fmla="*/ 0 w 189"/>
                <a:gd name="T51" fmla="*/ 114 h 171"/>
                <a:gd name="T52" fmla="*/ 13 w 189"/>
                <a:gd name="T53" fmla="*/ 127 h 171"/>
                <a:gd name="T54" fmla="*/ 37 w 189"/>
                <a:gd name="T55" fmla="*/ 101 h 171"/>
                <a:gd name="T56" fmla="*/ 53 w 189"/>
                <a:gd name="T57" fmla="*/ 117 h 171"/>
                <a:gd name="T58" fmla="*/ 14 w 189"/>
                <a:gd name="T59" fmla="*/ 156 h 171"/>
                <a:gd name="T60" fmla="*/ 13 w 189"/>
                <a:gd name="T61" fmla="*/ 156 h 171"/>
                <a:gd name="T62" fmla="*/ 26 w 189"/>
                <a:gd name="T63" fmla="*/ 171 h 171"/>
                <a:gd name="T64" fmla="*/ 78 w 189"/>
                <a:gd name="T65" fmla="*/ 117 h 171"/>
                <a:gd name="T66" fmla="*/ 79 w 189"/>
                <a:gd name="T67" fmla="*/ 117 h 171"/>
                <a:gd name="T68" fmla="*/ 46 w 189"/>
                <a:gd name="T69" fmla="*/ 83 h 171"/>
                <a:gd name="T70" fmla="*/ 143 w 189"/>
                <a:gd name="T71" fmla="*/ 83 h 171"/>
                <a:gd name="T72" fmla="*/ 109 w 189"/>
                <a:gd name="T73" fmla="*/ 117 h 171"/>
                <a:gd name="T74" fmla="*/ 161 w 189"/>
                <a:gd name="T75" fmla="*/ 169 h 171"/>
                <a:gd name="T76" fmla="*/ 161 w 189"/>
                <a:gd name="T77" fmla="*/ 171 h 171"/>
                <a:gd name="T78" fmla="*/ 174 w 189"/>
                <a:gd name="T79" fmla="*/ 156 h 171"/>
                <a:gd name="T80" fmla="*/ 135 w 189"/>
                <a:gd name="T81" fmla="*/ 117 h 171"/>
                <a:gd name="T82" fmla="*/ 150 w 189"/>
                <a:gd name="T83" fmla="*/ 101 h 171"/>
                <a:gd name="T84" fmla="*/ 176 w 189"/>
                <a:gd name="T85" fmla="*/ 127 h 171"/>
                <a:gd name="T86" fmla="*/ 189 w 189"/>
                <a:gd name="T87" fmla="*/ 114 h 171"/>
                <a:gd name="T88" fmla="*/ 159 w 189"/>
                <a:gd name="T89" fmla="*/ 83 h 171"/>
                <a:gd name="T90" fmla="*/ 185 w 189"/>
                <a:gd name="T91" fmla="*/ 8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9" h="171">
                  <a:moveTo>
                    <a:pt x="185" y="83"/>
                  </a:moveTo>
                  <a:lnTo>
                    <a:pt x="185" y="64"/>
                  </a:lnTo>
                  <a:lnTo>
                    <a:pt x="72" y="64"/>
                  </a:lnTo>
                  <a:lnTo>
                    <a:pt x="81" y="55"/>
                  </a:lnTo>
                  <a:lnTo>
                    <a:pt x="185" y="55"/>
                  </a:lnTo>
                  <a:lnTo>
                    <a:pt x="185" y="36"/>
                  </a:lnTo>
                  <a:lnTo>
                    <a:pt x="99" y="36"/>
                  </a:lnTo>
                  <a:lnTo>
                    <a:pt x="108" y="29"/>
                  </a:lnTo>
                  <a:lnTo>
                    <a:pt x="185" y="29"/>
                  </a:lnTo>
                  <a:lnTo>
                    <a:pt x="185" y="10"/>
                  </a:lnTo>
                  <a:lnTo>
                    <a:pt x="104" y="10"/>
                  </a:lnTo>
                  <a:lnTo>
                    <a:pt x="104" y="0"/>
                  </a:lnTo>
                  <a:lnTo>
                    <a:pt x="85" y="0"/>
                  </a:lnTo>
                  <a:lnTo>
                    <a:pt x="85" y="10"/>
                  </a:lnTo>
                  <a:lnTo>
                    <a:pt x="0" y="10"/>
                  </a:lnTo>
                  <a:lnTo>
                    <a:pt x="0" y="29"/>
                  </a:lnTo>
                  <a:lnTo>
                    <a:pt x="81" y="29"/>
                  </a:lnTo>
                  <a:lnTo>
                    <a:pt x="73" y="36"/>
                  </a:lnTo>
                  <a:lnTo>
                    <a:pt x="0" y="36"/>
                  </a:lnTo>
                  <a:lnTo>
                    <a:pt x="0" y="55"/>
                  </a:lnTo>
                  <a:lnTo>
                    <a:pt x="55" y="55"/>
                  </a:lnTo>
                  <a:lnTo>
                    <a:pt x="46" y="64"/>
                  </a:lnTo>
                  <a:lnTo>
                    <a:pt x="0" y="64"/>
                  </a:lnTo>
                  <a:lnTo>
                    <a:pt x="0" y="83"/>
                  </a:lnTo>
                  <a:lnTo>
                    <a:pt x="30" y="83"/>
                  </a:lnTo>
                  <a:lnTo>
                    <a:pt x="0" y="114"/>
                  </a:lnTo>
                  <a:lnTo>
                    <a:pt x="13" y="127"/>
                  </a:lnTo>
                  <a:lnTo>
                    <a:pt x="37" y="101"/>
                  </a:lnTo>
                  <a:lnTo>
                    <a:pt x="53" y="117"/>
                  </a:lnTo>
                  <a:lnTo>
                    <a:pt x="14" y="156"/>
                  </a:lnTo>
                  <a:lnTo>
                    <a:pt x="13" y="156"/>
                  </a:lnTo>
                  <a:lnTo>
                    <a:pt x="26" y="171"/>
                  </a:lnTo>
                  <a:lnTo>
                    <a:pt x="78" y="117"/>
                  </a:lnTo>
                  <a:lnTo>
                    <a:pt x="79" y="117"/>
                  </a:lnTo>
                  <a:lnTo>
                    <a:pt x="46" y="83"/>
                  </a:lnTo>
                  <a:lnTo>
                    <a:pt x="143" y="83"/>
                  </a:lnTo>
                  <a:lnTo>
                    <a:pt x="109" y="117"/>
                  </a:lnTo>
                  <a:lnTo>
                    <a:pt x="161" y="169"/>
                  </a:lnTo>
                  <a:lnTo>
                    <a:pt x="161" y="171"/>
                  </a:lnTo>
                  <a:lnTo>
                    <a:pt x="174" y="156"/>
                  </a:lnTo>
                  <a:lnTo>
                    <a:pt x="135" y="117"/>
                  </a:lnTo>
                  <a:lnTo>
                    <a:pt x="150" y="101"/>
                  </a:lnTo>
                  <a:lnTo>
                    <a:pt x="176" y="127"/>
                  </a:lnTo>
                  <a:lnTo>
                    <a:pt x="189" y="114"/>
                  </a:lnTo>
                  <a:lnTo>
                    <a:pt x="159" y="83"/>
                  </a:lnTo>
                  <a:lnTo>
                    <a:pt x="185" y="83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33" name="Freeform 70"/>
            <p:cNvSpPr>
              <a:spLocks/>
            </p:cNvSpPr>
            <p:nvPr/>
          </p:nvSpPr>
          <p:spPr bwMode="auto">
            <a:xfrm>
              <a:off x="1562100" y="4976814"/>
              <a:ext cx="130175" cy="128588"/>
            </a:xfrm>
            <a:custGeom>
              <a:avLst/>
              <a:gdLst>
                <a:gd name="T0" fmla="*/ 20 w 82"/>
                <a:gd name="T1" fmla="*/ 0 h 81"/>
                <a:gd name="T2" fmla="*/ 0 w 82"/>
                <a:gd name="T3" fmla="*/ 0 h 81"/>
                <a:gd name="T4" fmla="*/ 0 w 82"/>
                <a:gd name="T5" fmla="*/ 81 h 81"/>
                <a:gd name="T6" fmla="*/ 82 w 82"/>
                <a:gd name="T7" fmla="*/ 81 h 81"/>
                <a:gd name="T8" fmla="*/ 82 w 82"/>
                <a:gd name="T9" fmla="*/ 61 h 81"/>
                <a:gd name="T10" fmla="*/ 20 w 82"/>
                <a:gd name="T11" fmla="*/ 61 h 81"/>
                <a:gd name="T12" fmla="*/ 20 w 82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1">
                  <a:moveTo>
                    <a:pt x="20" y="0"/>
                  </a:moveTo>
                  <a:lnTo>
                    <a:pt x="0" y="0"/>
                  </a:lnTo>
                  <a:lnTo>
                    <a:pt x="0" y="81"/>
                  </a:lnTo>
                  <a:lnTo>
                    <a:pt x="82" y="81"/>
                  </a:lnTo>
                  <a:lnTo>
                    <a:pt x="82" y="61"/>
                  </a:lnTo>
                  <a:lnTo>
                    <a:pt x="20" y="6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34" name="Freeform 71"/>
            <p:cNvSpPr>
              <a:spLocks/>
            </p:cNvSpPr>
            <p:nvPr/>
          </p:nvSpPr>
          <p:spPr bwMode="auto">
            <a:xfrm>
              <a:off x="1562100" y="5122864"/>
              <a:ext cx="130175" cy="128588"/>
            </a:xfrm>
            <a:custGeom>
              <a:avLst/>
              <a:gdLst>
                <a:gd name="T0" fmla="*/ 20 w 82"/>
                <a:gd name="T1" fmla="*/ 0 h 81"/>
                <a:gd name="T2" fmla="*/ 0 w 82"/>
                <a:gd name="T3" fmla="*/ 0 h 81"/>
                <a:gd name="T4" fmla="*/ 0 w 82"/>
                <a:gd name="T5" fmla="*/ 81 h 81"/>
                <a:gd name="T6" fmla="*/ 82 w 82"/>
                <a:gd name="T7" fmla="*/ 81 h 81"/>
                <a:gd name="T8" fmla="*/ 82 w 82"/>
                <a:gd name="T9" fmla="*/ 61 h 81"/>
                <a:gd name="T10" fmla="*/ 20 w 82"/>
                <a:gd name="T11" fmla="*/ 61 h 81"/>
                <a:gd name="T12" fmla="*/ 20 w 82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1">
                  <a:moveTo>
                    <a:pt x="20" y="0"/>
                  </a:moveTo>
                  <a:lnTo>
                    <a:pt x="0" y="0"/>
                  </a:lnTo>
                  <a:lnTo>
                    <a:pt x="0" y="81"/>
                  </a:lnTo>
                  <a:lnTo>
                    <a:pt x="82" y="81"/>
                  </a:lnTo>
                  <a:lnTo>
                    <a:pt x="82" y="61"/>
                  </a:lnTo>
                  <a:lnTo>
                    <a:pt x="20" y="6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35" name="Freeform 72"/>
            <p:cNvSpPr>
              <a:spLocks/>
            </p:cNvSpPr>
            <p:nvPr/>
          </p:nvSpPr>
          <p:spPr bwMode="auto">
            <a:xfrm>
              <a:off x="1382712" y="4976814"/>
              <a:ext cx="130175" cy="128588"/>
            </a:xfrm>
            <a:custGeom>
              <a:avLst/>
              <a:gdLst>
                <a:gd name="T0" fmla="*/ 64 w 82"/>
                <a:gd name="T1" fmla="*/ 61 h 81"/>
                <a:gd name="T2" fmla="*/ 0 w 82"/>
                <a:gd name="T3" fmla="*/ 61 h 81"/>
                <a:gd name="T4" fmla="*/ 0 w 82"/>
                <a:gd name="T5" fmla="*/ 81 h 81"/>
                <a:gd name="T6" fmla="*/ 82 w 82"/>
                <a:gd name="T7" fmla="*/ 81 h 81"/>
                <a:gd name="T8" fmla="*/ 82 w 82"/>
                <a:gd name="T9" fmla="*/ 0 h 81"/>
                <a:gd name="T10" fmla="*/ 64 w 82"/>
                <a:gd name="T11" fmla="*/ 0 h 81"/>
                <a:gd name="T12" fmla="*/ 64 w 82"/>
                <a:gd name="T13" fmla="*/ 6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1">
                  <a:moveTo>
                    <a:pt x="64" y="61"/>
                  </a:moveTo>
                  <a:lnTo>
                    <a:pt x="0" y="61"/>
                  </a:lnTo>
                  <a:lnTo>
                    <a:pt x="0" y="81"/>
                  </a:lnTo>
                  <a:lnTo>
                    <a:pt x="82" y="81"/>
                  </a:lnTo>
                  <a:lnTo>
                    <a:pt x="82" y="0"/>
                  </a:lnTo>
                  <a:lnTo>
                    <a:pt x="64" y="0"/>
                  </a:lnTo>
                  <a:lnTo>
                    <a:pt x="64" y="61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36" name="Freeform 73"/>
            <p:cNvSpPr>
              <a:spLocks/>
            </p:cNvSpPr>
            <p:nvPr/>
          </p:nvSpPr>
          <p:spPr bwMode="auto">
            <a:xfrm>
              <a:off x="1382712" y="5122864"/>
              <a:ext cx="130175" cy="128588"/>
            </a:xfrm>
            <a:custGeom>
              <a:avLst/>
              <a:gdLst>
                <a:gd name="T0" fmla="*/ 64 w 82"/>
                <a:gd name="T1" fmla="*/ 61 h 81"/>
                <a:gd name="T2" fmla="*/ 0 w 82"/>
                <a:gd name="T3" fmla="*/ 61 h 81"/>
                <a:gd name="T4" fmla="*/ 0 w 82"/>
                <a:gd name="T5" fmla="*/ 81 h 81"/>
                <a:gd name="T6" fmla="*/ 82 w 82"/>
                <a:gd name="T7" fmla="*/ 81 h 81"/>
                <a:gd name="T8" fmla="*/ 82 w 82"/>
                <a:gd name="T9" fmla="*/ 0 h 81"/>
                <a:gd name="T10" fmla="*/ 64 w 82"/>
                <a:gd name="T11" fmla="*/ 0 h 81"/>
                <a:gd name="T12" fmla="*/ 64 w 82"/>
                <a:gd name="T13" fmla="*/ 6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1">
                  <a:moveTo>
                    <a:pt x="64" y="61"/>
                  </a:moveTo>
                  <a:lnTo>
                    <a:pt x="0" y="61"/>
                  </a:lnTo>
                  <a:lnTo>
                    <a:pt x="0" y="81"/>
                  </a:lnTo>
                  <a:lnTo>
                    <a:pt x="82" y="81"/>
                  </a:lnTo>
                  <a:lnTo>
                    <a:pt x="82" y="0"/>
                  </a:lnTo>
                  <a:lnTo>
                    <a:pt x="64" y="0"/>
                  </a:lnTo>
                  <a:lnTo>
                    <a:pt x="64" y="61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37" name="Freeform 74"/>
            <p:cNvSpPr>
              <a:spLocks/>
            </p:cNvSpPr>
            <p:nvPr/>
          </p:nvSpPr>
          <p:spPr bwMode="auto">
            <a:xfrm>
              <a:off x="1735137" y="4978401"/>
              <a:ext cx="296862" cy="49213"/>
            </a:xfrm>
            <a:custGeom>
              <a:avLst/>
              <a:gdLst>
                <a:gd name="T0" fmla="*/ 106 w 187"/>
                <a:gd name="T1" fmla="*/ 0 h 31"/>
                <a:gd name="T2" fmla="*/ 87 w 187"/>
                <a:gd name="T3" fmla="*/ 0 h 31"/>
                <a:gd name="T4" fmla="*/ 87 w 187"/>
                <a:gd name="T5" fmla="*/ 12 h 31"/>
                <a:gd name="T6" fmla="*/ 0 w 187"/>
                <a:gd name="T7" fmla="*/ 12 h 31"/>
                <a:gd name="T8" fmla="*/ 0 w 187"/>
                <a:gd name="T9" fmla="*/ 31 h 31"/>
                <a:gd name="T10" fmla="*/ 187 w 187"/>
                <a:gd name="T11" fmla="*/ 31 h 31"/>
                <a:gd name="T12" fmla="*/ 187 w 187"/>
                <a:gd name="T13" fmla="*/ 12 h 31"/>
                <a:gd name="T14" fmla="*/ 106 w 187"/>
                <a:gd name="T15" fmla="*/ 12 h 31"/>
                <a:gd name="T16" fmla="*/ 106 w 187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31">
                  <a:moveTo>
                    <a:pt x="106" y="0"/>
                  </a:moveTo>
                  <a:lnTo>
                    <a:pt x="87" y="0"/>
                  </a:lnTo>
                  <a:lnTo>
                    <a:pt x="87" y="12"/>
                  </a:lnTo>
                  <a:lnTo>
                    <a:pt x="0" y="12"/>
                  </a:lnTo>
                  <a:lnTo>
                    <a:pt x="0" y="31"/>
                  </a:lnTo>
                  <a:lnTo>
                    <a:pt x="187" y="31"/>
                  </a:lnTo>
                  <a:lnTo>
                    <a:pt x="187" y="12"/>
                  </a:lnTo>
                  <a:lnTo>
                    <a:pt x="106" y="1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38" name="Freeform 75"/>
            <p:cNvSpPr>
              <a:spLocks/>
            </p:cNvSpPr>
            <p:nvPr/>
          </p:nvSpPr>
          <p:spPr bwMode="auto">
            <a:xfrm>
              <a:off x="1784350" y="5162551"/>
              <a:ext cx="198437" cy="76200"/>
            </a:xfrm>
            <a:custGeom>
              <a:avLst/>
              <a:gdLst>
                <a:gd name="T0" fmla="*/ 0 w 125"/>
                <a:gd name="T1" fmla="*/ 48 h 48"/>
                <a:gd name="T2" fmla="*/ 125 w 125"/>
                <a:gd name="T3" fmla="*/ 48 h 48"/>
                <a:gd name="T4" fmla="*/ 125 w 125"/>
                <a:gd name="T5" fmla="*/ 29 h 48"/>
                <a:gd name="T6" fmla="*/ 19 w 125"/>
                <a:gd name="T7" fmla="*/ 29 h 48"/>
                <a:gd name="T8" fmla="*/ 19 w 125"/>
                <a:gd name="T9" fmla="*/ 19 h 48"/>
                <a:gd name="T10" fmla="*/ 125 w 125"/>
                <a:gd name="T11" fmla="*/ 19 h 48"/>
                <a:gd name="T12" fmla="*/ 125 w 125"/>
                <a:gd name="T13" fmla="*/ 0 h 48"/>
                <a:gd name="T14" fmla="*/ 0 w 125"/>
                <a:gd name="T15" fmla="*/ 0 h 48"/>
                <a:gd name="T16" fmla="*/ 0 w 125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48">
                  <a:moveTo>
                    <a:pt x="0" y="48"/>
                  </a:moveTo>
                  <a:lnTo>
                    <a:pt x="125" y="48"/>
                  </a:lnTo>
                  <a:lnTo>
                    <a:pt x="125" y="29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125" y="19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39" name="Freeform 76"/>
            <p:cNvSpPr>
              <a:spLocks/>
            </p:cNvSpPr>
            <p:nvPr/>
          </p:nvSpPr>
          <p:spPr bwMode="auto">
            <a:xfrm>
              <a:off x="1743075" y="5122864"/>
              <a:ext cx="282575" cy="128588"/>
            </a:xfrm>
            <a:custGeom>
              <a:avLst/>
              <a:gdLst>
                <a:gd name="T0" fmla="*/ 0 w 178"/>
                <a:gd name="T1" fmla="*/ 81 h 81"/>
                <a:gd name="T2" fmla="*/ 19 w 178"/>
                <a:gd name="T3" fmla="*/ 81 h 81"/>
                <a:gd name="T4" fmla="*/ 19 w 178"/>
                <a:gd name="T5" fmla="*/ 19 h 81"/>
                <a:gd name="T6" fmla="*/ 159 w 178"/>
                <a:gd name="T7" fmla="*/ 19 h 81"/>
                <a:gd name="T8" fmla="*/ 159 w 178"/>
                <a:gd name="T9" fmla="*/ 81 h 81"/>
                <a:gd name="T10" fmla="*/ 178 w 178"/>
                <a:gd name="T11" fmla="*/ 81 h 81"/>
                <a:gd name="T12" fmla="*/ 178 w 178"/>
                <a:gd name="T13" fmla="*/ 0 h 81"/>
                <a:gd name="T14" fmla="*/ 0 w 178"/>
                <a:gd name="T15" fmla="*/ 0 h 81"/>
                <a:gd name="T16" fmla="*/ 0 w 178"/>
                <a:gd name="T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81">
                  <a:moveTo>
                    <a:pt x="0" y="81"/>
                  </a:moveTo>
                  <a:lnTo>
                    <a:pt x="19" y="81"/>
                  </a:lnTo>
                  <a:lnTo>
                    <a:pt x="19" y="19"/>
                  </a:lnTo>
                  <a:lnTo>
                    <a:pt x="159" y="19"/>
                  </a:lnTo>
                  <a:lnTo>
                    <a:pt x="159" y="81"/>
                  </a:lnTo>
                  <a:lnTo>
                    <a:pt x="178" y="81"/>
                  </a:lnTo>
                  <a:lnTo>
                    <a:pt x="178" y="0"/>
                  </a:lnTo>
                  <a:lnTo>
                    <a:pt x="0" y="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40" name="Freeform 77"/>
            <p:cNvSpPr>
              <a:spLocks/>
            </p:cNvSpPr>
            <p:nvPr/>
          </p:nvSpPr>
          <p:spPr bwMode="auto">
            <a:xfrm>
              <a:off x="1781175" y="5035551"/>
              <a:ext cx="198437" cy="76200"/>
            </a:xfrm>
            <a:custGeom>
              <a:avLst/>
              <a:gdLst>
                <a:gd name="T0" fmla="*/ 0 w 125"/>
                <a:gd name="T1" fmla="*/ 29 h 48"/>
                <a:gd name="T2" fmla="*/ 0 w 125"/>
                <a:gd name="T3" fmla="*/ 48 h 48"/>
                <a:gd name="T4" fmla="*/ 125 w 125"/>
                <a:gd name="T5" fmla="*/ 48 h 48"/>
                <a:gd name="T6" fmla="*/ 125 w 125"/>
                <a:gd name="T7" fmla="*/ 0 h 48"/>
                <a:gd name="T8" fmla="*/ 0 w 125"/>
                <a:gd name="T9" fmla="*/ 0 h 48"/>
                <a:gd name="T10" fmla="*/ 0 w 125"/>
                <a:gd name="T11" fmla="*/ 19 h 48"/>
                <a:gd name="T12" fmla="*/ 106 w 125"/>
                <a:gd name="T13" fmla="*/ 19 h 48"/>
                <a:gd name="T14" fmla="*/ 106 w 125"/>
                <a:gd name="T15" fmla="*/ 29 h 48"/>
                <a:gd name="T16" fmla="*/ 0 w 125"/>
                <a:gd name="T17" fmla="*/ 2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48">
                  <a:moveTo>
                    <a:pt x="0" y="29"/>
                  </a:moveTo>
                  <a:lnTo>
                    <a:pt x="0" y="48"/>
                  </a:lnTo>
                  <a:lnTo>
                    <a:pt x="125" y="48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06" y="19"/>
                  </a:lnTo>
                  <a:lnTo>
                    <a:pt x="106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41" name="Freeform 78"/>
            <p:cNvSpPr>
              <a:spLocks noEditPoints="1"/>
            </p:cNvSpPr>
            <p:nvPr/>
          </p:nvSpPr>
          <p:spPr bwMode="auto">
            <a:xfrm>
              <a:off x="2078037" y="4976814"/>
              <a:ext cx="306387" cy="274638"/>
            </a:xfrm>
            <a:custGeom>
              <a:avLst/>
              <a:gdLst>
                <a:gd name="T0" fmla="*/ 105 w 193"/>
                <a:gd name="T1" fmla="*/ 0 h 173"/>
                <a:gd name="T2" fmla="*/ 85 w 193"/>
                <a:gd name="T3" fmla="*/ 0 h 173"/>
                <a:gd name="T4" fmla="*/ 85 w 193"/>
                <a:gd name="T5" fmla="*/ 33 h 173"/>
                <a:gd name="T6" fmla="*/ 0 w 193"/>
                <a:gd name="T7" fmla="*/ 33 h 173"/>
                <a:gd name="T8" fmla="*/ 0 w 193"/>
                <a:gd name="T9" fmla="*/ 52 h 173"/>
                <a:gd name="T10" fmla="*/ 85 w 193"/>
                <a:gd name="T11" fmla="*/ 52 h 173"/>
                <a:gd name="T12" fmla="*/ 85 w 193"/>
                <a:gd name="T13" fmla="*/ 102 h 173"/>
                <a:gd name="T14" fmla="*/ 20 w 193"/>
                <a:gd name="T15" fmla="*/ 102 h 173"/>
                <a:gd name="T16" fmla="*/ 20 w 193"/>
                <a:gd name="T17" fmla="*/ 63 h 173"/>
                <a:gd name="T18" fmla="*/ 0 w 193"/>
                <a:gd name="T19" fmla="*/ 63 h 173"/>
                <a:gd name="T20" fmla="*/ 0 w 193"/>
                <a:gd name="T21" fmla="*/ 121 h 173"/>
                <a:gd name="T22" fmla="*/ 85 w 193"/>
                <a:gd name="T23" fmla="*/ 121 h 173"/>
                <a:gd name="T24" fmla="*/ 85 w 193"/>
                <a:gd name="T25" fmla="*/ 173 h 173"/>
                <a:gd name="T26" fmla="*/ 105 w 193"/>
                <a:gd name="T27" fmla="*/ 173 h 173"/>
                <a:gd name="T28" fmla="*/ 105 w 193"/>
                <a:gd name="T29" fmla="*/ 121 h 173"/>
                <a:gd name="T30" fmla="*/ 193 w 193"/>
                <a:gd name="T31" fmla="*/ 121 h 173"/>
                <a:gd name="T32" fmla="*/ 193 w 193"/>
                <a:gd name="T33" fmla="*/ 33 h 173"/>
                <a:gd name="T34" fmla="*/ 105 w 193"/>
                <a:gd name="T35" fmla="*/ 33 h 173"/>
                <a:gd name="T36" fmla="*/ 105 w 193"/>
                <a:gd name="T37" fmla="*/ 0 h 173"/>
                <a:gd name="T38" fmla="*/ 175 w 193"/>
                <a:gd name="T39" fmla="*/ 52 h 173"/>
                <a:gd name="T40" fmla="*/ 175 w 193"/>
                <a:gd name="T41" fmla="*/ 102 h 173"/>
                <a:gd name="T42" fmla="*/ 105 w 193"/>
                <a:gd name="T43" fmla="*/ 102 h 173"/>
                <a:gd name="T44" fmla="*/ 105 w 193"/>
                <a:gd name="T45" fmla="*/ 52 h 173"/>
                <a:gd name="T46" fmla="*/ 175 w 193"/>
                <a:gd name="T47" fmla="*/ 5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3" h="173">
                  <a:moveTo>
                    <a:pt x="105" y="0"/>
                  </a:moveTo>
                  <a:lnTo>
                    <a:pt x="85" y="0"/>
                  </a:lnTo>
                  <a:lnTo>
                    <a:pt x="85" y="33"/>
                  </a:lnTo>
                  <a:lnTo>
                    <a:pt x="0" y="33"/>
                  </a:lnTo>
                  <a:lnTo>
                    <a:pt x="0" y="52"/>
                  </a:lnTo>
                  <a:lnTo>
                    <a:pt x="85" y="52"/>
                  </a:lnTo>
                  <a:lnTo>
                    <a:pt x="85" y="102"/>
                  </a:lnTo>
                  <a:lnTo>
                    <a:pt x="20" y="102"/>
                  </a:lnTo>
                  <a:lnTo>
                    <a:pt x="20" y="63"/>
                  </a:lnTo>
                  <a:lnTo>
                    <a:pt x="0" y="63"/>
                  </a:lnTo>
                  <a:lnTo>
                    <a:pt x="0" y="121"/>
                  </a:lnTo>
                  <a:lnTo>
                    <a:pt x="85" y="121"/>
                  </a:lnTo>
                  <a:lnTo>
                    <a:pt x="85" y="173"/>
                  </a:lnTo>
                  <a:lnTo>
                    <a:pt x="105" y="173"/>
                  </a:lnTo>
                  <a:lnTo>
                    <a:pt x="105" y="121"/>
                  </a:lnTo>
                  <a:lnTo>
                    <a:pt x="193" y="121"/>
                  </a:lnTo>
                  <a:lnTo>
                    <a:pt x="193" y="33"/>
                  </a:lnTo>
                  <a:lnTo>
                    <a:pt x="105" y="33"/>
                  </a:lnTo>
                  <a:lnTo>
                    <a:pt x="105" y="0"/>
                  </a:lnTo>
                  <a:close/>
                  <a:moveTo>
                    <a:pt x="175" y="52"/>
                  </a:moveTo>
                  <a:lnTo>
                    <a:pt x="175" y="102"/>
                  </a:lnTo>
                  <a:lnTo>
                    <a:pt x="105" y="102"/>
                  </a:lnTo>
                  <a:lnTo>
                    <a:pt x="105" y="52"/>
                  </a:lnTo>
                  <a:lnTo>
                    <a:pt x="175" y="52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42" name="Freeform 79"/>
            <p:cNvSpPr>
              <a:spLocks/>
            </p:cNvSpPr>
            <p:nvPr/>
          </p:nvSpPr>
          <p:spPr bwMode="auto">
            <a:xfrm>
              <a:off x="3543299" y="5094289"/>
              <a:ext cx="134937" cy="152400"/>
            </a:xfrm>
            <a:custGeom>
              <a:avLst/>
              <a:gdLst>
                <a:gd name="T0" fmla="*/ 43 w 85"/>
                <a:gd name="T1" fmla="*/ 0 h 96"/>
                <a:gd name="T2" fmla="*/ 0 w 85"/>
                <a:gd name="T3" fmla="*/ 43 h 96"/>
                <a:gd name="T4" fmla="*/ 13 w 85"/>
                <a:gd name="T5" fmla="*/ 56 h 96"/>
                <a:gd name="T6" fmla="*/ 35 w 85"/>
                <a:gd name="T7" fmla="*/ 33 h 96"/>
                <a:gd name="T8" fmla="*/ 35 w 85"/>
                <a:gd name="T9" fmla="*/ 96 h 96"/>
                <a:gd name="T10" fmla="*/ 52 w 85"/>
                <a:gd name="T11" fmla="*/ 96 h 96"/>
                <a:gd name="T12" fmla="*/ 52 w 85"/>
                <a:gd name="T13" fmla="*/ 34 h 96"/>
                <a:gd name="T14" fmla="*/ 74 w 85"/>
                <a:gd name="T15" fmla="*/ 56 h 96"/>
                <a:gd name="T16" fmla="*/ 85 w 85"/>
                <a:gd name="T17" fmla="*/ 44 h 96"/>
                <a:gd name="T18" fmla="*/ 43 w 85"/>
                <a:gd name="T1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96">
                  <a:moveTo>
                    <a:pt x="43" y="0"/>
                  </a:moveTo>
                  <a:lnTo>
                    <a:pt x="0" y="43"/>
                  </a:lnTo>
                  <a:lnTo>
                    <a:pt x="13" y="56"/>
                  </a:lnTo>
                  <a:lnTo>
                    <a:pt x="35" y="33"/>
                  </a:lnTo>
                  <a:lnTo>
                    <a:pt x="35" y="96"/>
                  </a:lnTo>
                  <a:lnTo>
                    <a:pt x="52" y="96"/>
                  </a:lnTo>
                  <a:lnTo>
                    <a:pt x="52" y="34"/>
                  </a:lnTo>
                  <a:lnTo>
                    <a:pt x="74" y="56"/>
                  </a:lnTo>
                  <a:lnTo>
                    <a:pt x="85" y="4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7E31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43" name="Freeform 80"/>
            <p:cNvSpPr>
              <a:spLocks noEditPoints="1"/>
            </p:cNvSpPr>
            <p:nvPr/>
          </p:nvSpPr>
          <p:spPr bwMode="auto">
            <a:xfrm>
              <a:off x="3214687" y="5135564"/>
              <a:ext cx="115887" cy="115888"/>
            </a:xfrm>
            <a:custGeom>
              <a:avLst/>
              <a:gdLst>
                <a:gd name="T0" fmla="*/ 25 w 50"/>
                <a:gd name="T1" fmla="*/ 0 h 51"/>
                <a:gd name="T2" fmla="*/ 0 w 50"/>
                <a:gd name="T3" fmla="*/ 25 h 51"/>
                <a:gd name="T4" fmla="*/ 26 w 50"/>
                <a:gd name="T5" fmla="*/ 51 h 51"/>
                <a:gd name="T6" fmla="*/ 50 w 50"/>
                <a:gd name="T7" fmla="*/ 25 h 51"/>
                <a:gd name="T8" fmla="*/ 25 w 50"/>
                <a:gd name="T9" fmla="*/ 0 h 51"/>
                <a:gd name="T10" fmla="*/ 25 w 50"/>
                <a:gd name="T11" fmla="*/ 11 h 51"/>
                <a:gd name="T12" fmla="*/ 39 w 50"/>
                <a:gd name="T13" fmla="*/ 25 h 51"/>
                <a:gd name="T14" fmla="*/ 25 w 50"/>
                <a:gd name="T15" fmla="*/ 40 h 51"/>
                <a:gd name="T16" fmla="*/ 11 w 50"/>
                <a:gd name="T17" fmla="*/ 25 h 51"/>
                <a:gd name="T18" fmla="*/ 25 w 50"/>
                <a:gd name="T19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1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39"/>
                    <a:pt x="12" y="51"/>
                    <a:pt x="26" y="51"/>
                  </a:cubicBezTo>
                  <a:cubicBezTo>
                    <a:pt x="39" y="51"/>
                    <a:pt x="50" y="40"/>
                    <a:pt x="50" y="25"/>
                  </a:cubicBezTo>
                  <a:cubicBezTo>
                    <a:pt x="50" y="12"/>
                    <a:pt x="39" y="0"/>
                    <a:pt x="25" y="0"/>
                  </a:cubicBezTo>
                  <a:close/>
                  <a:moveTo>
                    <a:pt x="25" y="11"/>
                  </a:moveTo>
                  <a:cubicBezTo>
                    <a:pt x="32" y="11"/>
                    <a:pt x="39" y="18"/>
                    <a:pt x="39" y="25"/>
                  </a:cubicBezTo>
                  <a:cubicBezTo>
                    <a:pt x="39" y="33"/>
                    <a:pt x="32" y="40"/>
                    <a:pt x="25" y="40"/>
                  </a:cubicBezTo>
                  <a:cubicBezTo>
                    <a:pt x="17" y="40"/>
                    <a:pt x="11" y="33"/>
                    <a:pt x="11" y="25"/>
                  </a:cubicBezTo>
                  <a:cubicBezTo>
                    <a:pt x="11" y="18"/>
                    <a:pt x="17" y="11"/>
                    <a:pt x="25" y="11"/>
                  </a:cubicBezTo>
                  <a:close/>
                </a:path>
              </a:pathLst>
            </a:custGeom>
            <a:solidFill>
              <a:srgbClr val="0091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44" name="Freeform 81"/>
            <p:cNvSpPr>
              <a:spLocks noEditPoints="1"/>
            </p:cNvSpPr>
            <p:nvPr/>
          </p:nvSpPr>
          <p:spPr bwMode="auto">
            <a:xfrm>
              <a:off x="2459037" y="5141914"/>
              <a:ext cx="104775" cy="104775"/>
            </a:xfrm>
            <a:custGeom>
              <a:avLst/>
              <a:gdLst>
                <a:gd name="T0" fmla="*/ 0 w 66"/>
                <a:gd name="T1" fmla="*/ 0 h 66"/>
                <a:gd name="T2" fmla="*/ 0 w 66"/>
                <a:gd name="T3" fmla="*/ 66 h 66"/>
                <a:gd name="T4" fmla="*/ 66 w 66"/>
                <a:gd name="T5" fmla="*/ 66 h 66"/>
                <a:gd name="T6" fmla="*/ 66 w 66"/>
                <a:gd name="T7" fmla="*/ 0 h 66"/>
                <a:gd name="T8" fmla="*/ 0 w 66"/>
                <a:gd name="T9" fmla="*/ 0 h 66"/>
                <a:gd name="T10" fmla="*/ 15 w 66"/>
                <a:gd name="T11" fmla="*/ 50 h 66"/>
                <a:gd name="T12" fmla="*/ 15 w 66"/>
                <a:gd name="T13" fmla="*/ 16 h 66"/>
                <a:gd name="T14" fmla="*/ 49 w 66"/>
                <a:gd name="T15" fmla="*/ 16 h 66"/>
                <a:gd name="T16" fmla="*/ 49 w 66"/>
                <a:gd name="T17" fmla="*/ 50 h 66"/>
                <a:gd name="T18" fmla="*/ 15 w 66"/>
                <a:gd name="T1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66">
                  <a:moveTo>
                    <a:pt x="0" y="0"/>
                  </a:moveTo>
                  <a:lnTo>
                    <a:pt x="0" y="66"/>
                  </a:lnTo>
                  <a:lnTo>
                    <a:pt x="66" y="66"/>
                  </a:lnTo>
                  <a:lnTo>
                    <a:pt x="66" y="0"/>
                  </a:lnTo>
                  <a:lnTo>
                    <a:pt x="0" y="0"/>
                  </a:lnTo>
                  <a:close/>
                  <a:moveTo>
                    <a:pt x="15" y="50"/>
                  </a:moveTo>
                  <a:lnTo>
                    <a:pt x="15" y="16"/>
                  </a:lnTo>
                  <a:lnTo>
                    <a:pt x="49" y="16"/>
                  </a:lnTo>
                  <a:lnTo>
                    <a:pt x="49" y="50"/>
                  </a:lnTo>
                  <a:lnTo>
                    <a:pt x="15" y="50"/>
                  </a:lnTo>
                  <a:close/>
                </a:path>
              </a:pathLst>
            </a:custGeom>
            <a:solidFill>
              <a:srgbClr val="E400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45" name="Freeform 82"/>
            <p:cNvSpPr>
              <a:spLocks noEditPoints="1"/>
            </p:cNvSpPr>
            <p:nvPr/>
          </p:nvSpPr>
          <p:spPr bwMode="auto">
            <a:xfrm>
              <a:off x="2830512" y="5126039"/>
              <a:ext cx="134937" cy="119063"/>
            </a:xfrm>
            <a:custGeom>
              <a:avLst/>
              <a:gdLst>
                <a:gd name="T0" fmla="*/ 42 w 85"/>
                <a:gd name="T1" fmla="*/ 0 h 75"/>
                <a:gd name="T2" fmla="*/ 0 w 85"/>
                <a:gd name="T3" fmla="*/ 75 h 75"/>
                <a:gd name="T4" fmla="*/ 85 w 85"/>
                <a:gd name="T5" fmla="*/ 75 h 75"/>
                <a:gd name="T6" fmla="*/ 42 w 85"/>
                <a:gd name="T7" fmla="*/ 0 h 75"/>
                <a:gd name="T8" fmla="*/ 42 w 85"/>
                <a:gd name="T9" fmla="*/ 34 h 75"/>
                <a:gd name="T10" fmla="*/ 56 w 85"/>
                <a:gd name="T11" fmla="*/ 58 h 75"/>
                <a:gd name="T12" fmla="*/ 29 w 85"/>
                <a:gd name="T13" fmla="*/ 58 h 75"/>
                <a:gd name="T14" fmla="*/ 42 w 85"/>
                <a:gd name="T15" fmla="*/ 3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75">
                  <a:moveTo>
                    <a:pt x="42" y="0"/>
                  </a:moveTo>
                  <a:lnTo>
                    <a:pt x="0" y="75"/>
                  </a:lnTo>
                  <a:lnTo>
                    <a:pt x="85" y="75"/>
                  </a:lnTo>
                  <a:lnTo>
                    <a:pt x="42" y="0"/>
                  </a:lnTo>
                  <a:close/>
                  <a:moveTo>
                    <a:pt x="42" y="34"/>
                  </a:moveTo>
                  <a:lnTo>
                    <a:pt x="56" y="58"/>
                  </a:lnTo>
                  <a:lnTo>
                    <a:pt x="29" y="58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0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 rot="-60000">
            <a:off x="1103910" y="995052"/>
            <a:ext cx="3063240" cy="1211611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專業師資特色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">
            <a:off x="4885922" y="1077912"/>
            <a:ext cx="2913863" cy="3287766"/>
          </a:xfrm>
        </p:spPr>
      </p:pic>
      <p:sp>
        <p:nvSpPr>
          <p:cNvPr id="9" name="文字版面配置區 8"/>
          <p:cNvSpPr>
            <a:spLocks noGrp="1"/>
          </p:cNvSpPr>
          <p:nvPr>
            <p:ph type="body" sz="half" idx="2"/>
          </p:nvPr>
        </p:nvSpPr>
        <p:spPr>
          <a:xfrm rot="-60000">
            <a:off x="1221383" y="2375222"/>
            <a:ext cx="3044952" cy="3016999"/>
          </a:xfrm>
        </p:spPr>
        <p:txBody>
          <a:bodyPr/>
          <a:lstStyle/>
          <a:p>
            <a:r>
              <a:rPr lang="zh-TW" altLang="en-US" dirty="0" smtClean="0"/>
              <a:t>縱跨各藝術設計領域</a:t>
            </a:r>
            <a:endParaRPr lang="en-US" altLang="zh-TW" dirty="0" smtClean="0"/>
          </a:p>
          <a:p>
            <a:r>
              <a:rPr lang="zh-TW" altLang="en-US" dirty="0"/>
              <a:t>獲獎證照</a:t>
            </a:r>
            <a:r>
              <a:rPr lang="zh-TW" altLang="en-US" dirty="0" smtClean="0"/>
              <a:t>不勝枚舉</a:t>
            </a:r>
            <a:endParaRPr lang="en-US" altLang="zh-TW" dirty="0" smtClean="0"/>
          </a:p>
          <a:p>
            <a:r>
              <a:rPr lang="zh-TW" altLang="en-US" dirty="0" smtClean="0"/>
              <a:t>教學專業能力備受肯定</a:t>
            </a:r>
            <a:endParaRPr lang="en-US" altLang="zh-TW" dirty="0" smtClean="0"/>
          </a:p>
          <a:p>
            <a:r>
              <a:rPr lang="zh-TW" altLang="en-US" dirty="0" smtClean="0"/>
              <a:t>凝聚力強向心力高</a:t>
            </a:r>
            <a:endParaRPr lang="zh-TW" altLang="en-US" dirty="0"/>
          </a:p>
        </p:txBody>
      </p:sp>
      <p:pic>
        <p:nvPicPr>
          <p:cNvPr id="5" name="圖片版面配置區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3965">
            <a:off x="1496882" y="4072267"/>
            <a:ext cx="2536405" cy="1902303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版面配置區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5" b="13852"/>
          <a:stretch/>
        </p:blipFill>
        <p:spPr>
          <a:xfrm rot="60000">
            <a:off x="4799339" y="4658902"/>
            <a:ext cx="2970680" cy="1394080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99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800" dirty="0" smtClean="0">
                <a:latin typeface="華康仿宋體 Std W6" pitchFamily="18" charset="-120"/>
                <a:ea typeface="華康仿宋體 Std W6" pitchFamily="18" charset="-120"/>
              </a:rPr>
              <a:t>設計、電腦類</a:t>
            </a:r>
            <a:r>
              <a:rPr lang="zh-TW" altLang="en-US" sz="2800" dirty="0">
                <a:latin typeface="華康仿宋體 Std W6" pitchFamily="18" charset="-120"/>
                <a:ea typeface="華康仿宋體 Std W6" pitchFamily="18" charset="-120"/>
              </a:rPr>
              <a:t>師資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 rot="-60000">
            <a:off x="1151801" y="2707148"/>
            <a:ext cx="3044952" cy="3891610"/>
          </a:xfrm>
        </p:spPr>
        <p:txBody>
          <a:bodyPr numCol="2">
            <a:normAutofit/>
          </a:bodyPr>
          <a:lstStyle/>
          <a:p>
            <a:r>
              <a:rPr lang="zh-TW" altLang="en-US" dirty="0" smtClean="0"/>
              <a:t>林  容</a:t>
            </a:r>
            <a:endParaRPr lang="en-US" altLang="zh-TW" dirty="0" smtClean="0"/>
          </a:p>
          <a:p>
            <a:r>
              <a:rPr lang="zh-TW" altLang="en-US" dirty="0" smtClean="0"/>
              <a:t>李聰祺</a:t>
            </a:r>
            <a:endParaRPr lang="zh-TW" altLang="en-US" dirty="0"/>
          </a:p>
          <a:p>
            <a:r>
              <a:rPr lang="zh-TW" altLang="en-US" dirty="0" smtClean="0"/>
              <a:t>蔡</a:t>
            </a:r>
            <a:r>
              <a:rPr lang="zh-TW" altLang="en-US" dirty="0"/>
              <a:t>須全</a:t>
            </a:r>
          </a:p>
          <a:p>
            <a:r>
              <a:rPr lang="zh-TW" altLang="en-US" dirty="0"/>
              <a:t>粘壽星</a:t>
            </a:r>
          </a:p>
          <a:p>
            <a:r>
              <a:rPr lang="zh-TW" altLang="en-US" dirty="0" smtClean="0"/>
              <a:t>詹</a:t>
            </a:r>
            <a:r>
              <a:rPr lang="zh-TW" altLang="en-US" dirty="0"/>
              <a:t>升興</a:t>
            </a:r>
          </a:p>
          <a:p>
            <a:r>
              <a:rPr lang="zh-TW" altLang="en-US" dirty="0" smtClean="0"/>
              <a:t>賴怡君</a:t>
            </a:r>
            <a:endParaRPr lang="en-US" altLang="zh-TW" dirty="0" smtClean="0"/>
          </a:p>
          <a:p>
            <a:r>
              <a:rPr lang="zh-TW" altLang="en-US" dirty="0" smtClean="0"/>
              <a:t>林紹萍</a:t>
            </a:r>
            <a:endParaRPr lang="en-US" altLang="zh-TW" dirty="0" smtClean="0"/>
          </a:p>
          <a:p>
            <a:r>
              <a:rPr lang="zh-TW" altLang="en-US" dirty="0" smtClean="0"/>
              <a:t>吳佳芬</a:t>
            </a:r>
            <a:endParaRPr lang="zh-TW" altLang="en-US" dirty="0"/>
          </a:p>
          <a:p>
            <a:r>
              <a:rPr lang="zh-TW" altLang="en-US" dirty="0" smtClean="0"/>
              <a:t>葉慶豪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趙依誠</a:t>
            </a:r>
            <a:endParaRPr lang="zh-TW" altLang="en-US" dirty="0"/>
          </a:p>
          <a:p>
            <a:r>
              <a:rPr lang="zh-TW" altLang="en-US" dirty="0" smtClean="0"/>
              <a:t>王美</a:t>
            </a:r>
            <a:r>
              <a:rPr lang="zh-TW" altLang="en-US" dirty="0"/>
              <a:t>珍</a:t>
            </a:r>
            <a:endParaRPr lang="en-US" altLang="zh-TW" dirty="0" smtClean="0"/>
          </a:p>
          <a:p>
            <a:r>
              <a:rPr lang="zh-TW" altLang="en-US" dirty="0" smtClean="0"/>
              <a:t>顏孝竹</a:t>
            </a:r>
            <a:endParaRPr lang="en-US" altLang="zh-TW" dirty="0" smtClean="0"/>
          </a:p>
          <a:p>
            <a:r>
              <a:rPr lang="zh-TW" altLang="en-US" dirty="0" smtClean="0"/>
              <a:t>姚</a:t>
            </a:r>
            <a:r>
              <a:rPr lang="zh-TW" altLang="en-US" dirty="0"/>
              <a:t>書</a:t>
            </a:r>
            <a:r>
              <a:rPr lang="zh-TW" altLang="en-US" dirty="0" smtClean="0"/>
              <a:t>瑋</a:t>
            </a:r>
            <a:endParaRPr lang="en-US" altLang="zh-TW" dirty="0" smtClean="0"/>
          </a:p>
          <a:p>
            <a:r>
              <a:rPr lang="zh-TW" altLang="en-US" dirty="0" smtClean="0"/>
              <a:t>張弘憲</a:t>
            </a:r>
            <a:endParaRPr lang="en-US" altLang="zh-TW" dirty="0" smtClean="0"/>
          </a:p>
          <a:p>
            <a:r>
              <a:rPr lang="zh-TW" altLang="en-US" dirty="0" smtClean="0"/>
              <a:t>施依惠</a:t>
            </a:r>
            <a:endParaRPr lang="en-US" altLang="zh-TW" dirty="0" smtClean="0"/>
          </a:p>
          <a:p>
            <a:r>
              <a:rPr lang="zh-TW" altLang="en-US" dirty="0" smtClean="0"/>
              <a:t>廖雅慧</a:t>
            </a:r>
            <a:endParaRPr lang="en-US" altLang="zh-TW" dirty="0" smtClean="0"/>
          </a:p>
          <a:p>
            <a:r>
              <a:rPr lang="zh-TW" altLang="en-US" dirty="0" smtClean="0"/>
              <a:t>洪敏傑</a:t>
            </a:r>
            <a:endParaRPr lang="en-US" altLang="zh-TW" dirty="0" smtClean="0"/>
          </a:p>
          <a:p>
            <a:r>
              <a:rPr lang="zh-TW" altLang="en-US" dirty="0" smtClean="0"/>
              <a:t>王敬華</a:t>
            </a:r>
            <a:endParaRPr lang="en-US" altLang="zh-TW" dirty="0"/>
          </a:p>
        </p:txBody>
      </p:sp>
      <p:pic>
        <p:nvPicPr>
          <p:cNvPr id="20" name="圖片版面配置區 19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6389">
            <a:off x="4788952" y="572531"/>
            <a:ext cx="872028" cy="872028"/>
          </a:xfrm>
          <a:ln w="12700"/>
        </p:spPr>
      </p:pic>
      <p:pic>
        <p:nvPicPr>
          <p:cNvPr id="21" name="圖片版面配置區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29"/>
          <a:stretch/>
        </p:blipFill>
        <p:spPr>
          <a:xfrm rot="427512">
            <a:off x="5018142" y="1378931"/>
            <a:ext cx="1300577" cy="765175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版面配置區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33" y="1777263"/>
            <a:ext cx="761270" cy="1146182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版面配置區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63092">
            <a:off x="5532173" y="2367174"/>
            <a:ext cx="761270" cy="1146181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版面配置區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2319">
            <a:off x="4721815" y="2987519"/>
            <a:ext cx="995213" cy="1498411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版面配置區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85333">
            <a:off x="4658139" y="5103448"/>
            <a:ext cx="1284853" cy="965388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版面配置區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" r="17829"/>
          <a:stretch/>
        </p:blipFill>
        <p:spPr>
          <a:xfrm rot="21276400">
            <a:off x="6620745" y="821809"/>
            <a:ext cx="1262878" cy="1014899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版面配置區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4835">
            <a:off x="5822371" y="5196945"/>
            <a:ext cx="956566" cy="1037418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版面配置區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2021">
            <a:off x="7046248" y="1660218"/>
            <a:ext cx="916747" cy="1380271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版面配置區 1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37169">
            <a:off x="6985056" y="4283400"/>
            <a:ext cx="1235067" cy="1859540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版面配置區 1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934" y="4166568"/>
            <a:ext cx="1357662" cy="900477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版面配置區 1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33177">
            <a:off x="6515710" y="3233986"/>
            <a:ext cx="1228658" cy="1193153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2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仿宋體 Std W6" pitchFamily="18" charset="-120"/>
                <a:ea typeface="華康仿宋體 Std W6" pitchFamily="18" charset="-120"/>
              </a:rPr>
              <a:t>繪畫</a:t>
            </a:r>
            <a:r>
              <a:rPr lang="zh-TW" altLang="en-US" dirty="0" smtClean="0">
                <a:latin typeface="華康仿宋體 Std W6" pitchFamily="18" charset="-120"/>
                <a:ea typeface="華康仿宋體 Std W6" pitchFamily="18" charset="-120"/>
              </a:rPr>
              <a:t>類、立體類師資</a:t>
            </a:r>
            <a:endParaRPr lang="zh-TW" altLang="en-US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 rot="-60000">
            <a:off x="1139258" y="2707257"/>
            <a:ext cx="3044952" cy="2454183"/>
          </a:xfrm>
        </p:spPr>
        <p:txBody>
          <a:bodyPr numCol="2">
            <a:normAutofit/>
          </a:bodyPr>
          <a:lstStyle/>
          <a:p>
            <a:r>
              <a:rPr lang="zh-TW" altLang="en-US" dirty="0" smtClean="0"/>
              <a:t>李琪蓮</a:t>
            </a:r>
            <a:endParaRPr lang="en-US" altLang="zh-TW" dirty="0" smtClean="0"/>
          </a:p>
          <a:p>
            <a:r>
              <a:rPr lang="zh-TW" altLang="en-US" dirty="0" smtClean="0"/>
              <a:t>胡桂珠</a:t>
            </a:r>
            <a:endParaRPr lang="en-US" altLang="zh-TW" dirty="0" smtClean="0"/>
          </a:p>
          <a:p>
            <a:r>
              <a:rPr lang="zh-TW" altLang="en-US" dirty="0" smtClean="0"/>
              <a:t>連淑蕙</a:t>
            </a:r>
            <a:endParaRPr lang="en-US" altLang="zh-TW" dirty="0" smtClean="0"/>
          </a:p>
          <a:p>
            <a:r>
              <a:rPr lang="zh-TW" altLang="en-US" dirty="0" smtClean="0"/>
              <a:t>林嶺森</a:t>
            </a:r>
            <a:endParaRPr lang="en-US" altLang="zh-TW" dirty="0" smtClean="0"/>
          </a:p>
          <a:p>
            <a:r>
              <a:rPr lang="zh-TW" altLang="en-US" dirty="0" smtClean="0"/>
              <a:t>張修然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林耀華</a:t>
            </a:r>
            <a:endParaRPr lang="en-US" altLang="zh-TW" dirty="0" smtClean="0"/>
          </a:p>
          <a:p>
            <a:r>
              <a:rPr lang="zh-TW" altLang="en-US" dirty="0" smtClean="0"/>
              <a:t>鄭旺才</a:t>
            </a:r>
            <a:endParaRPr lang="en-US" altLang="zh-TW" dirty="0" smtClean="0"/>
          </a:p>
          <a:p>
            <a:r>
              <a:rPr lang="zh-TW" altLang="en-US" dirty="0" smtClean="0"/>
              <a:t>陳敏雄</a:t>
            </a:r>
            <a:endParaRPr lang="en-US" altLang="zh-TW" dirty="0" smtClean="0"/>
          </a:p>
          <a:p>
            <a:r>
              <a:rPr lang="zh-TW" altLang="en-US" dirty="0" smtClean="0"/>
              <a:t>吳德賢</a:t>
            </a:r>
            <a:endParaRPr lang="en-US" altLang="zh-TW" dirty="0" smtClean="0"/>
          </a:p>
          <a:p>
            <a:r>
              <a:rPr lang="zh-TW" altLang="en-US" dirty="0"/>
              <a:t>鄭巧明</a:t>
            </a:r>
            <a:endParaRPr lang="en-US" altLang="zh-TW" dirty="0"/>
          </a:p>
          <a:p>
            <a:endParaRPr lang="en-US" altLang="zh-TW" dirty="0" smtClean="0"/>
          </a:p>
        </p:txBody>
      </p:sp>
      <p:pic>
        <p:nvPicPr>
          <p:cNvPr id="20" name="圖片版面配置區 19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98072">
            <a:off x="4805483" y="705679"/>
            <a:ext cx="1366424" cy="1082013"/>
          </a:xfrm>
          <a:ln w="12700"/>
        </p:spPr>
      </p:pic>
      <p:pic>
        <p:nvPicPr>
          <p:cNvPr id="21" name="圖片版面配置區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2319">
            <a:off x="4842215" y="1618464"/>
            <a:ext cx="1261516" cy="1151377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版面配置區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4835">
            <a:off x="4697025" y="2630225"/>
            <a:ext cx="1099488" cy="1529268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版面配置區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13367">
            <a:off x="5271978" y="3807513"/>
            <a:ext cx="1155103" cy="1085748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版面配置區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2319">
            <a:off x="4995801" y="4819883"/>
            <a:ext cx="923054" cy="1281417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版面配置區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85333">
            <a:off x="6773436" y="644698"/>
            <a:ext cx="1028448" cy="1148947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版面配置區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6400">
            <a:off x="6740135" y="2752300"/>
            <a:ext cx="1205448" cy="1285117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版面配置區 19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4835">
            <a:off x="6471231" y="1789711"/>
            <a:ext cx="1220262" cy="1189336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版面配置區 1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2021">
            <a:off x="6593419" y="3895269"/>
            <a:ext cx="1099378" cy="1203488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版面配置區 1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97858">
            <a:off x="7135860" y="4912413"/>
            <a:ext cx="864676" cy="1297015"/>
          </a:xfrm>
          <a:prstGeom prst="rect">
            <a:avLst/>
          </a:prstGeom>
          <a:ln w="127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97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254044" cy="1362075"/>
          </a:xfrm>
        </p:spPr>
        <p:txBody>
          <a:bodyPr anchor="ctr">
            <a:normAutofit/>
          </a:bodyPr>
          <a:lstStyle/>
          <a:p>
            <a:r>
              <a:rPr lang="zh-TW" altLang="en-US" sz="4400" dirty="0" smtClean="0">
                <a:latin typeface="華康仿宋體 Std W6" pitchFamily="18" charset="-120"/>
                <a:ea typeface="華康仿宋體 Std W6" pitchFamily="18" charset="-120"/>
              </a:rPr>
              <a:t>泰北設計群科的驕傲</a:t>
            </a:r>
            <a:endParaRPr lang="zh-TW" altLang="en-US" sz="44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1115616" y="2348880"/>
            <a:ext cx="6840759" cy="3744416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solidFill>
                  <a:schemeClr val="bg2">
                    <a:lumMod val="25000"/>
                  </a:schemeClr>
                </a:solidFill>
              </a:rPr>
              <a:t>學生肯定</a:t>
            </a:r>
            <a:endParaRPr lang="en-US" altLang="zh-TW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TW" altLang="en-US" sz="2400" dirty="0" smtClean="0">
                <a:solidFill>
                  <a:srgbClr val="002060"/>
                </a:solidFill>
              </a:rPr>
              <a:t>快樂學習、成長看的見</a:t>
            </a:r>
            <a:endParaRPr lang="en-US" altLang="zh-TW" sz="2400" dirty="0" smtClean="0">
              <a:solidFill>
                <a:srgbClr val="002060"/>
              </a:solidFill>
            </a:endParaRPr>
          </a:p>
          <a:p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</a:rPr>
              <a:t>家長</a:t>
            </a:r>
            <a:r>
              <a:rPr lang="zh-TW" altLang="en-US" sz="2400" b="1" dirty="0" smtClean="0">
                <a:solidFill>
                  <a:schemeClr val="bg2">
                    <a:lumMod val="25000"/>
                  </a:schemeClr>
                </a:solidFill>
              </a:rPr>
              <a:t>肯定</a:t>
            </a:r>
            <a:endParaRPr lang="en-US" altLang="zh-TW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TW" altLang="en-US" sz="2400" dirty="0" smtClean="0">
                <a:solidFill>
                  <a:srgbClr val="002060"/>
                </a:solidFill>
              </a:rPr>
              <a:t>親師合作、美廣之友的後盾</a:t>
            </a:r>
            <a:endParaRPr lang="en-US" altLang="zh-TW" sz="2400" dirty="0" smtClean="0">
              <a:solidFill>
                <a:srgbClr val="002060"/>
              </a:solidFill>
            </a:endParaRPr>
          </a:p>
          <a:p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</a:rPr>
              <a:t>社會</a:t>
            </a:r>
            <a:r>
              <a:rPr lang="zh-TW" altLang="en-US" sz="2400" b="1" dirty="0" smtClean="0">
                <a:solidFill>
                  <a:schemeClr val="bg2">
                    <a:lumMod val="25000"/>
                  </a:schemeClr>
                </a:solidFill>
              </a:rPr>
              <a:t>肯定</a:t>
            </a:r>
            <a:endParaRPr lang="en-US" altLang="zh-TW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TW" altLang="en-US" sz="2400" dirty="0" smtClean="0">
                <a:solidFill>
                  <a:srgbClr val="002060"/>
                </a:solidFill>
              </a:rPr>
              <a:t>獲獎無數、媒體報導口碑絕佳</a:t>
            </a:r>
            <a:endParaRPr lang="en-US" altLang="zh-TW" sz="2400" dirty="0" smtClean="0">
              <a:solidFill>
                <a:srgbClr val="002060"/>
              </a:solidFill>
            </a:endParaRPr>
          </a:p>
          <a:p>
            <a:r>
              <a:rPr lang="zh-TW" altLang="en-US" sz="4000" b="1" dirty="0" smtClean="0">
                <a:solidFill>
                  <a:schemeClr val="bg2">
                    <a:lumMod val="25000"/>
                  </a:schemeClr>
                </a:solidFill>
              </a:rPr>
              <a:t>要讓大家都知道</a:t>
            </a:r>
            <a:endParaRPr lang="zh-TW" altLang="en-US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學生快樂學習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17"/>
          <a:stretch/>
        </p:blipFill>
        <p:spPr>
          <a:xfrm rot="60000">
            <a:off x="4921440" y="1192901"/>
            <a:ext cx="1244318" cy="1938483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dirty="0" smtClean="0"/>
              <a:t>專業知能技術並重</a:t>
            </a:r>
            <a:endParaRPr lang="en-US" altLang="zh-TW" dirty="0" smtClean="0"/>
          </a:p>
          <a:p>
            <a:r>
              <a:rPr lang="zh-TW" altLang="en-US" dirty="0"/>
              <a:t>品德學風</a:t>
            </a:r>
            <a:r>
              <a:rPr lang="zh-TW" altLang="en-US" dirty="0" smtClean="0"/>
              <a:t>優秀</a:t>
            </a:r>
            <a:endParaRPr lang="en-US" altLang="zh-TW" dirty="0" smtClean="0"/>
          </a:p>
          <a:p>
            <a:r>
              <a:rPr lang="zh-TW" altLang="en-US" dirty="0"/>
              <a:t>生活學習樂在其中</a:t>
            </a:r>
          </a:p>
        </p:txBody>
      </p:sp>
      <p:pic>
        <p:nvPicPr>
          <p:cNvPr id="6" name="圖片版面配置區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252" y="1196752"/>
            <a:ext cx="1244318" cy="1944216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版面配置區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"/>
          <a:stretch/>
        </p:blipFill>
        <p:spPr>
          <a:xfrm rot="60000">
            <a:off x="4920694" y="3645166"/>
            <a:ext cx="1244318" cy="2015939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版面配置區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252" y="3634460"/>
            <a:ext cx="1244318" cy="2037349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版面配置區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1276099" y="3958037"/>
            <a:ext cx="2879550" cy="1912199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華康仿宋體 Std W6" pitchFamily="18" charset="-120"/>
                <a:ea typeface="華康仿宋體 Std W6" pitchFamily="18" charset="-120"/>
              </a:rPr>
              <a:t>親</a:t>
            </a: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師生共同參與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1002242" y="3303822"/>
            <a:ext cx="3241956" cy="2431467"/>
          </a:xfrm>
        </p:spPr>
      </p:pic>
      <p:pic>
        <p:nvPicPr>
          <p:cNvPr id="6" name="圖片版面配置區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">
            <a:off x="4682296" y="3645210"/>
            <a:ext cx="3379684" cy="2089020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版面配置區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993109"/>
            <a:ext cx="3360914" cy="2232248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390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523185"/>
          </a:xfrm>
        </p:spPr>
        <p:txBody>
          <a:bodyPr>
            <a:noAutofit/>
          </a:bodyPr>
          <a:lstStyle/>
          <a:p>
            <a:r>
              <a:rPr lang="zh-TW" altLang="en-US" sz="2800" dirty="0" smtClean="0">
                <a:latin typeface="華康仿宋體 Std W6" pitchFamily="18" charset="-120"/>
                <a:ea typeface="華康仿宋體 Std W6" pitchFamily="18" charset="-120"/>
              </a:rPr>
              <a:t>家長肯定</a:t>
            </a:r>
            <a:endParaRPr lang="zh-TW" altLang="en-US" sz="28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429104"/>
            <a:ext cx="3312368" cy="4593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內容版面配置區 2"/>
          <p:cNvPicPr>
            <a:picLocks noGrp="1" noChangeAspect="1"/>
          </p:cNvPicPr>
          <p:nvPr>
            <p:ph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292" y="1412776"/>
            <a:ext cx="3263491" cy="461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02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716016" y="863327"/>
            <a:ext cx="3220109" cy="808747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華康仿宋體 Std W6" pitchFamily="18" charset="-120"/>
                <a:ea typeface="華康仿宋體 Std W6" pitchFamily="18" charset="-120"/>
              </a:rPr>
              <a:t>媒體</a:t>
            </a: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佳評不斷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10" name="圖片版面配置區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3650">
            <a:off x="1105997" y="2372170"/>
            <a:ext cx="6935237" cy="3237126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版面配置區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204"/>
          <a:stretch/>
        </p:blipFill>
        <p:spPr>
          <a:xfrm>
            <a:off x="1007034" y="908720"/>
            <a:ext cx="2592947" cy="3600400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版面配置區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3645024"/>
            <a:ext cx="1970423" cy="2618018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18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 rot="-60000">
            <a:off x="1125838" y="863365"/>
            <a:ext cx="3064827" cy="1198117"/>
          </a:xfrm>
        </p:spPr>
        <p:txBody>
          <a:bodyPr anchor="ctr">
            <a:normAutofit/>
          </a:bodyPr>
          <a:lstStyle/>
          <a:p>
            <a:r>
              <a:rPr lang="zh-TW" altLang="en-US" sz="2800" b="1" dirty="0" smtClean="0">
                <a:latin typeface="華康仿宋體 Std W6" pitchFamily="18" charset="-120"/>
                <a:ea typeface="華康仿宋體 Std W6" pitchFamily="18" charset="-120"/>
              </a:rPr>
              <a:t>美廣之友</a:t>
            </a:r>
            <a:r>
              <a:rPr lang="en-US" altLang="zh-TW" sz="2800" b="1" dirty="0" smtClean="0">
                <a:latin typeface="華康仿宋體 Std W6" pitchFamily="18" charset="-120"/>
                <a:ea typeface="華康仿宋體 Std W6" pitchFamily="18" charset="-120"/>
              </a:rPr>
              <a:t/>
            </a:r>
            <a:br>
              <a:rPr lang="en-US" altLang="zh-TW" sz="2800" b="1" dirty="0" smtClean="0">
                <a:latin typeface="華康仿宋體 Std W6" pitchFamily="18" charset="-120"/>
                <a:ea typeface="華康仿宋體 Std W6" pitchFamily="18" charset="-120"/>
              </a:rPr>
            </a:br>
            <a:r>
              <a:rPr lang="zh-TW" altLang="en-US" sz="2800" b="1" dirty="0">
                <a:latin typeface="華康仿宋體 Std W6" pitchFamily="18" charset="-120"/>
                <a:ea typeface="華康仿宋體 Std W6" pitchFamily="18" charset="-120"/>
              </a:rPr>
              <a:t>情義相</a:t>
            </a:r>
            <a:r>
              <a:rPr lang="zh-TW" altLang="en-US" sz="2800" b="1" dirty="0" smtClean="0">
                <a:latin typeface="華康仿宋體 Std W6" pitchFamily="18" charset="-120"/>
                <a:ea typeface="華康仿宋體 Std W6" pitchFamily="18" charset="-120"/>
              </a:rPr>
              <a:t>挺</a:t>
            </a:r>
            <a:endParaRPr lang="zh-TW" altLang="en-US" sz="2800" b="1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half" idx="2"/>
          </p:nvPr>
        </p:nvSpPr>
        <p:spPr>
          <a:xfrm rot="-60000">
            <a:off x="1138975" y="2133798"/>
            <a:ext cx="3048891" cy="4031833"/>
          </a:xfrm>
        </p:spPr>
        <p:txBody>
          <a:bodyPr>
            <a:normAutofit/>
          </a:bodyPr>
          <a:lstStyle/>
          <a:p>
            <a:r>
              <a:rPr lang="en-US" altLang="zh-TW" dirty="0"/>
              <a:t>93</a:t>
            </a:r>
            <a:r>
              <a:rPr lang="zh-TW" altLang="zh-TW" dirty="0"/>
              <a:t>年</a:t>
            </a:r>
            <a:r>
              <a:rPr lang="en-US" altLang="zh-TW" dirty="0"/>
              <a:t>2</a:t>
            </a:r>
            <a:r>
              <a:rPr lang="zh-TW" altLang="zh-TW" dirty="0"/>
              <a:t>月</a:t>
            </a:r>
            <a:r>
              <a:rPr lang="zh-TW" altLang="zh-TW" dirty="0" smtClean="0"/>
              <a:t>創立</a:t>
            </a:r>
            <a:endParaRPr lang="en-US" altLang="zh-TW" dirty="0" smtClean="0"/>
          </a:p>
          <a:p>
            <a:r>
              <a:rPr lang="zh-TW" altLang="zh-TW" dirty="0" smtClean="0"/>
              <a:t>「</a:t>
            </a:r>
            <a:r>
              <a:rPr lang="zh-TW" altLang="zh-TW" dirty="0"/>
              <a:t>泰北高中美廣之友會</a:t>
            </a:r>
            <a:r>
              <a:rPr lang="zh-TW" altLang="zh-TW" dirty="0" smtClean="0"/>
              <a:t>」</a:t>
            </a:r>
            <a:endParaRPr lang="en-US" altLang="zh-TW" dirty="0" smtClean="0"/>
          </a:p>
          <a:p>
            <a:pPr algn="l"/>
            <a:r>
              <a:rPr lang="zh-TW" altLang="zh-TW" dirty="0" smtClean="0"/>
              <a:t>結合</a:t>
            </a:r>
            <a:r>
              <a:rPr lang="zh-TW" altLang="zh-TW" dirty="0"/>
              <a:t>設計群科教師及藝文界友人，共同推廣藝文活動，並</a:t>
            </a:r>
            <a:r>
              <a:rPr lang="zh-TW" altLang="zh-TW" dirty="0" smtClean="0"/>
              <a:t>促進</a:t>
            </a:r>
            <a:r>
              <a:rPr lang="zh-TW" altLang="en-US" dirty="0" smtClean="0"/>
              <a:t>設計群</a:t>
            </a:r>
            <a:r>
              <a:rPr lang="zh-TW" altLang="zh-TW" dirty="0" smtClean="0"/>
              <a:t>科</a:t>
            </a:r>
            <a:r>
              <a:rPr lang="zh-TW" altLang="zh-TW" dirty="0"/>
              <a:t>之發展為</a:t>
            </a:r>
            <a:r>
              <a:rPr lang="zh-TW" altLang="zh-TW" dirty="0" smtClean="0"/>
              <a:t>宗旨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algn="l"/>
            <a:r>
              <a:rPr lang="zh-TW" altLang="zh-TW" dirty="0" smtClean="0"/>
              <a:t>舉辦</a:t>
            </a:r>
            <a:r>
              <a:rPr lang="zh-TW" altLang="zh-TW" dirty="0"/>
              <a:t>藝術類活動，傳播「藝」與「美」的文化，以提昇人文藝術涵養</a:t>
            </a:r>
            <a:r>
              <a:rPr lang="zh-TW" altLang="zh-TW" dirty="0" smtClean="0"/>
              <a:t>；竭誠歡迎</a:t>
            </a:r>
            <a:r>
              <a:rPr lang="zh-TW" altLang="zh-TW" dirty="0"/>
              <a:t>有興趣的同好及家長們</a:t>
            </a:r>
            <a:r>
              <a:rPr lang="zh-TW" altLang="zh-TW" dirty="0" smtClean="0"/>
              <a:t>共襄盛舉！</a:t>
            </a:r>
            <a:endParaRPr lang="zh-TW" altLang="zh-TW" dirty="0"/>
          </a:p>
          <a:p>
            <a:endParaRPr lang="zh-TW" altLang="en-US" dirty="0"/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4616562" y="796012"/>
            <a:ext cx="3632593" cy="5138360"/>
          </a:xfrm>
        </p:spPr>
      </p:pic>
    </p:spTree>
    <p:extLst>
      <p:ext uri="{BB962C8B-B14F-4D97-AF65-F5344CB8AC3E}">
        <p14:creationId xmlns:p14="http://schemas.microsoft.com/office/powerpoint/2010/main" val="4051494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 rot="-60000">
            <a:off x="1101368" y="995075"/>
            <a:ext cx="3063240" cy="920340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成果展現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17" name="圖片版面配置區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30" y="3593701"/>
            <a:ext cx="1268130" cy="2384970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字方塊 20"/>
          <p:cNvSpPr txBox="1"/>
          <p:nvPr/>
        </p:nvSpPr>
        <p:spPr>
          <a:xfrm>
            <a:off x="4801154" y="3212976"/>
            <a:ext cx="3088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平面設計類第一名</a:t>
            </a:r>
            <a:r>
              <a:rPr lang="zh-TW" altLang="en-US" sz="1200" b="1" dirty="0">
                <a:solidFill>
                  <a:schemeClr val="bg2">
                    <a:lumMod val="25000"/>
                  </a:schemeClr>
                </a:solidFill>
              </a:rPr>
              <a:t>廣三甲</a:t>
            </a:r>
            <a:r>
              <a:rPr lang="en-US" altLang="zh-TW" sz="1200" b="1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zh-TW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李建霖</a:t>
            </a:r>
            <a:endParaRPr lang="zh-TW" altLang="en-US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2" name="圖片版面配置區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72" y="908720"/>
            <a:ext cx="3247836" cy="2298616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版面配置區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161836"/>
            <a:ext cx="2522177" cy="3566854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文字方塊 23"/>
          <p:cNvSpPr txBox="1"/>
          <p:nvPr/>
        </p:nvSpPr>
        <p:spPr>
          <a:xfrm>
            <a:off x="1205834" y="5824783"/>
            <a:ext cx="3088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</a:rPr>
              <a:t>自給式牙膏之牙刷</a:t>
            </a:r>
            <a:r>
              <a:rPr lang="zh-TW" altLang="en-US" sz="1400" b="1" dirty="0" smtClean="0">
                <a:solidFill>
                  <a:schemeClr val="bg2">
                    <a:lumMod val="25000"/>
                  </a:schemeClr>
                </a:solidFill>
              </a:rPr>
              <a:t>結構取得專利權</a:t>
            </a:r>
            <a:endParaRPr lang="zh-TW" altLang="en-US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" r="5525"/>
          <a:stretch>
            <a:fillRect/>
          </a:stretch>
        </p:blipFill>
        <p:spPr>
          <a:xfrm rot="60000">
            <a:off x="6415511" y="3605346"/>
            <a:ext cx="1515073" cy="2360284"/>
          </a:xfrm>
          <a:ln w="57150"/>
        </p:spPr>
      </p:pic>
      <p:sp>
        <p:nvSpPr>
          <p:cNvPr id="14" name="文字方塊 13"/>
          <p:cNvSpPr txBox="1"/>
          <p:nvPr/>
        </p:nvSpPr>
        <p:spPr>
          <a:xfrm>
            <a:off x="4644008" y="6021288"/>
            <a:ext cx="3371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bg2">
                    <a:lumMod val="25000"/>
                  </a:schemeClr>
                </a:solidFill>
              </a:rPr>
              <a:t>書法類</a:t>
            </a:r>
            <a:r>
              <a:rPr lang="zh-TW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第二名 王靜思</a:t>
            </a:r>
            <a:r>
              <a:rPr lang="zh-TW" altLang="en-US" sz="1200" b="1" dirty="0">
                <a:solidFill>
                  <a:schemeClr val="bg2">
                    <a:lumMod val="25000"/>
                  </a:schemeClr>
                </a:solidFill>
              </a:rPr>
              <a:t>、漫畫類</a:t>
            </a:r>
            <a:r>
              <a:rPr lang="zh-TW" altLang="en-US" sz="1200" b="1" dirty="0" smtClean="0">
                <a:solidFill>
                  <a:schemeClr val="bg2">
                    <a:lumMod val="25000"/>
                  </a:schemeClr>
                </a:solidFill>
              </a:rPr>
              <a:t>第一名 莊雅心</a:t>
            </a:r>
            <a:endParaRPr lang="zh-TW" altLang="en-US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-60000">
            <a:off x="756731" y="936446"/>
            <a:ext cx="3674362" cy="908899"/>
          </a:xfrm>
        </p:spPr>
        <p:txBody>
          <a:bodyPr anchor="ctr"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群科主任經歷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" r="200"/>
          <a:stretch/>
        </p:blipFill>
        <p:spPr>
          <a:xfrm rot="60000">
            <a:off x="4733995" y="993322"/>
            <a:ext cx="1463175" cy="2279433"/>
          </a:xfrm>
          <a:ln w="38100"/>
        </p:spPr>
      </p:pic>
      <p:sp>
        <p:nvSpPr>
          <p:cNvPr id="3" name="內容版面配置區 2"/>
          <p:cNvSpPr>
            <a:spLocks noGrp="1"/>
          </p:cNvSpPr>
          <p:nvPr>
            <p:ph type="body" sz="half" idx="2"/>
          </p:nvPr>
        </p:nvSpPr>
        <p:spPr>
          <a:xfrm rot="-60000">
            <a:off x="1043849" y="2061121"/>
            <a:ext cx="3313119" cy="3742589"/>
          </a:xfrm>
        </p:spPr>
        <p:txBody>
          <a:bodyPr>
            <a:normAutofit/>
          </a:bodyPr>
          <a:lstStyle/>
          <a:p>
            <a:pPr marL="180975" lvl="1" indent="-180975">
              <a:buFont typeface="Arial" pitchFamily="34" charset="0"/>
              <a:buChar char="•"/>
            </a:pPr>
            <a:r>
              <a:rPr lang="zh-TW" altLang="en-US" sz="2400" dirty="0" smtClean="0"/>
              <a:t>設計群科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吳漢宗</a:t>
            </a:r>
            <a:endParaRPr lang="en-US" altLang="zh-TW" sz="2400" dirty="0" smtClean="0"/>
          </a:p>
          <a:p>
            <a:pPr marL="449263" lvl="2" indent="-180975">
              <a:buFont typeface="Arial" pitchFamily="34" charset="0"/>
              <a:buChar char="•"/>
            </a:pPr>
            <a:r>
              <a:rPr lang="zh-TW" altLang="en-US" sz="2000" dirty="0" smtClean="0"/>
              <a:t>藝術</a:t>
            </a:r>
            <a:r>
              <a:rPr lang="zh-TW" altLang="en-US" sz="2000" dirty="0"/>
              <a:t>創作領域獲獎無數、努力創作展出</a:t>
            </a:r>
            <a:endParaRPr lang="en-US" altLang="zh-TW" sz="2000" dirty="0"/>
          </a:p>
          <a:p>
            <a:pPr marL="449263" lvl="2" indent="-180975">
              <a:buFont typeface="Arial" pitchFamily="34" charset="0"/>
              <a:buChar char="•"/>
            </a:pPr>
            <a:r>
              <a:rPr lang="zh-TW" altLang="en-US" sz="2000" dirty="0" smtClean="0"/>
              <a:t>擦亮</a:t>
            </a:r>
            <a:r>
              <a:rPr lang="zh-TW" altLang="en-US" sz="2000" dirty="0"/>
              <a:t>泰北設計群科招牌</a:t>
            </a:r>
            <a:r>
              <a:rPr lang="zh-TW" altLang="en-US" sz="2000" dirty="0" smtClean="0"/>
              <a:t>、各界</a:t>
            </a:r>
            <a:r>
              <a:rPr lang="zh-TW" altLang="en-US" sz="2000" dirty="0"/>
              <a:t>口碑肯定</a:t>
            </a:r>
            <a:r>
              <a:rPr lang="zh-TW" altLang="en-US" sz="2000" dirty="0" smtClean="0"/>
              <a:t>、招生</a:t>
            </a:r>
            <a:r>
              <a:rPr lang="zh-TW" altLang="en-US" sz="2000" dirty="0"/>
              <a:t>人數不斷成長</a:t>
            </a:r>
            <a:endParaRPr lang="en-US" altLang="zh-TW" sz="2000" dirty="0"/>
          </a:p>
          <a:p>
            <a:pPr marL="449263" lvl="2" indent="-180975">
              <a:buFont typeface="Arial" pitchFamily="34" charset="0"/>
              <a:buChar char="•"/>
            </a:pPr>
            <a:r>
              <a:rPr lang="zh-TW" altLang="en-US" sz="2000" dirty="0" smtClean="0"/>
              <a:t>領導設計群榮獲</a:t>
            </a:r>
            <a:r>
              <a:rPr lang="zh-TW" altLang="en-US" sz="2000" dirty="0"/>
              <a:t>教育局於</a:t>
            </a:r>
            <a:r>
              <a:rPr lang="en-US" altLang="zh-TW" sz="2000" dirty="0"/>
              <a:t>92</a:t>
            </a:r>
            <a:r>
              <a:rPr lang="zh-TW" altLang="en-US" sz="2000" dirty="0"/>
              <a:t>、</a:t>
            </a:r>
            <a:r>
              <a:rPr lang="en-US" altLang="zh-TW" sz="2000" dirty="0"/>
              <a:t>96</a:t>
            </a:r>
            <a:r>
              <a:rPr lang="zh-TW" altLang="en-US" sz="2000" dirty="0"/>
              <a:t>、</a:t>
            </a:r>
            <a:r>
              <a:rPr lang="en-US" altLang="zh-TW" sz="2000" dirty="0"/>
              <a:t>101</a:t>
            </a:r>
            <a:r>
              <a:rPr lang="zh-TW" altLang="en-US" sz="2000" dirty="0"/>
              <a:t>年評鑑優等</a:t>
            </a:r>
            <a:endParaRPr lang="en-US" altLang="zh-TW" sz="1800" dirty="0"/>
          </a:p>
          <a:p>
            <a:pPr marL="180975" lvl="1" indent="-180975">
              <a:buFont typeface="Arial" pitchFamily="34" charset="0"/>
              <a:buChar char="•"/>
            </a:pPr>
            <a:endParaRPr lang="en-US" altLang="zh-TW" sz="2400" dirty="0"/>
          </a:p>
        </p:txBody>
      </p:sp>
      <p:pic>
        <p:nvPicPr>
          <p:cNvPr id="7" name="圖片版面配置區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7405">
            <a:off x="6130458" y="1757760"/>
            <a:ext cx="2207023" cy="1477916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 rot="193980">
            <a:off x="4804085" y="3789040"/>
            <a:ext cx="3044952" cy="23513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2000" kern="1200">
                <a:solidFill>
                  <a:schemeClr val="bg2">
                    <a:lumMod val="25000"/>
                  </a:schemeClr>
                </a:solidFill>
                <a:latin typeface="華康歐陽詢體 Std W5" pitchFamily="66" charset="-120"/>
                <a:ea typeface="華康歐陽詢體 Std W5" pitchFamily="66" charset="-120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200" kern="1200">
                <a:solidFill>
                  <a:srgbClr val="7030A0"/>
                </a:solidFill>
                <a:latin typeface="華康歐陽詢體 Std W5" pitchFamily="66" charset="-120"/>
                <a:ea typeface="華康歐陽詢體 Std W5" pitchFamily="66" charset="-120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1000" kern="1200">
                <a:solidFill>
                  <a:srgbClr val="7030A0"/>
                </a:solidFill>
                <a:latin typeface="華康歐陽詢體 Std W5" pitchFamily="66" charset="-120"/>
                <a:ea typeface="華康歐陽詢體 Std W5" pitchFamily="66" charset="-120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rgbClr val="7030A0"/>
                </a:solidFill>
                <a:latin typeface="華康歐陽詢體 Std W5" pitchFamily="66" charset="-120"/>
                <a:ea typeface="華康歐陽詢體 Std W5" pitchFamily="66" charset="-120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rgbClr val="7030A0"/>
                </a:solidFill>
                <a:latin typeface="華康歐陽詢體 Std W5" pitchFamily="66" charset="-120"/>
                <a:ea typeface="華康歐陽詢體 Std W5" pitchFamily="66" charset="-120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-180975">
              <a:buFont typeface="Arial" pitchFamily="34" charset="0"/>
              <a:buChar char="•"/>
            </a:pPr>
            <a:r>
              <a:rPr lang="zh-TW" altLang="en-US" sz="2400" dirty="0" smtClean="0"/>
              <a:t>廣告設計科</a:t>
            </a:r>
            <a:r>
              <a:rPr lang="en-US" altLang="zh-TW" sz="2400" dirty="0" smtClean="0"/>
              <a:t>/</a:t>
            </a:r>
            <a:r>
              <a:rPr lang="zh-TW" altLang="en-US" sz="2400" dirty="0" smtClean="0"/>
              <a:t>顏</a:t>
            </a:r>
            <a:r>
              <a:rPr lang="zh-TW" altLang="en-US" sz="2400" dirty="0"/>
              <a:t>孝竹</a:t>
            </a:r>
            <a:endParaRPr lang="en-US" altLang="zh-TW" sz="2400" dirty="0" smtClean="0"/>
          </a:p>
          <a:p>
            <a:pPr marL="449263" lvl="2" indent="-180975">
              <a:buFont typeface="Arial" pitchFamily="34" charset="0"/>
              <a:buChar char="•"/>
            </a:pPr>
            <a:r>
              <a:rPr lang="zh-TW" altLang="en-US" sz="2200" dirty="0"/>
              <a:t>教育部設計群科中心暨課綱委員</a:t>
            </a:r>
            <a:endParaRPr lang="en-US" altLang="zh-TW" sz="2200" dirty="0"/>
          </a:p>
          <a:p>
            <a:pPr marL="449263" lvl="2" indent="-180975">
              <a:buFont typeface="Arial" pitchFamily="34" charset="0"/>
              <a:buChar char="•"/>
            </a:pPr>
            <a:r>
              <a:rPr lang="zh-TW" altLang="en-US" sz="2200" dirty="0" smtClean="0"/>
              <a:t>北市教師研習中心、職能發展學院講座</a:t>
            </a:r>
            <a:endParaRPr lang="en-US" altLang="zh-TW" sz="2200" dirty="0"/>
          </a:p>
        </p:txBody>
      </p:sp>
    </p:spTree>
    <p:extLst>
      <p:ext uri="{BB962C8B-B14F-4D97-AF65-F5344CB8AC3E}">
        <p14:creationId xmlns:p14="http://schemas.microsoft.com/office/powerpoint/2010/main" val="2057378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學生獲獎肯定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14" name="圖片版面配置區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09" y="1773238"/>
            <a:ext cx="5493344" cy="3949700"/>
          </a:xfrm>
        </p:spPr>
      </p:pic>
      <p:sp>
        <p:nvSpPr>
          <p:cNvPr id="3" name="文字方塊 2"/>
          <p:cNvSpPr txBox="1"/>
          <p:nvPr/>
        </p:nvSpPr>
        <p:spPr>
          <a:xfrm>
            <a:off x="1979712" y="5803843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1400" b="1" dirty="0" smtClean="0">
                <a:solidFill>
                  <a:schemeClr val="bg2">
                    <a:lumMod val="25000"/>
                  </a:schemeClr>
                </a:solidFill>
              </a:rPr>
              <a:t>北市學生美展西畫類 第一名</a:t>
            </a: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</a:rPr>
              <a:t>美二甲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</a:rPr>
              <a:t>張家維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</a:rPr>
              <a:t>穿梭</a:t>
            </a:r>
          </a:p>
        </p:txBody>
      </p:sp>
    </p:spTree>
    <p:extLst>
      <p:ext uri="{BB962C8B-B14F-4D97-AF65-F5344CB8AC3E}">
        <p14:creationId xmlns:p14="http://schemas.microsoft.com/office/powerpoint/2010/main" val="14071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>
                <a:latin typeface="華康仿宋體 Std W6" pitchFamily="18" charset="-120"/>
                <a:ea typeface="華康仿宋體 Std W6" pitchFamily="18" charset="-120"/>
              </a:rPr>
              <a:t>103</a:t>
            </a:r>
            <a:r>
              <a:rPr lang="zh-TW" altLang="en-US" sz="3200" dirty="0">
                <a:latin typeface="華康仿宋體 Std W6" pitchFamily="18" charset="-120"/>
                <a:ea typeface="華康仿宋體 Std W6" pitchFamily="18" charset="-120"/>
              </a:rPr>
              <a:t>學年度全國學生美展</a:t>
            </a:r>
          </a:p>
        </p:txBody>
      </p:sp>
      <p:pic>
        <p:nvPicPr>
          <p:cNvPr id="14" name="圖片版面配置區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912768" cy="4559399"/>
          </a:xfrm>
          <a:effectLst>
            <a:outerShdw blurRad="50800" dist="38100" dir="5400000" algn="t" rotWithShape="0">
              <a:prstClr val="black">
                <a:alpha val="7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4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華康仿宋體 Std W6" pitchFamily="18" charset="-120"/>
                <a:ea typeface="華康仿宋體 Std W6" pitchFamily="18" charset="-120"/>
              </a:rPr>
              <a:t>103</a:t>
            </a:r>
            <a:r>
              <a:rPr lang="zh-TW" altLang="en-US" dirty="0" smtClean="0">
                <a:latin typeface="華康仿宋體 Std W6" pitchFamily="18" charset="-120"/>
                <a:ea typeface="華康仿宋體 Std W6" pitchFamily="18" charset="-120"/>
              </a:rPr>
              <a:t>學年度全國學生美展</a:t>
            </a:r>
            <a:endParaRPr lang="zh-TW" altLang="en-US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187624" y="2121406"/>
            <a:ext cx="3456384" cy="4043897"/>
          </a:xfrm>
        </p:spPr>
        <p:txBody>
          <a:bodyPr>
            <a:noAutofit/>
          </a:bodyPr>
          <a:lstStyle/>
          <a:p>
            <a:r>
              <a:rPr lang="zh-TW" altLang="en-US" sz="2200" b="0" dirty="0"/>
              <a:t>西畫類高中職美術班組：</a:t>
            </a:r>
            <a:br>
              <a:rPr lang="zh-TW" altLang="en-US" sz="2200" b="0" dirty="0"/>
            </a:br>
            <a:r>
              <a:rPr lang="zh-TW" altLang="en-US" sz="2200" b="1" dirty="0"/>
              <a:t>特優</a:t>
            </a:r>
            <a:r>
              <a:rPr lang="en-US" altLang="zh-TW" sz="2200" b="1" dirty="0"/>
              <a:t>/</a:t>
            </a:r>
            <a:r>
              <a:rPr lang="zh-TW" altLang="en-US" sz="2200" b="1" dirty="0" smtClean="0"/>
              <a:t>邱建勛</a:t>
            </a:r>
            <a:r>
              <a:rPr lang="zh-TW" altLang="en-US" sz="2200" dirty="0"/>
              <a:t/>
            </a:r>
            <a:br>
              <a:rPr lang="zh-TW" altLang="en-US" sz="2200" dirty="0"/>
            </a:br>
            <a:r>
              <a:rPr lang="zh-TW" altLang="en-US" sz="2200" b="0" dirty="0"/>
              <a:t>甲等</a:t>
            </a:r>
            <a:r>
              <a:rPr lang="en-US" altLang="zh-TW" sz="2200" b="0" dirty="0"/>
              <a:t>/</a:t>
            </a:r>
            <a:r>
              <a:rPr lang="zh-TW" altLang="en-US" sz="2200" b="0" dirty="0"/>
              <a:t>張家維</a:t>
            </a:r>
            <a:r>
              <a:rPr lang="en-US" altLang="zh-TW" sz="2200" b="0" dirty="0"/>
              <a:t>/</a:t>
            </a:r>
            <a:r>
              <a:rPr lang="zh-TW" altLang="en-US" sz="2200" b="0" dirty="0"/>
              <a:t>穿梭</a:t>
            </a:r>
            <a:br>
              <a:rPr lang="zh-TW" altLang="en-US" sz="2200" b="0" dirty="0"/>
            </a:br>
            <a:r>
              <a:rPr lang="zh-TW" altLang="en-US" sz="2200" b="0" dirty="0"/>
              <a:t>佳作</a:t>
            </a:r>
            <a:r>
              <a:rPr lang="en-US" altLang="zh-TW" sz="2200" b="0" dirty="0"/>
              <a:t>/</a:t>
            </a:r>
            <a:r>
              <a:rPr lang="zh-TW" altLang="en-US" sz="2200" b="0" dirty="0"/>
              <a:t>李乾豪</a:t>
            </a:r>
            <a:r>
              <a:rPr lang="en-US" altLang="zh-TW" sz="2200" b="0" dirty="0"/>
              <a:t>/</a:t>
            </a:r>
            <a:r>
              <a:rPr lang="zh-TW" altLang="en-US" sz="2200" b="0" dirty="0" smtClean="0"/>
              <a:t>惑</a:t>
            </a:r>
            <a:endParaRPr lang="en-US" altLang="zh-TW" sz="2200" b="0" dirty="0" smtClean="0"/>
          </a:p>
          <a:p>
            <a:endParaRPr lang="en-US" altLang="zh-TW" sz="2200" b="0" dirty="0" smtClean="0"/>
          </a:p>
          <a:p>
            <a:r>
              <a:rPr lang="zh-TW" altLang="en-US" sz="2200" dirty="0"/>
              <a:t>漫畫類高中職美術班組：</a:t>
            </a:r>
            <a:br>
              <a:rPr lang="zh-TW" altLang="en-US" sz="2200" dirty="0"/>
            </a:br>
            <a:r>
              <a:rPr lang="zh-TW" altLang="en-US" sz="2200" b="1" dirty="0"/>
              <a:t>優等</a:t>
            </a:r>
            <a:r>
              <a:rPr lang="en-US" altLang="zh-TW" sz="2200" b="1" dirty="0"/>
              <a:t>/</a:t>
            </a:r>
            <a:r>
              <a:rPr lang="zh-TW" altLang="en-US" sz="2200" b="1" dirty="0" smtClean="0"/>
              <a:t>游佳翰</a:t>
            </a:r>
            <a:r>
              <a:rPr lang="zh-TW" altLang="en-US" sz="2200" dirty="0"/>
              <a:t/>
            </a:r>
            <a:br>
              <a:rPr lang="zh-TW" altLang="en-US" sz="2200" dirty="0"/>
            </a:br>
            <a:r>
              <a:rPr lang="zh-TW" altLang="en-US" sz="2200" dirty="0"/>
              <a:t>甲等</a:t>
            </a:r>
            <a:r>
              <a:rPr lang="en-US" altLang="zh-TW" sz="2200" dirty="0"/>
              <a:t>/</a:t>
            </a:r>
            <a:r>
              <a:rPr lang="zh-TW" altLang="en-US" sz="2200" dirty="0" smtClean="0"/>
              <a:t>莊雅心</a:t>
            </a:r>
            <a:r>
              <a:rPr lang="zh-TW" altLang="en-US" sz="2200" dirty="0"/>
              <a:t/>
            </a:r>
            <a:br>
              <a:rPr lang="zh-TW" altLang="en-US" sz="2200" dirty="0"/>
            </a:br>
            <a:r>
              <a:rPr lang="zh-TW" altLang="en-US" sz="2200" dirty="0"/>
              <a:t>甲等</a:t>
            </a:r>
            <a:r>
              <a:rPr lang="en-US" altLang="zh-TW" sz="2200" dirty="0"/>
              <a:t>/</a:t>
            </a:r>
            <a:r>
              <a:rPr lang="zh-TW" altLang="en-US" sz="2200" dirty="0"/>
              <a:t>許斯</a:t>
            </a:r>
            <a:r>
              <a:rPr lang="zh-TW" altLang="en-US" sz="2200" dirty="0" smtClean="0"/>
              <a:t>婷</a:t>
            </a:r>
            <a:endParaRPr lang="en-US" altLang="zh-TW" sz="2200" dirty="0"/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67" y="2119313"/>
            <a:ext cx="2812816" cy="3605212"/>
          </a:xfrm>
        </p:spPr>
      </p:pic>
    </p:spTree>
    <p:extLst>
      <p:ext uri="{BB962C8B-B14F-4D97-AF65-F5344CB8AC3E}">
        <p14:creationId xmlns:p14="http://schemas.microsoft.com/office/powerpoint/2010/main" val="157946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華康仿宋體 Std W6" pitchFamily="18" charset="-120"/>
                <a:ea typeface="華康仿宋體 Std W6" pitchFamily="18" charset="-120"/>
              </a:rPr>
              <a:t>103</a:t>
            </a:r>
            <a:r>
              <a:rPr lang="zh-TW" altLang="en-US" dirty="0">
                <a:latin typeface="華康仿宋體 Std W6" pitchFamily="18" charset="-120"/>
                <a:ea typeface="華康仿宋體 Std W6" pitchFamily="18" charset="-120"/>
              </a:rPr>
              <a:t>學年度全國學生美展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>
          <a:xfrm>
            <a:off x="1115616" y="2121406"/>
            <a:ext cx="3383232" cy="3827873"/>
          </a:xfrm>
        </p:spPr>
        <p:txBody>
          <a:bodyPr>
            <a:normAutofit fontScale="92500"/>
          </a:bodyPr>
          <a:lstStyle/>
          <a:p>
            <a:r>
              <a:rPr lang="zh-TW" altLang="en-US" b="1" dirty="0"/>
              <a:t>版畫類高中</a:t>
            </a:r>
            <a:r>
              <a:rPr lang="zh-TW" altLang="en-US" b="0" dirty="0"/>
              <a:t>職美術班組：</a:t>
            </a:r>
            <a:br>
              <a:rPr lang="zh-TW" altLang="en-US" b="0" dirty="0"/>
            </a:br>
            <a:r>
              <a:rPr lang="zh-TW" altLang="en-US" b="1" dirty="0"/>
              <a:t>特優</a:t>
            </a:r>
            <a:r>
              <a:rPr lang="en-US" altLang="zh-TW" b="1" dirty="0"/>
              <a:t>/</a:t>
            </a:r>
            <a:r>
              <a:rPr lang="zh-TW" altLang="en-US" b="1" dirty="0" smtClean="0"/>
              <a:t>李乾豪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zh-TW" altLang="en-US" b="0" dirty="0"/>
              <a:t>甲等</a:t>
            </a:r>
            <a:r>
              <a:rPr lang="en-US" altLang="zh-TW" b="0" dirty="0"/>
              <a:t>/</a:t>
            </a:r>
            <a:r>
              <a:rPr lang="zh-TW" altLang="en-US" b="0" dirty="0" smtClean="0"/>
              <a:t>殷文琪</a:t>
            </a:r>
            <a:r>
              <a:rPr lang="en-US" altLang="zh-TW" b="0" dirty="0" smtClean="0"/>
              <a:t/>
            </a:r>
            <a:br>
              <a:rPr lang="en-US" altLang="zh-TW" b="0" dirty="0" smtClean="0"/>
            </a:br>
            <a:r>
              <a:rPr lang="zh-TW" altLang="en-US" b="0" dirty="0" smtClean="0"/>
              <a:t>佳作</a:t>
            </a:r>
            <a:r>
              <a:rPr lang="en-US" altLang="zh-TW" b="0" dirty="0"/>
              <a:t>/</a:t>
            </a:r>
            <a:r>
              <a:rPr lang="zh-TW" altLang="en-US" b="0" dirty="0"/>
              <a:t>曹鈞</a:t>
            </a:r>
            <a:r>
              <a:rPr lang="zh-TW" altLang="en-US" b="0" dirty="0" smtClean="0"/>
              <a:t>凱</a:t>
            </a:r>
            <a:r>
              <a:rPr lang="zh-TW" altLang="en-US" b="0" dirty="0"/>
              <a:t/>
            </a:r>
            <a:br>
              <a:rPr lang="zh-TW" altLang="en-US" b="0" dirty="0"/>
            </a:br>
            <a:r>
              <a:rPr lang="zh-TW" altLang="en-US" b="0" dirty="0"/>
              <a:t>佳作</a:t>
            </a:r>
            <a:r>
              <a:rPr lang="en-US" altLang="zh-TW" b="0" dirty="0"/>
              <a:t>/</a:t>
            </a:r>
            <a:r>
              <a:rPr lang="zh-TW" altLang="en-US" b="0" dirty="0" smtClean="0"/>
              <a:t>蔡念哲</a:t>
            </a:r>
            <a:endParaRPr lang="en-US" altLang="zh-TW" b="0" dirty="0" smtClean="0"/>
          </a:p>
          <a:p>
            <a:endParaRPr lang="zh-TW" altLang="en-US" b="0" dirty="0" smtClean="0"/>
          </a:p>
          <a:p>
            <a:r>
              <a:rPr lang="zh-TW" altLang="en-US" b="1" dirty="0" smtClean="0"/>
              <a:t>平面設計類</a:t>
            </a:r>
            <a:r>
              <a:rPr lang="zh-TW" altLang="en-US" b="0" dirty="0" smtClean="0"/>
              <a:t>高中職美術班組：</a:t>
            </a:r>
            <a:br>
              <a:rPr lang="zh-TW" altLang="en-US" b="0" dirty="0" smtClean="0"/>
            </a:br>
            <a:r>
              <a:rPr lang="zh-TW" altLang="en-US" b="0" dirty="0" smtClean="0"/>
              <a:t>佳作</a:t>
            </a:r>
            <a:r>
              <a:rPr lang="en-US" altLang="zh-TW" b="0" dirty="0" smtClean="0"/>
              <a:t>/</a:t>
            </a:r>
            <a:r>
              <a:rPr lang="zh-TW" altLang="en-US" b="0" dirty="0" smtClean="0"/>
              <a:t>陳虹伃</a:t>
            </a:r>
            <a:r>
              <a:rPr lang="en-US" altLang="zh-TW" b="0" dirty="0" smtClean="0"/>
              <a:t/>
            </a:r>
            <a:br>
              <a:rPr lang="en-US" altLang="zh-TW" b="0" dirty="0" smtClean="0"/>
            </a:br>
            <a:r>
              <a:rPr lang="zh-TW" altLang="en-US" b="0" dirty="0" smtClean="0"/>
              <a:t>佳作</a:t>
            </a:r>
            <a:r>
              <a:rPr lang="en-US" altLang="zh-TW" b="0" dirty="0" smtClean="0"/>
              <a:t>/</a:t>
            </a:r>
            <a:r>
              <a:rPr lang="zh-TW" altLang="en-US" b="0" dirty="0" smtClean="0"/>
              <a:t>邱建勛</a:t>
            </a:r>
            <a:endParaRPr lang="zh-TW" altLang="en-US" b="0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51" y="2119313"/>
            <a:ext cx="2557447" cy="3605212"/>
          </a:xfrm>
        </p:spPr>
      </p:pic>
    </p:spTree>
    <p:extLst>
      <p:ext uri="{BB962C8B-B14F-4D97-AF65-F5344CB8AC3E}">
        <p14:creationId xmlns:p14="http://schemas.microsoft.com/office/powerpoint/2010/main" val="214355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華康仿宋體 Std W6" pitchFamily="18" charset="-120"/>
                <a:ea typeface="華康仿宋體 Std W6" pitchFamily="18" charset="-120"/>
              </a:rPr>
              <a:t>103</a:t>
            </a:r>
            <a:r>
              <a:rPr lang="zh-TW" altLang="en-US" dirty="0">
                <a:latin typeface="華康仿宋體 Std W6" pitchFamily="18" charset="-120"/>
                <a:ea typeface="華康仿宋體 Std W6" pitchFamily="18" charset="-120"/>
              </a:rPr>
              <a:t>學年度全國學生美展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849616" cy="36027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 smtClean="0"/>
              <a:t>水墨畫</a:t>
            </a:r>
            <a:r>
              <a:rPr lang="zh-TW" altLang="en-US" dirty="0"/>
              <a:t>類高中職美術班組：</a:t>
            </a:r>
            <a:br>
              <a:rPr lang="zh-TW" altLang="en-US" dirty="0"/>
            </a:br>
            <a:r>
              <a:rPr lang="zh-TW" altLang="en-US" b="1" dirty="0"/>
              <a:t>優等</a:t>
            </a:r>
            <a:r>
              <a:rPr lang="en-US" altLang="zh-TW" b="1" dirty="0"/>
              <a:t>/</a:t>
            </a:r>
            <a:r>
              <a:rPr lang="zh-TW" altLang="en-US" b="1" dirty="0" smtClean="0"/>
              <a:t>張真彥</a:t>
            </a:r>
            <a:r>
              <a:rPr lang="zh-TW" altLang="en-US" b="1" dirty="0"/>
              <a:t/>
            </a:r>
            <a:br>
              <a:rPr lang="zh-TW" altLang="en-US" b="1" dirty="0"/>
            </a:br>
            <a:r>
              <a:rPr lang="zh-TW" altLang="en-US" dirty="0"/>
              <a:t>佳作</a:t>
            </a:r>
            <a:r>
              <a:rPr lang="en-US" altLang="zh-TW" dirty="0"/>
              <a:t>/</a:t>
            </a:r>
            <a:r>
              <a:rPr lang="zh-TW" altLang="en-US" dirty="0" smtClean="0"/>
              <a:t>王彥琪</a:t>
            </a:r>
            <a:endParaRPr lang="en-US" altLang="zh-TW" dirty="0" smtClean="0"/>
          </a:p>
          <a:p>
            <a:pPr>
              <a:lnSpc>
                <a:spcPct val="150000"/>
              </a:lnSpc>
            </a:pPr>
            <a:r>
              <a:rPr lang="zh-TW" altLang="en-US" dirty="0" smtClean="0"/>
              <a:t>水墨畫</a:t>
            </a:r>
            <a:r>
              <a:rPr lang="zh-TW" altLang="en-US" dirty="0"/>
              <a:t>類高中職普通班組：</a:t>
            </a:r>
            <a:br>
              <a:rPr lang="zh-TW" altLang="en-US" dirty="0"/>
            </a:br>
            <a:r>
              <a:rPr lang="zh-TW" altLang="en-US" dirty="0"/>
              <a:t>佳作</a:t>
            </a:r>
            <a:r>
              <a:rPr lang="en-US" altLang="zh-TW" dirty="0"/>
              <a:t>/</a:t>
            </a:r>
            <a:r>
              <a:rPr lang="zh-TW" altLang="en-US" dirty="0"/>
              <a:t>林是</a:t>
            </a:r>
            <a:r>
              <a:rPr lang="zh-TW" altLang="en-US" dirty="0" smtClean="0"/>
              <a:t>怡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6"/>
            <a:ext cx="2006074" cy="4062936"/>
          </a:xfrm>
        </p:spPr>
      </p:pic>
    </p:spTree>
    <p:extLst>
      <p:ext uri="{BB962C8B-B14F-4D97-AF65-F5344CB8AC3E}">
        <p14:creationId xmlns:p14="http://schemas.microsoft.com/office/powerpoint/2010/main" val="12969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t="7587" r="4627"/>
          <a:stretch/>
        </p:blipFill>
        <p:spPr>
          <a:xfrm>
            <a:off x="4716016" y="1787650"/>
            <a:ext cx="3168352" cy="4112829"/>
          </a:xfrm>
          <a:prstGeom prst="rect">
            <a:avLst/>
          </a:prstGeom>
          <a:ln w="98425" cap="flat" cmpd="thickThin" algn="ctr">
            <a:solidFill>
              <a:schemeClr val="lt1"/>
            </a:solidFill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華康仿宋體 Std W6" pitchFamily="18" charset="-120"/>
                <a:ea typeface="華康仿宋體 Std W6" pitchFamily="18" charset="-120"/>
              </a:rPr>
              <a:t>國中技藝</a:t>
            </a:r>
            <a:r>
              <a:rPr lang="zh-TW" altLang="en-US" dirty="0" smtClean="0">
                <a:latin typeface="華康仿宋體 Std W6" pitchFamily="18" charset="-120"/>
                <a:ea typeface="華康仿宋體 Std W6" pitchFamily="18" charset="-120"/>
              </a:rPr>
              <a:t>競賽捷報</a:t>
            </a:r>
            <a:endParaRPr lang="zh-TW" altLang="en-US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8118" r="3739" b="1170"/>
          <a:stretch/>
        </p:blipFill>
        <p:spPr>
          <a:xfrm>
            <a:off x="1331640" y="1787650"/>
            <a:ext cx="3096343" cy="4112829"/>
          </a:xfrm>
          <a:ln w="9842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6371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775108"/>
            <a:ext cx="3062911" cy="4125371"/>
          </a:xfrm>
          <a:prstGeom prst="rect">
            <a:avLst/>
          </a:prstGeom>
          <a:ln w="98425" cap="flat" cmpd="thickThin" algn="ctr">
            <a:solidFill>
              <a:schemeClr val="lt1"/>
            </a:solidFill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仿宋體 Std W6" pitchFamily="18" charset="-120"/>
                <a:ea typeface="華康仿宋體 Std W6" pitchFamily="18" charset="-120"/>
              </a:rPr>
              <a:t>最新捷報</a:t>
            </a:r>
            <a:endParaRPr lang="zh-TW" altLang="en-US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776656"/>
            <a:ext cx="2952328" cy="4172624"/>
          </a:xfrm>
          <a:ln w="98425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4313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仿宋體 Std W6" pitchFamily="18" charset="-120"/>
                <a:ea typeface="華康仿宋體 Std W6" pitchFamily="18" charset="-120"/>
              </a:rPr>
              <a:t>最新捷報</a:t>
            </a:r>
            <a:endParaRPr lang="zh-TW" altLang="en-US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4" name="圖片版面配置區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688632" cy="4266474"/>
          </a:xfrm>
          <a:prstGeom prst="rect">
            <a:avLst/>
          </a:prstGeom>
          <a:ln w="63500" cap="flat" cmpd="sng" algn="ctr">
            <a:solidFill>
              <a:schemeClr val="lt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15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360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dirty="0" smtClean="0">
                <a:latin typeface="華康仿宋體 Std W6" pitchFamily="18" charset="-120"/>
                <a:ea typeface="華康仿宋體 Std W6" pitchFamily="18" charset="-120"/>
              </a:rPr>
              <a:t>國立金榜</a:t>
            </a:r>
            <a:endParaRPr lang="zh-TW" altLang="en-US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737236"/>
              </p:ext>
            </p:extLst>
          </p:nvPr>
        </p:nvGraphicFramePr>
        <p:xfrm>
          <a:off x="1331641" y="1772816"/>
          <a:ext cx="6609190" cy="4104458"/>
        </p:xfrm>
        <a:graphic>
          <a:graphicData uri="http://schemas.openxmlformats.org/drawingml/2006/table">
            <a:tbl>
              <a:tblPr>
                <a:effectLst>
                  <a:outerShdw blurRad="152400" dist="50800" dir="5400000" algn="ctr" rotWithShape="0">
                    <a:srgbClr val="000000"/>
                  </a:outerShdw>
                </a:effectLst>
                <a:tableStyleId>{D03447BB-5D67-496B-8E87-E561075AD55C}</a:tableStyleId>
              </a:tblPr>
              <a:tblGrid>
                <a:gridCol w="1152127"/>
                <a:gridCol w="1080120"/>
                <a:gridCol w="2304256"/>
                <a:gridCol w="2072687"/>
              </a:tblGrid>
              <a:tr h="59424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畢業國中</a:t>
                      </a:r>
                      <a:endParaRPr lang="zh-TW" altLang="en-US" sz="1700" b="0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511" marR="8511" marT="851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姓名</a:t>
                      </a:r>
                      <a:endParaRPr lang="zh-TW" altLang="en-US" sz="1700" b="0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學校</a:t>
                      </a:r>
                      <a:endParaRPr lang="zh-TW" altLang="en-US" sz="1700" b="0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系別</a:t>
                      </a:r>
                      <a:endParaRPr lang="zh-TW" altLang="en-US" sz="1700" b="0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58503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士林國中</a:t>
                      </a:r>
                      <a:endParaRPr lang="zh-TW" altLang="en-US" sz="1700" b="0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511" marR="8511" marT="851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梁苡柔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國立台北科技大學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建築系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8503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淡江高中</a:t>
                      </a:r>
                      <a:r>
                        <a:rPr lang="en-US" altLang="zh-TW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/>
                      </a:r>
                      <a:br>
                        <a:rPr lang="en-US" altLang="zh-TW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</a:br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國中部</a:t>
                      </a:r>
                      <a:endParaRPr lang="zh-TW" altLang="en-US" sz="1700" b="0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511" marR="8511" marT="851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鐘宇博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國立台灣藝術</a:t>
                      </a:r>
                      <a:r>
                        <a:rPr lang="zh-TW" altLang="en-US" sz="1700" b="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大學</a:t>
                      </a:r>
                      <a:r>
                        <a:rPr lang="en-US" altLang="zh-TW" sz="1700" b="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1700" b="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1700" b="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（</a:t>
                      </a:r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進修部）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書畫學系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58503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光榮國中</a:t>
                      </a:r>
                      <a:endParaRPr lang="zh-TW" altLang="en-US" sz="1700" b="0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511" marR="8511" marT="851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謝尚斌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國立臺灣藝術大學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視覺傳達設計學系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8503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大同國中</a:t>
                      </a:r>
                      <a:endParaRPr lang="zh-TW" altLang="en-US" sz="1700" b="0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511" marR="8511" marT="851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林益勤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國立新竹教育大學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藝術與設計系創作組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58503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新民國中</a:t>
                      </a:r>
                      <a:endParaRPr lang="zh-TW" altLang="en-US" sz="1700" b="0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511" marR="8511" marT="851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錢韻如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國立台北商業技術學院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企業管理系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8503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kern="12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蘭雅國中</a:t>
                      </a:r>
                      <a:endParaRPr lang="zh-TW" altLang="en-US" sz="1700" b="0" u="none" strike="noStrike" kern="12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8511" marR="8511" marT="8511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周允蓁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國立台東大學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7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美術產業學系</a:t>
                      </a:r>
                      <a:endParaRPr lang="zh-TW" altLang="en-US" sz="17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8511" marR="8511" marT="8511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8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國中學習規劃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"/>
          <a:stretch/>
        </p:blipFill>
        <p:spPr>
          <a:xfrm rot="60000">
            <a:off x="4919555" y="1194088"/>
            <a:ext cx="1382158" cy="2153218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TW" altLang="en-US" dirty="0" smtClean="0"/>
              <a:t>職業試探體驗</a:t>
            </a:r>
            <a:endParaRPr lang="zh-TW" altLang="en-US" dirty="0"/>
          </a:p>
        </p:txBody>
      </p:sp>
      <p:pic>
        <p:nvPicPr>
          <p:cNvPr id="6" name="圖片版面配置區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0"/>
          <a:stretch/>
        </p:blipFill>
        <p:spPr>
          <a:xfrm rot="60000">
            <a:off x="6535048" y="1196919"/>
            <a:ext cx="1382158" cy="2159815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版面配置區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1353">
            <a:off x="1167485" y="3580987"/>
            <a:ext cx="2970535" cy="1972966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版面配置區 4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4938994" y="3729948"/>
            <a:ext cx="2976840" cy="1979282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8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仿宋體 Std W6" pitchFamily="18" charset="-120"/>
                <a:ea typeface="華康仿宋體 Std W6" pitchFamily="18" charset="-120"/>
              </a:rPr>
              <a:t>設計群科</a:t>
            </a:r>
            <a: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仿宋體 Std W6" pitchFamily="18" charset="-120"/>
                <a:ea typeface="華康仿宋體 Std W6" pitchFamily="18" charset="-120"/>
              </a:rPr>
              <a:t/>
            </a:r>
            <a:br>
              <a:rPr lang="en-US" altLang="zh-TW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仿宋體 Std W6" pitchFamily="18" charset="-120"/>
                <a:ea typeface="華康仿宋體 Std W6" pitchFamily="18" charset="-120"/>
              </a:rPr>
            </a:b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仿宋體 Std W6" pitchFamily="18" charset="-120"/>
                <a:ea typeface="華康仿宋體 Std W6" pitchFamily="18" charset="-120"/>
              </a:rPr>
              <a:t>發展</a:t>
            </a:r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仿宋體 Std W6" pitchFamily="18" charset="-120"/>
                <a:ea typeface="華康仿宋體 Std W6" pitchFamily="18" charset="-120"/>
              </a:rPr>
              <a:t>願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仿宋體 Std W6" pitchFamily="18" charset="-120"/>
                <a:ea typeface="華康仿宋體 Std W6" pitchFamily="18" charset="-120"/>
              </a:rPr>
              <a:t>景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仿宋體 Std W6" pitchFamily="18" charset="-120"/>
              <a:ea typeface="華康仿宋體 Std W6" pitchFamily="18" charset="-120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4704848" y="1097555"/>
            <a:ext cx="3224961" cy="2141952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zh-TW" altLang="zh-TW" sz="2400" dirty="0">
                <a:solidFill>
                  <a:srgbClr val="002060"/>
                </a:solidFill>
              </a:rPr>
              <a:t>打造全國最優</a:t>
            </a:r>
            <a:r>
              <a:rPr lang="zh-TW" altLang="zh-TW" sz="2400" dirty="0" smtClean="0">
                <a:solidFill>
                  <a:srgbClr val="002060"/>
                </a:solidFill>
              </a:rPr>
              <a:t>的</a:t>
            </a:r>
            <a:r>
              <a:rPr lang="en-US" altLang="zh-TW" sz="2400" dirty="0" smtClean="0">
                <a:solidFill>
                  <a:srgbClr val="002060"/>
                </a:solidFill>
              </a:rPr>
              <a:t/>
            </a:r>
            <a:br>
              <a:rPr lang="en-US" altLang="zh-TW" sz="2400" dirty="0" smtClean="0">
                <a:solidFill>
                  <a:srgbClr val="002060"/>
                </a:solidFill>
              </a:rPr>
            </a:br>
            <a:r>
              <a:rPr lang="zh-TW" altLang="zh-TW" sz="2400" dirty="0" smtClean="0">
                <a:solidFill>
                  <a:srgbClr val="002060"/>
                </a:solidFill>
              </a:rPr>
              <a:t>美術</a:t>
            </a:r>
            <a:r>
              <a:rPr lang="zh-TW" altLang="zh-TW" sz="2400" dirty="0">
                <a:solidFill>
                  <a:srgbClr val="002060"/>
                </a:solidFill>
              </a:rPr>
              <a:t>設計</a:t>
            </a:r>
            <a:r>
              <a:rPr lang="zh-TW" altLang="zh-TW" sz="2400" dirty="0" smtClean="0">
                <a:solidFill>
                  <a:srgbClr val="002060"/>
                </a:solidFill>
              </a:rPr>
              <a:t>學校</a:t>
            </a:r>
            <a:r>
              <a:rPr lang="en-US" altLang="zh-TW" sz="2400" dirty="0" smtClean="0">
                <a:solidFill>
                  <a:srgbClr val="002060"/>
                </a:solidFill>
              </a:rPr>
              <a:t/>
            </a:r>
            <a:br>
              <a:rPr lang="en-US" altLang="zh-TW" sz="2400" dirty="0" smtClean="0">
                <a:solidFill>
                  <a:srgbClr val="002060"/>
                </a:solidFill>
              </a:rPr>
            </a:br>
            <a:endParaRPr lang="en-US" altLang="zh-TW" sz="2400" dirty="0" smtClean="0">
              <a:solidFill>
                <a:srgbClr val="002060"/>
              </a:solidFill>
            </a:endParaRPr>
          </a:p>
          <a:p>
            <a:r>
              <a:rPr lang="zh-TW" altLang="zh-TW" sz="2400" dirty="0" smtClean="0">
                <a:solidFill>
                  <a:srgbClr val="002060"/>
                </a:solidFill>
              </a:rPr>
              <a:t>形</a:t>
            </a:r>
            <a:r>
              <a:rPr lang="zh-TW" altLang="zh-TW" sz="2400" dirty="0">
                <a:solidFill>
                  <a:srgbClr val="002060"/>
                </a:solidFill>
              </a:rPr>
              <a:t>塑學生</a:t>
            </a:r>
            <a:r>
              <a:rPr lang="zh-TW" altLang="zh-TW" sz="2400" dirty="0" smtClean="0">
                <a:solidFill>
                  <a:srgbClr val="002060"/>
                </a:solidFill>
              </a:rPr>
              <a:t>快樂</a:t>
            </a:r>
            <a:r>
              <a:rPr lang="en-US" altLang="zh-TW" sz="2400" dirty="0" smtClean="0">
                <a:solidFill>
                  <a:srgbClr val="002060"/>
                </a:solidFill>
              </a:rPr>
              <a:t/>
            </a:r>
            <a:br>
              <a:rPr lang="en-US" altLang="zh-TW" sz="2400" dirty="0" smtClean="0">
                <a:solidFill>
                  <a:srgbClr val="002060"/>
                </a:solidFill>
              </a:rPr>
            </a:br>
            <a:r>
              <a:rPr lang="zh-TW" altLang="zh-TW" sz="2400" dirty="0" smtClean="0">
                <a:solidFill>
                  <a:srgbClr val="002060"/>
                </a:solidFill>
              </a:rPr>
              <a:t>學習</a:t>
            </a:r>
            <a:r>
              <a:rPr lang="zh-TW" altLang="zh-TW" sz="2400" dirty="0">
                <a:solidFill>
                  <a:srgbClr val="002060"/>
                </a:solidFill>
              </a:rPr>
              <a:t>的藝術</a:t>
            </a:r>
            <a:r>
              <a:rPr lang="zh-TW" altLang="zh-TW" sz="2400" dirty="0" smtClean="0">
                <a:solidFill>
                  <a:srgbClr val="002060"/>
                </a:solidFill>
              </a:rPr>
              <a:t>殿堂</a:t>
            </a:r>
            <a:endParaRPr lang="zh-TW" altLang="en-US" sz="2400" dirty="0">
              <a:solidFill>
                <a:srgbClr val="002060"/>
              </a:solidFill>
            </a:endParaRPr>
          </a:p>
          <a:p>
            <a:endParaRPr lang="zh-TW" altLang="en-US" sz="2400" dirty="0">
              <a:solidFill>
                <a:srgbClr val="002060"/>
              </a:solidFill>
            </a:endParaRPr>
          </a:p>
        </p:txBody>
      </p:sp>
      <p:pic>
        <p:nvPicPr>
          <p:cNvPr id="6" name="圖片版面配置區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">
            <a:off x="4608688" y="3616242"/>
            <a:ext cx="3382619" cy="1730846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4</a:t>
            </a:fld>
            <a:r>
              <a:rPr lang="en-US" smtClean="0"/>
              <a:t>/35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生涯進路</a:t>
            </a:r>
            <a:r>
              <a:rPr lang="en-US" altLang="zh-TW" sz="3200" dirty="0" smtClean="0">
                <a:latin typeface="華康仿宋體 Std W6" pitchFamily="18" charset="-120"/>
                <a:ea typeface="華康仿宋體 Std W6" pitchFamily="18" charset="-120"/>
              </a:rPr>
              <a:t/>
            </a:r>
            <a:br>
              <a:rPr lang="en-US" altLang="zh-TW" sz="3200" dirty="0" smtClean="0">
                <a:latin typeface="華康仿宋體 Std W6" pitchFamily="18" charset="-120"/>
                <a:ea typeface="華康仿宋體 Std W6" pitchFamily="18" charset="-120"/>
              </a:rPr>
            </a:b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完整規劃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 rot="-60000">
            <a:off x="1196231" y="2608561"/>
            <a:ext cx="3044952" cy="1012986"/>
          </a:xfrm>
        </p:spPr>
        <p:txBody>
          <a:bodyPr/>
          <a:lstStyle/>
          <a:p>
            <a:r>
              <a:rPr lang="zh-TW" altLang="en-US" dirty="0" smtClean="0"/>
              <a:t>七年一貫</a:t>
            </a:r>
            <a:endParaRPr lang="en-US" altLang="zh-TW" dirty="0" smtClean="0"/>
          </a:p>
          <a:p>
            <a:r>
              <a:rPr lang="zh-TW" altLang="en-US" dirty="0"/>
              <a:t>學習不中斷</a:t>
            </a:r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2" y="3645024"/>
            <a:ext cx="2880320" cy="2080512"/>
          </a:xfrm>
        </p:spPr>
      </p:pic>
      <p:pic>
        <p:nvPicPr>
          <p:cNvPr id="5" name="圖片版面配置區 1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189497"/>
            <a:ext cx="2880320" cy="1925558"/>
          </a:xfrm>
          <a:prstGeom prst="rect">
            <a:avLst/>
          </a:prstGeo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428206"/>
            <a:ext cx="3275459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98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專業證照</a:t>
            </a:r>
            <a:r>
              <a:rPr lang="en-US" altLang="zh-TW" sz="3200" dirty="0" smtClean="0">
                <a:latin typeface="華康仿宋體 Std W6" pitchFamily="18" charset="-120"/>
                <a:ea typeface="華康仿宋體 Std W6" pitchFamily="18" charset="-120"/>
              </a:rPr>
              <a:t/>
            </a:r>
            <a:br>
              <a:rPr lang="en-US" altLang="zh-TW" sz="3200" dirty="0" smtClean="0">
                <a:latin typeface="華康仿宋體 Std W6" pitchFamily="18" charset="-120"/>
                <a:ea typeface="華康仿宋體 Std W6" pitchFamily="18" charset="-120"/>
              </a:rPr>
            </a:br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不斷精進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 rot="-60000">
            <a:off x="1196231" y="2608561"/>
            <a:ext cx="3044952" cy="1012986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</a:rPr>
              <a:t>國家技術士檢定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r>
              <a:rPr lang="en-US" altLang="zh-TW" dirty="0" smtClean="0">
                <a:solidFill>
                  <a:srgbClr val="002060"/>
                </a:solidFill>
              </a:rPr>
              <a:t>3+3+4</a:t>
            </a:r>
            <a:r>
              <a:rPr lang="zh-TW" altLang="en-US" dirty="0" smtClean="0">
                <a:solidFill>
                  <a:srgbClr val="002060"/>
                </a:solidFill>
              </a:rPr>
              <a:t>設計未來式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13" name="圖片版面配置區 12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07" y="3633228"/>
            <a:ext cx="2973064" cy="2229798"/>
          </a:xfrm>
        </p:spPr>
      </p:pic>
      <p:pic>
        <p:nvPicPr>
          <p:cNvPr id="5" name="圖片版面配置區 1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0671" y="1052736"/>
            <a:ext cx="2493617" cy="1832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版面配置區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1242">
            <a:off x="5868144" y="2780928"/>
            <a:ext cx="2232248" cy="1642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版面配置區 12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820" y="4365104"/>
            <a:ext cx="2541900" cy="1642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84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31640" y="1556792"/>
            <a:ext cx="6552727" cy="2592288"/>
          </a:xfr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zh-TW" altLang="en-US" sz="8000" dirty="0" smtClean="0">
                <a:latin typeface="華康楷書體 Std W7" pitchFamily="66" charset="-120"/>
                <a:ea typeface="華康楷書體 Std W7" pitchFamily="66" charset="-120"/>
              </a:rPr>
              <a:t>感謝聆聽</a:t>
            </a:r>
            <a:endParaRPr lang="zh-TW" altLang="en-US" sz="8000" dirty="0">
              <a:latin typeface="華康楷書體 Std W7" pitchFamily="66" charset="-120"/>
              <a:ea typeface="華康楷書體 Std W7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27200" y="4293096"/>
            <a:ext cx="5712179" cy="1368152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3200" b="1" dirty="0">
                <a:latin typeface="華康仿宋體 Std W6" pitchFamily="18" charset="-120"/>
                <a:ea typeface="華康仿宋體 Std W6" pitchFamily="18" charset="-120"/>
              </a:rPr>
              <a:t>眼見為憑</a:t>
            </a:r>
          </a:p>
          <a:p>
            <a:r>
              <a:rPr lang="zh-TW" altLang="en-US" sz="3200" b="1" dirty="0" smtClean="0">
                <a:latin typeface="華康仿宋體 Std W6" pitchFamily="18" charset="-120"/>
                <a:ea typeface="華康仿宋體 Std W6" pitchFamily="18" charset="-120"/>
              </a:rPr>
              <a:t>歡迎蒞臨泰北高中親身體驗</a:t>
            </a:r>
            <a:endParaRPr lang="en-US" altLang="zh-TW" sz="3200" b="1" dirty="0" smtClean="0">
              <a:latin typeface="華康仿宋體 Std W6" pitchFamily="18" charset="-120"/>
              <a:ea typeface="華康仿宋體 Std W6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18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" t="19269" r="2663" b="19472"/>
          <a:stretch/>
        </p:blipFill>
        <p:spPr>
          <a:xfrm>
            <a:off x="1259632" y="2204864"/>
            <a:ext cx="6555981" cy="3674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827584" y="908721"/>
            <a:ext cx="7344816" cy="1152128"/>
          </a:xfrm>
        </p:spPr>
        <p:txBody>
          <a:bodyPr anchor="ctr">
            <a:normAutofit/>
          </a:bodyPr>
          <a:lstStyle/>
          <a:p>
            <a:r>
              <a:rPr lang="zh-TW" altLang="en-US" sz="6000" dirty="0" smtClean="0">
                <a:latin typeface="華康楷書體 Std W14" pitchFamily="66" charset="-120"/>
                <a:ea typeface="華康楷書體 Std W14" pitchFamily="66" charset="-120"/>
              </a:rPr>
              <a:t>你</a:t>
            </a:r>
            <a:r>
              <a:rPr lang="zh-TW" altLang="en-US" sz="4400" dirty="0" smtClean="0">
                <a:latin typeface="華康仿宋體 Std W6" pitchFamily="18" charset="-120"/>
                <a:ea typeface="華康仿宋體 Std W6" pitchFamily="18" charset="-120"/>
              </a:rPr>
              <a:t>不可不知 </a:t>
            </a:r>
            <a:r>
              <a:rPr lang="zh-TW" altLang="en-US" sz="5400" dirty="0" smtClean="0">
                <a:latin typeface="華康榜書體 Std W8" pitchFamily="66" charset="-120"/>
                <a:ea typeface="華康榜書體 Std W8" pitchFamily="66" charset="-120"/>
              </a:rPr>
              <a:t>你</a:t>
            </a:r>
            <a:r>
              <a:rPr lang="zh-TW" altLang="en-US" sz="4400" dirty="0" smtClean="0">
                <a:latin typeface="華康仿宋體 Std W6" pitchFamily="18" charset="-120"/>
                <a:ea typeface="華康仿宋體 Std W6" pitchFamily="18" charset="-120"/>
              </a:rPr>
              <a:t>不能迷失</a:t>
            </a:r>
            <a:endParaRPr lang="zh-TW" altLang="en-US" sz="44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1421888" y="5013176"/>
            <a:ext cx="6231467" cy="864096"/>
          </a:xfrm>
          <a:gradFill>
            <a:gsLst>
              <a:gs pos="25000">
                <a:schemeClr val="accent6">
                  <a:lumMod val="20000"/>
                  <a:lumOff val="80000"/>
                  <a:alpha val="33000"/>
                </a:schemeClr>
              </a:gs>
              <a:gs pos="94000">
                <a:srgbClr val="7030A0">
                  <a:alpha val="85000"/>
                </a:srgbClr>
              </a:gs>
            </a:gsLst>
            <a:lin ang="5400000" scaled="0"/>
          </a:gradFill>
          <a:effectLst>
            <a:softEdge rad="165100"/>
          </a:effectLst>
        </p:spPr>
        <p:txBody>
          <a:bodyPr>
            <a:normAutofit/>
          </a:bodyPr>
          <a:lstStyle/>
          <a:p>
            <a:r>
              <a:rPr lang="zh-TW" altLang="en-US" sz="3600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76200" dist="38100" dir="3600000" algn="tl" rotWithShape="0">
                    <a:schemeClr val="accent6">
                      <a:lumMod val="75000"/>
                    </a:schemeClr>
                  </a:outerShdw>
                </a:effectLst>
              </a:rPr>
              <a:t>有</a:t>
            </a:r>
            <a:r>
              <a:rPr lang="zh-TW" altLang="en-US" sz="360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76200" dist="38100" dir="3600000" algn="tl" rotWithShape="0">
                    <a:schemeClr val="accent6">
                      <a:lumMod val="75000"/>
                    </a:schemeClr>
                  </a:outerShdw>
                </a:effectLst>
              </a:rPr>
              <a:t>特色的私校</a:t>
            </a:r>
            <a:r>
              <a:rPr lang="en-US" altLang="zh-TW" sz="360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76200" dist="38100" dir="3600000" algn="tl" rotWithShape="0">
                    <a:schemeClr val="accent6">
                      <a:lumMod val="75000"/>
                    </a:schemeClr>
                  </a:outerShdw>
                </a:effectLst>
              </a:rPr>
              <a:t>-</a:t>
            </a:r>
            <a:r>
              <a:rPr lang="zh-TW" altLang="en-US" sz="440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76200" dist="38100" dir="3600000" algn="tl" rotWithShape="0">
                    <a:schemeClr val="accent6">
                      <a:lumMod val="75000"/>
                    </a:schemeClr>
                  </a:outerShdw>
                </a:effectLst>
                <a:latin typeface="華康榜書體 Std W8" pitchFamily="66" charset="-120"/>
                <a:ea typeface="華康榜書體 Std W8" pitchFamily="66" charset="-120"/>
              </a:rPr>
              <a:t>泰北高中</a:t>
            </a:r>
          </a:p>
          <a:p>
            <a:endParaRPr lang="zh-TW" altLang="en-US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6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403648" y="764704"/>
            <a:ext cx="6254044" cy="1362075"/>
          </a:xfrm>
        </p:spPr>
        <p:txBody>
          <a:bodyPr anchor="ctr">
            <a:normAutofit/>
          </a:bodyPr>
          <a:lstStyle/>
          <a:p>
            <a:r>
              <a:rPr lang="zh-TW" altLang="en-US" sz="4400" dirty="0" smtClean="0">
                <a:latin typeface="華康仿宋體 Std W6" pitchFamily="18" charset="-120"/>
                <a:ea typeface="華康仿宋體 Std W6" pitchFamily="18" charset="-120"/>
              </a:rPr>
              <a:t>泰北設計群科特色</a:t>
            </a:r>
            <a:endParaRPr lang="zh-TW" altLang="en-US" sz="44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1115616" y="2348880"/>
            <a:ext cx="6840759" cy="3744416"/>
          </a:xfrm>
        </p:spPr>
        <p:txBody>
          <a:bodyPr>
            <a:normAutofit lnSpcReduction="10000"/>
          </a:bodyPr>
          <a:lstStyle/>
          <a:p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</a:rPr>
              <a:t>課程特色：</a:t>
            </a:r>
            <a:endParaRPr lang="en-US" altLang="zh-TW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altLang="zh-TW" sz="2400" dirty="0">
                <a:solidFill>
                  <a:srgbClr val="002060"/>
                </a:solidFill>
              </a:rPr>
              <a:t>3+3+4</a:t>
            </a:r>
            <a:r>
              <a:rPr lang="zh-TW" altLang="en-US" sz="2400" dirty="0">
                <a:solidFill>
                  <a:srgbClr val="002060"/>
                </a:solidFill>
              </a:rPr>
              <a:t>設計未來式國中、高中、大學</a:t>
            </a:r>
            <a:endParaRPr lang="en-US" altLang="zh-TW" sz="2400" dirty="0">
              <a:solidFill>
                <a:srgbClr val="002060"/>
              </a:solidFill>
            </a:endParaRPr>
          </a:p>
          <a:p>
            <a:r>
              <a:rPr lang="zh-TW" altLang="en-US" sz="2400" dirty="0" smtClean="0">
                <a:solidFill>
                  <a:srgbClr val="002060"/>
                </a:solidFill>
              </a:rPr>
              <a:t>國中</a:t>
            </a:r>
            <a:r>
              <a:rPr lang="zh-TW" altLang="en-US" sz="2400" dirty="0">
                <a:solidFill>
                  <a:srgbClr val="002060"/>
                </a:solidFill>
              </a:rPr>
              <a:t>到大學，升學有</a:t>
            </a:r>
            <a:r>
              <a:rPr lang="zh-TW" altLang="en-US" sz="2400" dirty="0" smtClean="0">
                <a:solidFill>
                  <a:srgbClr val="002060"/>
                </a:solidFill>
              </a:rPr>
              <a:t>保障</a:t>
            </a:r>
            <a:endParaRPr lang="en-US" altLang="zh-TW" sz="2400" dirty="0" smtClean="0">
              <a:solidFill>
                <a:srgbClr val="002060"/>
              </a:solidFill>
            </a:endParaRPr>
          </a:p>
          <a:p>
            <a:r>
              <a:rPr lang="zh-TW" altLang="en-US" sz="2400" dirty="0">
                <a:solidFill>
                  <a:srgbClr val="002060"/>
                </a:solidFill>
              </a:rPr>
              <a:t>涵蓋多種設計群科課程</a:t>
            </a:r>
            <a:r>
              <a:rPr lang="zh-TW" altLang="en-US" sz="2400" dirty="0" smtClean="0">
                <a:solidFill>
                  <a:srgbClr val="002060"/>
                </a:solidFill>
              </a:rPr>
              <a:t>規劃</a:t>
            </a:r>
            <a:r>
              <a:rPr lang="zh-TW" altLang="en-US" sz="2400" dirty="0">
                <a:solidFill>
                  <a:srgbClr val="002060"/>
                </a:solidFill>
              </a:rPr>
              <a:t>、</a:t>
            </a:r>
            <a:r>
              <a:rPr lang="zh-TW" altLang="en-US" sz="2400" dirty="0" smtClean="0">
                <a:solidFill>
                  <a:srgbClr val="002060"/>
                </a:solidFill>
              </a:rPr>
              <a:t>整合</a:t>
            </a:r>
            <a:endParaRPr lang="zh-TW" altLang="en-US" sz="2400" dirty="0">
              <a:solidFill>
                <a:srgbClr val="002060"/>
              </a:solidFill>
            </a:endParaRPr>
          </a:p>
          <a:p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</a:rPr>
              <a:t>設備特色：</a:t>
            </a:r>
            <a:endParaRPr lang="en-US" altLang="zh-TW" sz="24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zh-TW" altLang="en-US" sz="2400" dirty="0">
                <a:solidFill>
                  <a:srgbClr val="002060"/>
                </a:solidFill>
              </a:rPr>
              <a:t>蘋果電腦繪圖教室、數位錄音室、陶藝、金工、虛擬攝影棚、輸出中心等近</a:t>
            </a:r>
            <a:r>
              <a:rPr lang="en-US" altLang="zh-TW" sz="2400" dirty="0">
                <a:solidFill>
                  <a:srgbClr val="002060"/>
                </a:solidFill>
              </a:rPr>
              <a:t>20</a:t>
            </a:r>
            <a:r>
              <a:rPr lang="zh-TW" altLang="en-US" sz="2400" dirty="0">
                <a:solidFill>
                  <a:srgbClr val="002060"/>
                </a:solidFill>
              </a:rPr>
              <a:t>間專業教室</a:t>
            </a:r>
            <a:endParaRPr lang="en-US" altLang="zh-TW" sz="2400" dirty="0">
              <a:solidFill>
                <a:srgbClr val="002060"/>
              </a:solidFill>
            </a:endParaRPr>
          </a:p>
          <a:p>
            <a:r>
              <a:rPr lang="zh-TW" altLang="en-US" sz="2400" b="1" dirty="0" smtClean="0">
                <a:solidFill>
                  <a:schemeClr val="bg2">
                    <a:lumMod val="25000"/>
                  </a:schemeClr>
                </a:solidFill>
              </a:rPr>
              <a:t>師資特色：</a:t>
            </a:r>
            <a:endParaRPr lang="en-US" altLang="zh-TW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altLang="zh-TW" sz="2400" dirty="0" smtClean="0">
                <a:solidFill>
                  <a:srgbClr val="002060"/>
                </a:solidFill>
              </a:rPr>
              <a:t>30</a:t>
            </a:r>
            <a:r>
              <a:rPr lang="zh-TW" altLang="en-US" sz="2400" dirty="0" smtClean="0">
                <a:solidFill>
                  <a:srgbClr val="002060"/>
                </a:solidFill>
              </a:rPr>
              <a:t>位各具專長、證照，極富愛心的優質師資群</a:t>
            </a:r>
            <a:endParaRPr lang="en-US" altLang="zh-TW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31640" y="1556792"/>
            <a:ext cx="6552727" cy="2592288"/>
          </a:xfrm>
          <a:solidFill>
            <a:schemeClr val="accent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zh-TW" altLang="en-US" sz="5400" dirty="0" smtClean="0">
                <a:latin typeface="華康楷書體 Std W7" pitchFamily="66" charset="-120"/>
                <a:ea typeface="華康楷書體 Std W7" pitchFamily="66" charset="-120"/>
              </a:rPr>
              <a:t>泰北</a:t>
            </a:r>
            <a:r>
              <a:rPr lang="zh-TW" altLang="en-US" sz="5400" b="1" dirty="0">
                <a:latin typeface="華康楷書體 Std W7" pitchFamily="66" charset="-120"/>
                <a:ea typeface="華康楷書體 Std W7" pitchFamily="66" charset="-120"/>
              </a:rPr>
              <a:t>設計群科</a:t>
            </a:r>
            <a:r>
              <a:rPr lang="zh-TW" altLang="en-US" sz="5400" b="1" dirty="0" smtClean="0">
                <a:latin typeface="華康楷書體 Std W7" pitchFamily="66" charset="-120"/>
                <a:ea typeface="華康楷書體 Std W7" pitchFamily="66" charset="-120"/>
              </a:rPr>
              <a:t>簡介</a:t>
            </a:r>
            <a:r>
              <a:rPr lang="en-US" altLang="zh-TW" sz="5400" b="1" dirty="0" smtClean="0">
                <a:latin typeface="華康楷書體 Std W7" pitchFamily="66" charset="-120"/>
                <a:ea typeface="華康楷書體 Std W7" pitchFamily="66" charset="-120"/>
              </a:rPr>
              <a:t/>
            </a:r>
            <a:br>
              <a:rPr lang="en-US" altLang="zh-TW" sz="5400" b="1" dirty="0" smtClean="0">
                <a:latin typeface="華康楷書體 Std W7" pitchFamily="66" charset="-120"/>
                <a:ea typeface="華康楷書體 Std W7" pitchFamily="66" charset="-120"/>
              </a:rPr>
            </a:br>
            <a:r>
              <a:rPr lang="zh-TW" altLang="en-US" sz="4400" dirty="0">
                <a:solidFill>
                  <a:srgbClr val="FAF69E"/>
                </a:solidFill>
                <a:latin typeface="華康楷書體 Std W7" pitchFamily="66" charset="-120"/>
                <a:ea typeface="華康楷書體 Std W7" pitchFamily="66" charset="-120"/>
              </a:rPr>
              <a:t>課程特色</a:t>
            </a:r>
            <a:endParaRPr lang="zh-TW" altLang="en-US" sz="8000" dirty="0">
              <a:solidFill>
                <a:srgbClr val="FAF69E"/>
              </a:solidFill>
              <a:latin typeface="華康楷書體 Std W7" pitchFamily="66" charset="-120"/>
              <a:ea typeface="華康楷書體 Std W7" pitchFamily="66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27200" y="4293096"/>
            <a:ext cx="5712179" cy="1296144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設計群科課程整合</a:t>
            </a:r>
            <a:endParaRPr lang="en-US" altLang="zh-TW" sz="3200" dirty="0" smtClean="0">
              <a:latin typeface="華康仿宋體 Std W6" pitchFamily="18" charset="-120"/>
              <a:ea typeface="華康仿宋體 Std W6" pitchFamily="18" charset="-120"/>
            </a:endParaRPr>
          </a:p>
          <a:p>
            <a:r>
              <a:rPr lang="zh-TW" altLang="en-US" sz="3200" dirty="0" smtClean="0">
                <a:latin typeface="華康仿宋體 Std W6" pitchFamily="18" charset="-120"/>
                <a:ea typeface="華康仿宋體 Std W6" pitchFamily="18" charset="-120"/>
              </a:rPr>
              <a:t>升學與就業進路介紹</a:t>
            </a:r>
            <a:endParaRPr lang="zh-TW" altLang="en-US" sz="3200" dirty="0">
              <a:latin typeface="華康仿宋體 Std W6" pitchFamily="18" charset="-120"/>
              <a:ea typeface="華康仿宋體 Std W6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976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圓角矩形 10"/>
          <p:cNvSpPr/>
          <p:nvPr/>
        </p:nvSpPr>
        <p:spPr>
          <a:xfrm>
            <a:off x="1043608" y="5197019"/>
            <a:ext cx="1224136" cy="1008000"/>
          </a:xfrm>
          <a:prstGeom prst="roundRect">
            <a:avLst/>
          </a:prstGeom>
          <a:solidFill>
            <a:srgbClr val="2786C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algn="ctr"/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室內空間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設計科</a:t>
            </a:r>
            <a:endParaRPr lang="zh-TW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1043608" y="4020849"/>
            <a:ext cx="1224136" cy="1008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多媒體設計科</a:t>
            </a:r>
          </a:p>
        </p:txBody>
      </p:sp>
      <p:sp>
        <p:nvSpPr>
          <p:cNvPr id="27" name="圓角矩形 26"/>
          <p:cNvSpPr/>
          <p:nvPr/>
        </p:nvSpPr>
        <p:spPr>
          <a:xfrm>
            <a:off x="1043608" y="2844678"/>
            <a:ext cx="1224136" cy="100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algn="ctr"/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廣告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設計科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 orient="vert"/>
          </p:nvPr>
        </p:nvSpPr>
        <p:spPr>
          <a:xfrm>
            <a:off x="827584" y="836712"/>
            <a:ext cx="7488832" cy="720080"/>
          </a:xfrm>
        </p:spPr>
        <p:txBody>
          <a:bodyPr vert="horz">
            <a:normAutofit/>
          </a:bodyPr>
          <a:lstStyle/>
          <a:p>
            <a:pPr algn="ctr"/>
            <a:r>
              <a:rPr lang="zh-TW" altLang="en-US" spc="600" dirty="0" smtClean="0">
                <a:effectLst/>
                <a:latin typeface="華康仿宋體 Std W6" pitchFamily="18" charset="-120"/>
                <a:ea typeface="華康仿宋體 Std W6" pitchFamily="18" charset="-120"/>
              </a:rPr>
              <a:t>設計群科專業課程規劃</a:t>
            </a:r>
            <a:endParaRPr lang="zh-TW" altLang="en-US" spc="6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1043608" y="1668507"/>
            <a:ext cx="1224136" cy="1008000"/>
          </a:xfrm>
          <a:prstGeom prst="roundRect">
            <a:avLst/>
          </a:prstGeom>
          <a:solidFill>
            <a:srgbClr val="4FABA7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美工科</a:t>
            </a:r>
          </a:p>
        </p:txBody>
      </p:sp>
      <p:pic>
        <p:nvPicPr>
          <p:cNvPr id="1125" name="圖片 11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72214"/>
            <a:ext cx="5832648" cy="453280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9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4620006" y="2132856"/>
            <a:ext cx="1764000" cy="3931835"/>
          </a:xfrm>
          <a:prstGeom prst="roundRect">
            <a:avLst/>
          </a:prstGeom>
          <a:solidFill>
            <a:srgbClr val="B75F5D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遊戲開發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en-US" altLang="zh-TW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3D</a:t>
            </a: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動畫</a:t>
            </a:r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傳播公司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en-US" altLang="zh-TW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APP</a:t>
            </a: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開發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印刷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業</a:t>
            </a:r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攝影婚紗</a:t>
            </a:r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網頁設計</a:t>
            </a:r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漫畫創作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文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創</a:t>
            </a: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商品設計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等</a:t>
            </a:r>
          </a:p>
          <a:p>
            <a:pPr algn="ctr"/>
            <a:endParaRPr lang="zh-TW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2723795" y="2132856"/>
            <a:ext cx="1764000" cy="3931835"/>
          </a:xfrm>
          <a:prstGeom prst="roundRect">
            <a:avLst/>
          </a:prstGeom>
          <a:solidFill>
            <a:srgbClr val="A48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廣告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設計公司個人工作室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印刷設計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攝影婚紗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網頁設計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陶瓷工藝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插畫設計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</a:t>
            </a: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創商品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室內設計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展場設計</a:t>
            </a:r>
            <a:endPara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endPara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 orient="vert"/>
          </p:nvPr>
        </p:nvSpPr>
        <p:spPr>
          <a:xfrm>
            <a:off x="827584" y="836712"/>
            <a:ext cx="7488832" cy="720080"/>
          </a:xfrm>
        </p:spPr>
        <p:txBody>
          <a:bodyPr vert="horz"/>
          <a:lstStyle/>
          <a:p>
            <a:pPr algn="ctr"/>
            <a:r>
              <a:rPr lang="zh-TW" altLang="en-US" spc="600" dirty="0" smtClean="0">
                <a:latin typeface="華康仿宋體 Std W6" pitchFamily="18" charset="-120"/>
                <a:ea typeface="華康仿宋體 Std W6" pitchFamily="18" charset="-120"/>
              </a:rPr>
              <a:t>就業進路說明</a:t>
            </a:r>
            <a:endParaRPr lang="zh-TW" altLang="en-US" spc="600" dirty="0">
              <a:latin typeface="華康仿宋體 Std W6" pitchFamily="18" charset="-120"/>
              <a:ea typeface="華康仿宋體 Std W6" pitchFamily="18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827584" y="2132856"/>
            <a:ext cx="1764000" cy="3931835"/>
          </a:xfrm>
          <a:prstGeom prst="roundRect">
            <a:avLst/>
          </a:prstGeom>
          <a:solidFill>
            <a:srgbClr val="608F8E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畫室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個人工作室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印刷業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攝影婚紗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陶瓷工藝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專業畫家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插畫</a:t>
            </a: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endParaRPr lang="en-US" altLang="zh-TW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室內設計</a:t>
            </a:r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商品陳列設計</a:t>
            </a:r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文創商品設計等</a:t>
            </a:r>
            <a:endParaRPr lang="zh-TW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endParaRPr lang="zh-TW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7" pitchFamily="66" charset="-120"/>
              <a:ea typeface="華康楷書體 Std W7" pitchFamily="66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516216" y="2132470"/>
            <a:ext cx="1764000" cy="3942381"/>
          </a:xfrm>
          <a:prstGeom prst="roundRect">
            <a:avLst/>
          </a:prstGeom>
          <a:solidFill>
            <a:srgbClr val="2786C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+mn-ea"/>
              </a:rPr>
              <a:t>廣告</a:t>
            </a:r>
            <a:r>
              <a:rPr lang="zh-TW" altLang="en-US" sz="1600" b="1" dirty="0">
                <a:latin typeface="+mn-ea"/>
              </a:rPr>
              <a:t>設計公司個人工作室</a:t>
            </a:r>
            <a:endParaRPr lang="en-US" altLang="zh-TW" sz="1600" b="1" dirty="0"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+mn-ea"/>
              </a:rPr>
              <a:t>家具設計</a:t>
            </a:r>
            <a:endParaRPr lang="en-US" altLang="zh-TW" sz="1600" b="1" dirty="0" smtClean="0"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+mn-ea"/>
              </a:rPr>
              <a:t>室內設計</a:t>
            </a:r>
            <a:endParaRPr lang="en-US" altLang="zh-TW" sz="1600" b="1" dirty="0"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latin typeface="+mn-ea"/>
              </a:rPr>
              <a:t>展</a:t>
            </a:r>
            <a:r>
              <a:rPr lang="zh-TW" altLang="en-US" sz="1600" b="1" dirty="0" smtClean="0">
                <a:latin typeface="+mn-ea"/>
              </a:rPr>
              <a:t>場規劃設計</a:t>
            </a:r>
            <a:endParaRPr lang="en-US" altLang="zh-TW" sz="1600" b="1" dirty="0" smtClean="0"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+mn-ea"/>
              </a:rPr>
              <a:t>工業設計</a:t>
            </a:r>
            <a:endParaRPr lang="en-US" altLang="zh-TW" sz="1600" b="1" dirty="0" smtClean="0"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latin typeface="+mn-ea"/>
              </a:rPr>
              <a:t>產品</a:t>
            </a:r>
            <a:r>
              <a:rPr lang="zh-TW" altLang="en-US" sz="1600" b="1" dirty="0" smtClean="0">
                <a:latin typeface="+mn-ea"/>
              </a:rPr>
              <a:t>設計</a:t>
            </a:r>
            <a:endParaRPr lang="en-US" altLang="zh-TW" sz="1600" b="1" dirty="0" smtClean="0"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+mn-ea"/>
              </a:rPr>
              <a:t>模型製作</a:t>
            </a:r>
            <a:endParaRPr lang="en-US" altLang="zh-TW" sz="1600" b="1" dirty="0" smtClean="0"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 smtClean="0">
                <a:latin typeface="+mn-ea"/>
              </a:rPr>
              <a:t>景觀</a:t>
            </a:r>
            <a:r>
              <a:rPr lang="zh-TW" altLang="en-US" sz="1600" b="1" dirty="0">
                <a:latin typeface="+mn-ea"/>
              </a:rPr>
              <a:t>空間</a:t>
            </a:r>
            <a:endParaRPr lang="en-US" altLang="zh-TW" sz="1600" b="1" dirty="0">
              <a:latin typeface="+mn-ea"/>
            </a:endParaRPr>
          </a:p>
          <a:p>
            <a:pPr algn="ctr">
              <a:lnSpc>
                <a:spcPts val="2600"/>
              </a:lnSpc>
              <a:defRPr/>
            </a:pPr>
            <a:r>
              <a:rPr lang="zh-TW" altLang="en-US" sz="1600" b="1" dirty="0">
                <a:latin typeface="+mn-ea"/>
              </a:rPr>
              <a:t>等</a:t>
            </a:r>
          </a:p>
          <a:p>
            <a:pPr algn="ctr"/>
            <a:endParaRPr lang="zh-TW" alt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17176" y="170080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多媒體設計科</a:t>
            </a:r>
          </a:p>
        </p:txBody>
      </p:sp>
      <p:sp>
        <p:nvSpPr>
          <p:cNvPr id="4" name="矩形 3"/>
          <p:cNvSpPr/>
          <p:nvPr/>
        </p:nvSpPr>
        <p:spPr>
          <a:xfrm>
            <a:off x="2936381" y="170080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廣告設計科</a:t>
            </a:r>
          </a:p>
        </p:txBody>
      </p:sp>
      <p:sp>
        <p:nvSpPr>
          <p:cNvPr id="6" name="矩形 5"/>
          <p:cNvSpPr/>
          <p:nvPr/>
        </p:nvSpPr>
        <p:spPr>
          <a:xfrm>
            <a:off x="1271002" y="170080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3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美工科</a:t>
            </a:r>
          </a:p>
        </p:txBody>
      </p:sp>
      <p:sp>
        <p:nvSpPr>
          <p:cNvPr id="7" name="矩形 6"/>
          <p:cNvSpPr/>
          <p:nvPr/>
        </p:nvSpPr>
        <p:spPr>
          <a:xfrm>
            <a:off x="6384006" y="1700808"/>
            <a:ext cx="189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室內空間設計科</a:t>
            </a:r>
            <a:endParaRPr lang="zh-TW" altLang="en-US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13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圖釘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匯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1352</TotalTime>
  <Words>868</Words>
  <Application>Microsoft Office PowerPoint</Application>
  <PresentationFormat>如螢幕大小 (4:3)</PresentationFormat>
  <Paragraphs>235</Paragraphs>
  <Slides>42</Slides>
  <Notes>23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3" baseType="lpstr">
      <vt:lpstr>圖釘</vt:lpstr>
      <vt:lpstr>歡迎蒞臨 泰北高中</vt:lpstr>
      <vt:lpstr>設計群科主任-吳漢宗 廣告設計科主任-顏孝竹</vt:lpstr>
      <vt:lpstr>群科主任經歷</vt:lpstr>
      <vt:lpstr>設計群科 發展願景</vt:lpstr>
      <vt:lpstr>你不可不知 你不能迷失</vt:lpstr>
      <vt:lpstr>泰北設計群科特色</vt:lpstr>
      <vt:lpstr>泰北設計群科簡介 課程特色</vt:lpstr>
      <vt:lpstr>設計群科專業課程規劃</vt:lpstr>
      <vt:lpstr>就業進路說明</vt:lpstr>
      <vt:lpstr>升學進路說明</vt:lpstr>
      <vt:lpstr>產學應用</vt:lpstr>
      <vt:lpstr>泰北設計群科簡介 設備特色</vt:lpstr>
      <vt:lpstr>設備特色：數位錄音室‧虛擬攝影棚</vt:lpstr>
      <vt:lpstr>陶藝教室‧繪畫‧金工教室‧藝術中心</vt:lpstr>
      <vt:lpstr>數位影像實習教室‧攝影棚</vt:lpstr>
      <vt:lpstr>設計教室‧電腦繪圖‧MAC電腦教室</vt:lpstr>
      <vt:lpstr>新建教學大樓‧製圖‧漫畫教室</vt:lpstr>
      <vt:lpstr>藝術設計專業圖書資源</vt:lpstr>
      <vt:lpstr>泰北設計群科簡介 師資特色</vt:lpstr>
      <vt:lpstr>專業師資特色</vt:lpstr>
      <vt:lpstr>設計、電腦類師資</vt:lpstr>
      <vt:lpstr>繪畫類、立體類師資</vt:lpstr>
      <vt:lpstr>泰北設計群科的驕傲</vt:lpstr>
      <vt:lpstr>學生快樂學習</vt:lpstr>
      <vt:lpstr>親師生共同參與</vt:lpstr>
      <vt:lpstr>家長肯定</vt:lpstr>
      <vt:lpstr>媒體佳評不斷</vt:lpstr>
      <vt:lpstr>美廣之友 情義相挺</vt:lpstr>
      <vt:lpstr>成果展現</vt:lpstr>
      <vt:lpstr>學生獲獎肯定</vt:lpstr>
      <vt:lpstr>103學年度全國學生美展</vt:lpstr>
      <vt:lpstr>103學年度全國學生美展</vt:lpstr>
      <vt:lpstr>103學年度全國學生美展</vt:lpstr>
      <vt:lpstr>103學年度全國學生美展</vt:lpstr>
      <vt:lpstr>國中技藝競賽捷報</vt:lpstr>
      <vt:lpstr>最新捷報</vt:lpstr>
      <vt:lpstr>最新捷報</vt:lpstr>
      <vt:lpstr>103年國立金榜</vt:lpstr>
      <vt:lpstr>國中學習規劃</vt:lpstr>
      <vt:lpstr>生涯進路 完整規劃</vt:lpstr>
      <vt:lpstr>專業證照 不斷精進</vt:lpstr>
      <vt:lpstr>感謝聆聽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泰北藝術學涯之路</dc:title>
  <dc:creator>ylo</dc:creator>
  <cp:lastModifiedBy>ylo</cp:lastModifiedBy>
  <cp:revision>120</cp:revision>
  <dcterms:created xsi:type="dcterms:W3CDTF">2012-06-19T11:30:32Z</dcterms:created>
  <dcterms:modified xsi:type="dcterms:W3CDTF">2015-04-24T04:38:55Z</dcterms:modified>
</cp:coreProperties>
</file>