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7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3" d="100"/>
          <a:sy n="113" d="100"/>
        </p:scale>
        <p:origin x="-150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2016/8/12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790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2016/8/12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89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2016/8/12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62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2016/8/12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6860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2016/8/12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875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2016/8/12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4537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2016/8/12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3845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2016/8/12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600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2016/8/12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503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2016/8/12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1617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91F38-F125-48B4-9A2D-2E258AD6B1A1}" type="datetimeFigureOut">
              <a:rPr lang="zh-TW" altLang="en-US" smtClean="0"/>
              <a:t>2016/8/12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78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91F38-F125-48B4-9A2D-2E258AD6B1A1}" type="datetimeFigureOut">
              <a:rPr lang="zh-TW" altLang="en-US" smtClean="0"/>
              <a:t>2016/8/12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971E-E44D-4AFF-91F7-5C5663AC120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37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42"/>
            <a:ext cx="9143939" cy="686404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5583" y="2276871"/>
            <a:ext cx="691276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國中輔導數位系統</a:t>
            </a:r>
            <a:endParaRPr lang="en-US" altLang="zh-TW" sz="4400" dirty="0" smtClean="0"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  <a:p>
            <a:pPr algn="ctr"/>
            <a:r>
              <a:rPr lang="en-US" altLang="zh-TW" sz="4400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(</a:t>
            </a:r>
            <a:r>
              <a:rPr lang="zh-TW" altLang="en-US" sz="4400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二代校務行政</a:t>
            </a:r>
            <a:r>
              <a:rPr lang="en-US" altLang="zh-TW" sz="4400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)</a:t>
            </a:r>
            <a:r>
              <a:rPr lang="zh-TW" altLang="en-US" sz="4400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 </a:t>
            </a:r>
            <a:endParaRPr lang="en-US" altLang="zh-TW" sz="4400" dirty="0" smtClean="0"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  <a:p>
            <a:pPr algn="ctr"/>
            <a:r>
              <a:rPr lang="en-US" altLang="zh-TW" sz="2800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【</a:t>
            </a:r>
            <a:r>
              <a:rPr lang="zh-TW" altLang="en-US" sz="2800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家長端</a:t>
            </a:r>
            <a:r>
              <a:rPr lang="en-US" altLang="zh-TW" sz="2800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】</a:t>
            </a:r>
            <a:endParaRPr lang="zh-TW" altLang="en-US" sz="2800" dirty="0"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6632"/>
            <a:ext cx="3514725" cy="9525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012160" y="6093296"/>
            <a:ext cx="3096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206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輔導室資料</a:t>
            </a:r>
            <a:r>
              <a:rPr lang="zh-TW" altLang="en-US" sz="3200" dirty="0" smtClean="0">
                <a:solidFill>
                  <a:srgbClr val="002060"/>
                </a:solidFill>
                <a:latin typeface="華康流隸體" panose="03000709000000000000" pitchFamily="65" charset="-120"/>
                <a:ea typeface="華康流隸體" panose="03000709000000000000" pitchFamily="65" charset="-120"/>
              </a:rPr>
              <a:t>組</a:t>
            </a:r>
            <a:endParaRPr lang="zh-TW" altLang="en-US" sz="3200" dirty="0">
              <a:solidFill>
                <a:srgbClr val="002060"/>
              </a:solidFill>
              <a:latin typeface="華康流隸體" panose="03000709000000000000" pitchFamily="65" charset="-120"/>
              <a:ea typeface="華康流隸體" panose="030007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528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2" y="3384186"/>
            <a:ext cx="7878275" cy="3191321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華康POP2體W9" panose="040B0909000000000000" pitchFamily="81" charset="-120"/>
                <a:ea typeface="華康POP2體W9" panose="040B0909000000000000" pitchFamily="81" charset="-120"/>
              </a:rPr>
              <a:t>4.</a:t>
            </a:r>
            <a:r>
              <a:rPr lang="zh-TW" altLang="en-US" dirty="0">
                <a:latin typeface="華康POP2體W9" panose="040B0909000000000000" pitchFamily="81" charset="-120"/>
                <a:ea typeface="華康POP2體W9" panose="040B0909000000000000" pitchFamily="81" charset="-120"/>
              </a:rPr>
              <a:t>我的填寫查看區</a:t>
            </a:r>
            <a:endParaRPr lang="zh-TW" altLang="en-US" dirty="0"/>
          </a:p>
        </p:txBody>
      </p:sp>
      <p:grpSp>
        <p:nvGrpSpPr>
          <p:cNvPr id="3" name="群組 2"/>
          <p:cNvGrpSpPr/>
          <p:nvPr/>
        </p:nvGrpSpPr>
        <p:grpSpPr>
          <a:xfrm>
            <a:off x="196662" y="1315961"/>
            <a:ext cx="8713742" cy="3473240"/>
            <a:chOff x="196662" y="1315961"/>
            <a:chExt cx="8713742" cy="347324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1880" y="1315961"/>
              <a:ext cx="5418524" cy="3473240"/>
            </a:xfrm>
            <a:prstGeom prst="rect">
              <a:avLst/>
            </a:prstGeom>
          </p:spPr>
        </p:pic>
        <p:sp>
          <p:nvSpPr>
            <p:cNvPr id="6" name="圓角矩形圖說文字 5"/>
            <p:cNvSpPr/>
            <p:nvPr/>
          </p:nvSpPr>
          <p:spPr>
            <a:xfrm>
              <a:off x="196662" y="1315961"/>
              <a:ext cx="3107135" cy="1152128"/>
            </a:xfrm>
            <a:prstGeom prst="wedgeRoundRectCallout">
              <a:avLst>
                <a:gd name="adj1" fmla="val 58316"/>
                <a:gd name="adj2" fmla="val -22220"/>
                <a:gd name="adj3" fmla="val 16667"/>
              </a:avLst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家長</a:t>
              </a:r>
              <a:r>
                <a:rPr lang="zh-TW" altLang="en-US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的話</a:t>
              </a:r>
              <a:r>
                <a:rPr lang="en-US" altLang="zh-TW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-</a:t>
              </a:r>
              <a:r>
                <a:rPr lang="zh-TW" altLang="en-US" dirty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每</a:t>
              </a:r>
              <a:r>
                <a:rPr lang="zh-TW" altLang="en-US" dirty="0" smtClean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學年給予孩子鼓勵與建議</a:t>
              </a:r>
              <a:r>
                <a:rPr lang="en-US" altLang="zh-TW" dirty="0" smtClean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 smtClean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下學期</a:t>
              </a:r>
              <a:r>
                <a:rPr lang="en-US" altLang="zh-TW" dirty="0" smtClean="0">
                  <a:solidFill>
                    <a:sysClr val="windowText" lastClr="00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</p:txBody>
        </p:sp>
      </p:grpSp>
      <p:sp>
        <p:nvSpPr>
          <p:cNvPr id="7" name="圓角矩形圖說文字 6"/>
          <p:cNvSpPr/>
          <p:nvPr/>
        </p:nvSpPr>
        <p:spPr>
          <a:xfrm>
            <a:off x="3918218" y="4830911"/>
            <a:ext cx="2763346" cy="758759"/>
          </a:xfrm>
          <a:prstGeom prst="wedgeRoundRectCallout">
            <a:avLst>
              <a:gd name="adj1" fmla="val -67832"/>
              <a:gd name="adj2" fmla="val -8017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升學進路建議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九下填寫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01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    </a:t>
            </a:r>
            <a:r>
              <a:rPr lang="en-US" altLang="zh-TW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5.</a:t>
            </a:r>
            <a:r>
              <a:rPr lang="zh-TW" altLang="en-US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服務學習園地</a:t>
            </a:r>
            <a:endParaRPr lang="zh-TW" altLang="en-US" dirty="0"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232137" cy="4851791"/>
          </a:xfrm>
        </p:spPr>
      </p:pic>
      <p:sp>
        <p:nvSpPr>
          <p:cNvPr id="5" name="圓角矩形圖說文字 4"/>
          <p:cNvSpPr/>
          <p:nvPr/>
        </p:nvSpPr>
        <p:spPr>
          <a:xfrm>
            <a:off x="5868144" y="476672"/>
            <a:ext cx="2990280" cy="1023010"/>
          </a:xfrm>
          <a:prstGeom prst="wedgeRoundRectCallout">
            <a:avLst>
              <a:gd name="adj1" fmla="val 43"/>
              <a:gd name="adj2" fmla="val 10459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點選</a:t>
            </a:r>
            <a:r>
              <a:rPr lang="zh-TW" altLang="en-US" sz="2400" dirty="0" smtClean="0">
                <a:solidFill>
                  <a:srgbClr val="FFFF00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看詳細</a:t>
            </a:r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可察看學生服務學習時數</a:t>
            </a:r>
            <a:endParaRPr lang="zh-TW" altLang="en-US" sz="2400" dirty="0"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40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6.</a:t>
            </a:r>
            <a:r>
              <a:rPr lang="zh-TW" altLang="en-US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我的綜合表現</a:t>
            </a:r>
            <a:endParaRPr lang="zh-TW" altLang="en-US" dirty="0"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8229600" cy="4680520"/>
          </a:xfrm>
        </p:spPr>
      </p:pic>
      <p:sp>
        <p:nvSpPr>
          <p:cNvPr id="6" name="圓角矩形圖說文字 5"/>
          <p:cNvSpPr/>
          <p:nvPr/>
        </p:nvSpPr>
        <p:spPr>
          <a:xfrm>
            <a:off x="467544" y="2996952"/>
            <a:ext cx="2160240" cy="1296144"/>
          </a:xfrm>
          <a:prstGeom prst="wedgeRoundRectCallout">
            <a:avLst>
              <a:gd name="adj1" fmla="val 68543"/>
              <a:gd name="adj2" fmla="val 61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latin typeface="華康POP2體W9" panose="040B0909000000000000" pitchFamily="81" charset="-120"/>
                <a:ea typeface="華康POP2體W9" panose="040B0909000000000000" pitchFamily="81" charset="-120"/>
              </a:rPr>
              <a:t>可查看體適能與競賽結果</a:t>
            </a:r>
          </a:p>
        </p:txBody>
      </p:sp>
    </p:spTree>
    <p:extLst>
      <p:ext uri="{BB962C8B-B14F-4D97-AF65-F5344CB8AC3E}">
        <p14:creationId xmlns:p14="http://schemas.microsoft.com/office/powerpoint/2010/main" val="355639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" y="0"/>
            <a:ext cx="9135482" cy="6858000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結語</a:t>
            </a:r>
            <a:endParaRPr lang="zh-TW" altLang="en-US" dirty="0"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87624" y="1556792"/>
            <a:ext cx="691276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親愛的家長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孩子的未來需要您共同參與，透過本系統，家長可以隨時掌握孩子的學習狀況，請善加利用本系統。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時若有任何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問題，可以詢問貴班導師、輔導老師或是輔導室資料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組長魏秀恬老師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(28329377#320)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068107"/>
            <a:ext cx="5184576" cy="148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8712968" cy="547260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蘭雅國中首頁</a:t>
            </a:r>
            <a:endParaRPr lang="zh-TW" altLang="en-US" dirty="0"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51520" y="4005064"/>
            <a:ext cx="936104" cy="2160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889568" y="1700808"/>
            <a:ext cx="936104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7956376" y="6021288"/>
            <a:ext cx="864096" cy="1800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1403648" y="2564904"/>
            <a:ext cx="1584176" cy="1296144"/>
          </a:xfrm>
          <a:prstGeom prst="wedgeRoundRectCallout">
            <a:avLst>
              <a:gd name="adj1" fmla="val -5974"/>
              <a:gd name="adj2" fmla="val -813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二代校務行政系統</a:t>
            </a:r>
            <a:endParaRPr lang="zh-TW" altLang="en-US" sz="2400" dirty="0"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  <p:sp>
        <p:nvSpPr>
          <p:cNvPr id="10" name="圓角矩形圖說文字 9"/>
          <p:cNvSpPr/>
          <p:nvPr/>
        </p:nvSpPr>
        <p:spPr>
          <a:xfrm>
            <a:off x="4932040" y="5157192"/>
            <a:ext cx="2376264" cy="1296144"/>
          </a:xfrm>
          <a:prstGeom prst="wedgeRoundRectCallout">
            <a:avLst>
              <a:gd name="adj1" fmla="val 76077"/>
              <a:gd name="adj2" fmla="val 19493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蘭雅適性輔導專區</a:t>
            </a:r>
            <a:r>
              <a:rPr lang="en-US" altLang="zh-TW" sz="2000" dirty="0" smtClean="0">
                <a:solidFill>
                  <a:schemeClr val="tx1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-9</a:t>
            </a:r>
            <a:r>
              <a:rPr lang="zh-TW" altLang="en-US" sz="2000" dirty="0" smtClean="0">
                <a:solidFill>
                  <a:schemeClr val="tx1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年級適性輔導</a:t>
            </a:r>
            <a:endParaRPr lang="en-US" altLang="zh-TW" sz="2000" dirty="0" smtClean="0">
              <a:solidFill>
                <a:schemeClr val="tx1"/>
              </a:solidFill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相關資訊皆放於此</a:t>
            </a:r>
            <a:endParaRPr lang="zh-TW" altLang="en-US" sz="2000" dirty="0">
              <a:solidFill>
                <a:schemeClr val="tx1"/>
              </a:solidFill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258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國中校務行政系統</a:t>
            </a:r>
            <a:endParaRPr lang="zh-TW" altLang="en-US" dirty="0"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" y="1879330"/>
            <a:ext cx="8229600" cy="4467492"/>
          </a:xfrm>
        </p:spPr>
      </p:pic>
      <p:sp>
        <p:nvSpPr>
          <p:cNvPr id="5" name="圓角矩形 4"/>
          <p:cNvSpPr/>
          <p:nvPr/>
        </p:nvSpPr>
        <p:spPr>
          <a:xfrm>
            <a:off x="1475656" y="3861048"/>
            <a:ext cx="640219" cy="36004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067944" y="4294166"/>
            <a:ext cx="936104" cy="2869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國中校務行政系統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188074" cy="4896544"/>
          </a:xfrm>
        </p:spPr>
      </p:pic>
      <p:sp>
        <p:nvSpPr>
          <p:cNvPr id="5" name="圓角矩形 4"/>
          <p:cNvSpPr/>
          <p:nvPr/>
        </p:nvSpPr>
        <p:spPr>
          <a:xfrm>
            <a:off x="467544" y="3717032"/>
            <a:ext cx="2880320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1043608" y="3068960"/>
            <a:ext cx="576064" cy="28696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68667"/>
              </p:ext>
            </p:extLst>
          </p:nvPr>
        </p:nvGraphicFramePr>
        <p:xfrm>
          <a:off x="4355976" y="5085184"/>
          <a:ext cx="4064000" cy="1381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59768"/>
                <a:gridCol w="3104232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七八九年級家長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帳號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媽媽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)M+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小孩身分證字號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爸爸</a:t>
                      </a:r>
                      <a:r>
                        <a:rPr lang="en-US" altLang="zh-TW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)D+</a:t>
                      </a:r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小孩身分證字號</a:t>
                      </a:r>
                      <a:endParaRPr lang="en-US" altLang="zh-TW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密碼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學生學號</a:t>
                      </a:r>
                      <a:endParaRPr lang="zh-TW" altLang="en-US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1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1.</a:t>
            </a:r>
            <a:r>
              <a:rPr lang="zh-TW" altLang="en-US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我的心理測驗</a:t>
            </a:r>
            <a:endParaRPr lang="zh-TW" altLang="en-US" dirty="0"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8064896" cy="5300154"/>
          </a:xfrm>
        </p:spPr>
      </p:pic>
      <p:sp>
        <p:nvSpPr>
          <p:cNvPr id="7" name="圓角矩形 6"/>
          <p:cNvSpPr/>
          <p:nvPr/>
        </p:nvSpPr>
        <p:spPr>
          <a:xfrm>
            <a:off x="4499992" y="5733256"/>
            <a:ext cx="3528392" cy="72008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圖說文字 7"/>
          <p:cNvSpPr/>
          <p:nvPr/>
        </p:nvSpPr>
        <p:spPr>
          <a:xfrm>
            <a:off x="323528" y="4725144"/>
            <a:ext cx="2990280" cy="1599074"/>
          </a:xfrm>
          <a:prstGeom prst="wedgeRoundRectCallout">
            <a:avLst>
              <a:gd name="adj1" fmla="val 65742"/>
              <a:gd name="adj2" fmla="val 254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7</a:t>
            </a:r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下</a:t>
            </a:r>
            <a:r>
              <a:rPr lang="en-US" altLang="zh-TW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-</a:t>
            </a:r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賴氏人格測驗</a:t>
            </a:r>
            <a:endParaRPr lang="en-US" altLang="zh-TW" sz="2400" dirty="0" smtClean="0"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  <a:p>
            <a:pPr algn="ctr"/>
            <a:r>
              <a:rPr lang="en-US" altLang="zh-TW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8</a:t>
            </a:r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下</a:t>
            </a:r>
            <a:r>
              <a:rPr lang="en-US" altLang="zh-TW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-</a:t>
            </a:r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多元性向測驗</a:t>
            </a:r>
            <a:endParaRPr lang="en-US" altLang="zh-TW" sz="2400" dirty="0" smtClean="0"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  <a:p>
            <a:pPr algn="ctr"/>
            <a:r>
              <a:rPr lang="en-US" altLang="zh-TW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9</a:t>
            </a:r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上</a:t>
            </a:r>
            <a:r>
              <a:rPr lang="en-US" altLang="zh-TW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-</a:t>
            </a:r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生涯興趣量表</a:t>
            </a:r>
            <a:endParaRPr lang="zh-TW" altLang="en-US" sz="2400" dirty="0"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  <p:sp>
        <p:nvSpPr>
          <p:cNvPr id="9" name="圓角矩形圖說文字 8"/>
          <p:cNvSpPr/>
          <p:nvPr/>
        </p:nvSpPr>
        <p:spPr>
          <a:xfrm>
            <a:off x="6876256" y="3933056"/>
            <a:ext cx="1944216" cy="1296144"/>
          </a:xfrm>
          <a:prstGeom prst="wedgeRoundRectCallout">
            <a:avLst>
              <a:gd name="adj1" fmla="val -6980"/>
              <a:gd name="adj2" fmla="val 9353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明細</a:t>
            </a:r>
            <a:r>
              <a:rPr lang="zh-TW" altLang="en-US" sz="2000" dirty="0" smtClean="0">
                <a:solidFill>
                  <a:schemeClr val="tx1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可進入查看</a:t>
            </a:r>
            <a:endParaRPr lang="zh-TW" altLang="en-US" sz="2000" dirty="0">
              <a:solidFill>
                <a:schemeClr val="tx1"/>
              </a:solidFill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354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en-US" altLang="zh-TW" dirty="0">
                <a:latin typeface="華康POP2體W9" panose="040B0909000000000000" pitchFamily="81" charset="-120"/>
                <a:ea typeface="華康POP2體W9" panose="040B0909000000000000" pitchFamily="81" charset="-120"/>
              </a:rPr>
              <a:t>1.</a:t>
            </a:r>
            <a:r>
              <a:rPr lang="zh-TW" altLang="en-US" dirty="0">
                <a:latin typeface="華康POP2體W9" panose="040B0909000000000000" pitchFamily="81" charset="-120"/>
                <a:ea typeface="華康POP2體W9" panose="040B0909000000000000" pitchFamily="81" charset="-120"/>
              </a:rPr>
              <a:t>我的心理測驗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81395"/>
            <a:ext cx="442798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881395"/>
            <a:ext cx="4716013" cy="5805264"/>
          </a:xfrm>
          <a:prstGeom prst="rect">
            <a:avLst/>
          </a:prstGeom>
        </p:spPr>
      </p:pic>
      <p:sp>
        <p:nvSpPr>
          <p:cNvPr id="6" name="圓角矩形圖說文字 5"/>
          <p:cNvSpPr/>
          <p:nvPr/>
        </p:nvSpPr>
        <p:spPr>
          <a:xfrm>
            <a:off x="1367015" y="6093296"/>
            <a:ext cx="6912768" cy="593363"/>
          </a:xfrm>
          <a:prstGeom prst="wedgeRoundRectCallout">
            <a:avLst>
              <a:gd name="adj1" fmla="val 50604"/>
              <a:gd name="adj2" fmla="val 231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文鼎中特黑" panose="020B0609010101010101" pitchFamily="49" charset="-120"/>
                <a:ea typeface="文鼎中特黑" panose="020B0609010101010101" pitchFamily="49" charset="-120"/>
              </a:rPr>
              <a:t>可觀看心理測驗結果以及說明解釋</a:t>
            </a:r>
            <a:endParaRPr lang="zh-TW" altLang="en-US" sz="2400" dirty="0"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45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2.</a:t>
            </a:r>
            <a:r>
              <a:rPr lang="zh-TW" altLang="en-US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我的學科能力</a:t>
            </a:r>
            <a:endParaRPr lang="zh-TW" altLang="en-US" dirty="0"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980728"/>
            <a:ext cx="5653089" cy="5760640"/>
          </a:xfrm>
        </p:spPr>
      </p:pic>
    </p:spTree>
    <p:extLst>
      <p:ext uri="{BB962C8B-B14F-4D97-AF65-F5344CB8AC3E}">
        <p14:creationId xmlns:p14="http://schemas.microsoft.com/office/powerpoint/2010/main" val="278841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9" t="16266" r="23701" b="56107"/>
          <a:stretch/>
        </p:blipFill>
        <p:spPr bwMode="auto">
          <a:xfrm>
            <a:off x="69230" y="1016732"/>
            <a:ext cx="907477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3924" y="44624"/>
            <a:ext cx="8229600" cy="936104"/>
          </a:xfrm>
        </p:spPr>
        <p:txBody>
          <a:bodyPr/>
          <a:lstStyle/>
          <a:p>
            <a:r>
              <a:rPr lang="en-US" altLang="zh-TW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3.</a:t>
            </a:r>
            <a:r>
              <a:rPr lang="zh-TW" altLang="en-US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我的免試入學</a:t>
            </a:r>
            <a:endParaRPr lang="zh-TW" altLang="en-US" dirty="0"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7243608" y="2019553"/>
            <a:ext cx="1008112" cy="9001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圖說文字 6"/>
          <p:cNvSpPr/>
          <p:nvPr/>
        </p:nvSpPr>
        <p:spPr>
          <a:xfrm>
            <a:off x="7108137" y="908720"/>
            <a:ext cx="1944216" cy="812926"/>
          </a:xfrm>
          <a:prstGeom prst="wedgeRoundRectCallout">
            <a:avLst>
              <a:gd name="adj1" fmla="val -6980"/>
              <a:gd name="adj2" fmla="val 93533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點選</a:t>
            </a:r>
            <a:r>
              <a:rPr lang="zh-TW" altLang="en-US" sz="2000" dirty="0" smtClean="0">
                <a:solidFill>
                  <a:srgbClr val="FF0000"/>
                </a:solidFill>
                <a:latin typeface="文鼎中特黑" panose="020B0609010101010101" pitchFamily="49" charset="-120"/>
                <a:ea typeface="文鼎中特黑" panose="020B0609010101010101" pitchFamily="49" charset="-120"/>
              </a:rPr>
              <a:t>查看明細</a:t>
            </a:r>
            <a:endParaRPr lang="zh-TW" altLang="en-US" sz="2000" dirty="0">
              <a:solidFill>
                <a:schemeClr val="tx1"/>
              </a:solidFill>
              <a:latin typeface="文鼎中特黑" panose="020B0609010101010101" pitchFamily="49" charset="-120"/>
              <a:ea typeface="文鼎中特黑" panose="020B0609010101010101" pitchFamily="49" charset="-12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-4437" y="2942513"/>
            <a:ext cx="4936477" cy="3583131"/>
            <a:chOff x="-4437" y="2942513"/>
            <a:chExt cx="4936477" cy="358313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437" y="3611098"/>
              <a:ext cx="4936477" cy="2914546"/>
            </a:xfrm>
            <a:prstGeom prst="rect">
              <a:avLst/>
            </a:prstGeom>
          </p:spPr>
        </p:pic>
        <p:sp>
          <p:nvSpPr>
            <p:cNvPr id="8" name="向下箭號 7"/>
            <p:cNvSpPr/>
            <p:nvPr/>
          </p:nvSpPr>
          <p:spPr>
            <a:xfrm rot="2530698">
              <a:off x="3102522" y="2942513"/>
              <a:ext cx="429093" cy="9361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4685396" y="2985107"/>
            <a:ext cx="4458604" cy="3875066"/>
            <a:chOff x="4685396" y="2985107"/>
            <a:chExt cx="4458604" cy="387506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396" y="3276570"/>
              <a:ext cx="4458604" cy="3583603"/>
            </a:xfrm>
            <a:prstGeom prst="rect">
              <a:avLst/>
            </a:prstGeom>
          </p:spPr>
        </p:pic>
        <p:sp>
          <p:nvSpPr>
            <p:cNvPr id="9" name="向下箭號 8"/>
            <p:cNvSpPr/>
            <p:nvPr/>
          </p:nvSpPr>
          <p:spPr>
            <a:xfrm rot="19198037">
              <a:off x="6289385" y="2985107"/>
              <a:ext cx="455908" cy="69282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12201" r="29951" b="16401"/>
          <a:stretch/>
        </p:blipFill>
        <p:spPr bwMode="auto">
          <a:xfrm>
            <a:off x="1186803" y="188640"/>
            <a:ext cx="6462739" cy="633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3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229600" cy="511256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1338" y="116632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4.</a:t>
            </a:r>
            <a:r>
              <a:rPr lang="zh-TW" altLang="en-US" dirty="0" smtClean="0">
                <a:latin typeface="華康POP2體W9" panose="040B0909000000000000" pitchFamily="81" charset="-120"/>
                <a:ea typeface="華康POP2體W9" panose="040B0909000000000000" pitchFamily="81" charset="-120"/>
              </a:rPr>
              <a:t>我的填寫查看區</a:t>
            </a:r>
            <a:endParaRPr lang="zh-TW" altLang="en-US" dirty="0">
              <a:latin typeface="華康POP2體W9" panose="040B0909000000000000" pitchFamily="81" charset="-120"/>
              <a:ea typeface="華康POP2體W9" panose="040B0909000000000000" pitchFamily="81" charset="-120"/>
            </a:endParaRPr>
          </a:p>
        </p:txBody>
      </p:sp>
      <p:sp>
        <p:nvSpPr>
          <p:cNvPr id="5" name="圓角矩形圖說文字 4"/>
          <p:cNvSpPr/>
          <p:nvPr/>
        </p:nvSpPr>
        <p:spPr>
          <a:xfrm>
            <a:off x="539552" y="1844824"/>
            <a:ext cx="2664296" cy="2592288"/>
          </a:xfrm>
          <a:prstGeom prst="wedgeRoundRectCallout">
            <a:avLst>
              <a:gd name="adj1" fmla="val 72417"/>
              <a:gd name="adj2" fmla="val 146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我要</a:t>
            </a: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查看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自我認識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職業與我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我的學習表現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我的經歷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生涯試探活動紀錄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生涯統整面面觀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生涯諮詢紀錄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行為表現獎懲紀錄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圓角矩形圖說文字 6"/>
          <p:cNvSpPr/>
          <p:nvPr/>
        </p:nvSpPr>
        <p:spPr>
          <a:xfrm>
            <a:off x="215516" y="4941168"/>
            <a:ext cx="3312368" cy="1517518"/>
          </a:xfrm>
          <a:prstGeom prst="wedgeRoundRectCallout">
            <a:avLst>
              <a:gd name="adj1" fmla="val 64726"/>
              <a:gd name="adj2" fmla="val -1279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我要</a:t>
            </a:r>
            <a:r>
              <a:rPr lang="zh-TW" altLang="en-US" dirty="0" smtClean="0">
                <a:solidFill>
                  <a:srgbClr val="FF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家長的話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每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學年給予孩子鼓勵與建議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下學期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升學進路建議</a:t>
            </a:r>
            <a:r>
              <a: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九下填寫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5303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334</Words>
  <Application>Microsoft Office PowerPoint</Application>
  <PresentationFormat>如螢幕大小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PowerPoint 簡報</vt:lpstr>
      <vt:lpstr>蘭雅國中首頁</vt:lpstr>
      <vt:lpstr>國中校務行政系統</vt:lpstr>
      <vt:lpstr>國中校務行政系統</vt:lpstr>
      <vt:lpstr>1.我的心理測驗</vt:lpstr>
      <vt:lpstr>1.我的心理測驗</vt:lpstr>
      <vt:lpstr>2.我的學科能力</vt:lpstr>
      <vt:lpstr>3.我的免試入學</vt:lpstr>
      <vt:lpstr>4.我的填寫查看區</vt:lpstr>
      <vt:lpstr>4.我的填寫查看區</vt:lpstr>
      <vt:lpstr>    5.服務學習園地</vt:lpstr>
      <vt:lpstr>6.我的綜合表現</vt:lpstr>
      <vt:lpstr>結語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lyjh320</dc:creator>
  <cp:lastModifiedBy>lyjh320</cp:lastModifiedBy>
  <cp:revision>29</cp:revision>
  <dcterms:created xsi:type="dcterms:W3CDTF">2015-03-02T07:23:01Z</dcterms:created>
  <dcterms:modified xsi:type="dcterms:W3CDTF">2016-08-12T06:56:30Z</dcterms:modified>
</cp:coreProperties>
</file>