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1" r:id="rId3"/>
    <p:sldId id="340" r:id="rId4"/>
    <p:sldId id="353" r:id="rId5"/>
    <p:sldId id="354" r:id="rId6"/>
    <p:sldId id="355" r:id="rId7"/>
    <p:sldId id="341" r:id="rId8"/>
    <p:sldId id="344" r:id="rId9"/>
    <p:sldId id="343" r:id="rId10"/>
    <p:sldId id="345" r:id="rId11"/>
    <p:sldId id="348" r:id="rId12"/>
    <p:sldId id="356" r:id="rId13"/>
    <p:sldId id="350" r:id="rId14"/>
    <p:sldId id="358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FFFF99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>
      <p:cViewPr>
        <p:scale>
          <a:sx n="100" d="100"/>
          <a:sy n="100" d="100"/>
        </p:scale>
        <p:origin x="-194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88ED897A-0B03-478D-8B26-27AD6D5B0D1B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2CA9BFD6-448D-42BC-B19C-C733598377F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7265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97D61464-7077-446F-8DD4-66EBD973CB1D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85B316D6-BCFC-44D8-B4C7-0C21DAF937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047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316D6-BCFC-44D8-B4C7-0C21DAF9374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Picture 3" descr="C:\Users\user\Desktop\魔術方塊.pn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48" y="5715016"/>
            <a:ext cx="1071538" cy="910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358114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28662" y="1285860"/>
            <a:ext cx="7358114" cy="48403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EA038-5154-4527-99BC-3B16507103B9}" type="datetimeFigureOut">
              <a:rPr lang="zh-TW" altLang="en-US" smtClean="0"/>
              <a:pPr/>
              <a:t>2017/3/30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2BC76-90A6-43FB-B02B-6918DDC3C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Wingdings" pitchFamily="2" charset="2"/>
        <a:buChar char="n"/>
        <a:defRPr sz="20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–"/>
        <a:defRPr sz="18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•"/>
        <a:defRPr sz="16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–"/>
        <a:defRPr sz="14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>
            <a:lumMod val="50000"/>
          </a:schemeClr>
        </a:buClr>
        <a:buFont typeface="Arial" pitchFamily="34" charset="0"/>
        <a:buChar char="»"/>
        <a:defRPr sz="1400" kern="1200">
          <a:solidFill>
            <a:schemeClr val="tx2">
              <a:lumMod val="50000"/>
            </a:schemeClr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群組 23"/>
          <p:cNvGrpSpPr/>
          <p:nvPr/>
        </p:nvGrpSpPr>
        <p:grpSpPr>
          <a:xfrm>
            <a:off x="3500430" y="6072206"/>
            <a:ext cx="2376565" cy="481430"/>
            <a:chOff x="3500430" y="6143644"/>
            <a:chExt cx="2376565" cy="481430"/>
          </a:xfrm>
        </p:grpSpPr>
        <p:pic>
          <p:nvPicPr>
            <p:cNvPr id="2053" name="Picture 5" descr="C:\Users\user\Desktop\8識-庶務\8識短LOGO-02-01-01.png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auto">
            <a:xfrm>
              <a:off x="3500430" y="6143644"/>
              <a:ext cx="621861" cy="428628"/>
            </a:xfrm>
            <a:prstGeom prst="rect">
              <a:avLst/>
            </a:prstGeom>
            <a:noFill/>
          </p:spPr>
        </p:pic>
        <p:sp>
          <p:nvSpPr>
            <p:cNvPr id="9" name="文字方塊 8"/>
            <p:cNvSpPr txBox="1"/>
            <p:nvPr/>
          </p:nvSpPr>
          <p:spPr>
            <a:xfrm>
              <a:off x="4050854" y="6286520"/>
              <a:ext cx="18261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軟正黑體" pitchFamily="34" charset="-120"/>
                  <a:ea typeface="微軟正黑體" pitchFamily="34" charset="-120"/>
                </a:rPr>
                <a:t>文創發展有限公司</a:t>
              </a:r>
              <a:endPara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pic>
        <p:nvPicPr>
          <p:cNvPr id="1027" name="Picture 3" descr="C:\Users\user\Desktop\魔術方塊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28" y="500042"/>
            <a:ext cx="6559543" cy="5574647"/>
          </a:xfrm>
          <a:prstGeom prst="rect">
            <a:avLst/>
          </a:prstGeom>
          <a:noFill/>
        </p:spPr>
      </p:pic>
      <p:pic>
        <p:nvPicPr>
          <p:cNvPr id="1028" name="Picture 4" descr="C:\Users\user\Desktop\標題-01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715272" y="0"/>
            <a:ext cx="142872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類別：美術館的奇思妙想</a:t>
            </a:r>
            <a:endParaRPr lang="en-US" altLang="zh-TW" sz="1400" dirty="0" smtClean="0"/>
          </a:p>
          <a:p>
            <a:r>
              <a:rPr lang="zh-TW" altLang="en-US" sz="1400" dirty="0" smtClean="0"/>
              <a:t>上課日期：</a:t>
            </a:r>
            <a:r>
              <a:rPr kumimoji="1" lang="zh-TW" altLang="en-US" sz="1400" dirty="0" smtClean="0">
                <a:cs typeface="新細明體" pitchFamily="18" charset="-120"/>
              </a:rPr>
              <a:t>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30</a:t>
            </a:r>
            <a:r>
              <a:rPr kumimoji="1" lang="zh-TW" altLang="en-US" sz="1400" dirty="0" smtClean="0"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19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13:30-15:00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每梯次限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個班級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地點：台北當代藝術館</a:t>
            </a:r>
            <a:r>
              <a:rPr kumimoji="1" lang="en-US" altLang="zh-TW" sz="1400" dirty="0" smtClean="0"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cs typeface="新細明體" pitchFamily="18" charset="-120"/>
              </a:rPr>
              <a:t>臺北市立美術館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5" name="矩形圖說文字 4"/>
          <p:cNvSpPr/>
          <p:nvPr/>
        </p:nvSpPr>
        <p:spPr>
          <a:xfrm flipH="1">
            <a:off x="6929454" y="214290"/>
            <a:ext cx="1571636" cy="785818"/>
          </a:xfrm>
          <a:prstGeom prst="wedgeRectCallout">
            <a:avLst>
              <a:gd name="adj1" fmla="val 75616"/>
              <a:gd name="adj2" fmla="val 12121"/>
            </a:avLst>
          </a:prstGeom>
          <a:solidFill>
            <a:srgbClr val="FFFF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7+8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年級段考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自由配</a:t>
            </a:r>
            <a:endParaRPr lang="zh-TW" altLang="en-US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100" y="2714619"/>
          <a:ext cx="6770272" cy="3857654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70"/>
                <a:gridCol w="2286016"/>
                <a:gridCol w="3412686"/>
              </a:tblGrid>
              <a:tr h="259106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803858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13:00-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3:30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報到‧進場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marL="173355" indent="-17780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1049744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13:30-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3:40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當代藝術研習– 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展覽主題的文化意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涵解析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依據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美術館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展覽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主題來提供藝術特色說明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1041414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13:40-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5:00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展覽‧賞析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美術館展覽主題導覽</a:t>
                      </a:r>
                    </a:p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延伸培養學生對於作品的自我見解與分析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  <a:tr h="703532"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15:00-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5:10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3683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5293" marR="55293" marT="0" marB="0" anchor="ctr"/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4500562" y="1000108"/>
            <a:ext cx="2286016" cy="9787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美術館可依照各班需求開課</a:t>
            </a:r>
            <a:r>
              <a:rPr kumimoji="1" lang="en-US" altLang="zh-TW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星期二～五</a:t>
            </a:r>
            <a:endParaRPr kumimoji="1" lang="en-US" altLang="zh-TW" sz="1200" b="1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｜第一梯：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:00-11:30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｜第二梯：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:30-15:00</a:t>
            </a:r>
            <a:endParaRPr lang="en-US" altLang="zh-TW" sz="1200" kern="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類別：電影的藝想世界</a:t>
            </a:r>
            <a:endParaRPr lang="en-US" altLang="zh-TW" sz="1400" dirty="0" smtClean="0"/>
          </a:p>
          <a:p>
            <a:r>
              <a:rPr lang="zh-TW" altLang="en-US" sz="1400" dirty="0" smtClean="0"/>
              <a:t>上課日期：</a:t>
            </a:r>
            <a:r>
              <a:rPr kumimoji="1" lang="zh-TW" altLang="en-US" sz="1400" dirty="0" smtClean="0">
                <a:cs typeface="新細明體" pitchFamily="18" charset="-120"/>
              </a:rPr>
              <a:t>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30</a:t>
            </a:r>
            <a:r>
              <a:rPr kumimoji="1" lang="zh-TW" altLang="en-US" sz="1400" dirty="0" smtClean="0"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19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 </a:t>
            </a:r>
            <a:r>
              <a:rPr kumimoji="1" lang="en-US" altLang="zh-TW" sz="1400" dirty="0" smtClean="0">
                <a:cs typeface="新細明體" pitchFamily="18" charset="-120"/>
              </a:rPr>
              <a:t>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29</a:t>
            </a:r>
            <a:r>
              <a:rPr kumimoji="1" lang="zh-TW" altLang="en-US" sz="1400" dirty="0" smtClean="0"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30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r>
              <a:rPr kumimoji="1" lang="zh-TW" altLang="en-US" sz="1400" dirty="0" smtClean="0">
                <a:cs typeface="新細明體" pitchFamily="18" charset="-120"/>
              </a:rPr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13:30-15:00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每梯次限</a:t>
            </a:r>
            <a:r>
              <a:rPr kumimoji="1" lang="en-US" altLang="zh-TW" sz="1400" dirty="0" smtClean="0">
                <a:cs typeface="新細明體" pitchFamily="18" charset="-120"/>
              </a:rPr>
              <a:t>83</a:t>
            </a:r>
            <a:r>
              <a:rPr kumimoji="1" lang="zh-TW" altLang="en-US" sz="1400" dirty="0" smtClean="0">
                <a:cs typeface="新細明體" pitchFamily="18" charset="-120"/>
              </a:rPr>
              <a:t>人</a:t>
            </a:r>
            <a:r>
              <a:rPr kumimoji="1" lang="en-US" altLang="zh-TW" sz="1400" dirty="0" smtClean="0"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cs typeface="新細明體" pitchFamily="18" charset="-120"/>
              </a:rPr>
              <a:t>以班級為單位報名</a:t>
            </a:r>
            <a:r>
              <a:rPr kumimoji="1" lang="en-US" altLang="zh-TW" sz="1400" dirty="0" smtClean="0">
                <a:cs typeface="新細明體" pitchFamily="18" charset="-120"/>
              </a:rPr>
              <a:t>)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地點：台北之家</a:t>
            </a:r>
            <a:r>
              <a:rPr kumimoji="1" lang="en-US" altLang="zh-TW" sz="1400" dirty="0" smtClean="0"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cs typeface="新細明體" pitchFamily="18" charset="-120"/>
              </a:rPr>
              <a:t>光點台北</a:t>
            </a:r>
            <a:r>
              <a:rPr kumimoji="1" lang="en-US" altLang="zh-TW" sz="1400" dirty="0" smtClean="0">
                <a:cs typeface="新細明體" pitchFamily="18" charset="-120"/>
              </a:rPr>
              <a:t>)</a:t>
            </a:r>
            <a:endParaRPr lang="zh-TW" altLang="en-US" sz="1400" dirty="0"/>
          </a:p>
        </p:txBody>
      </p:sp>
      <p:sp>
        <p:nvSpPr>
          <p:cNvPr id="5" name="矩形圖說文字 4"/>
          <p:cNvSpPr/>
          <p:nvPr/>
        </p:nvSpPr>
        <p:spPr>
          <a:xfrm flipH="1">
            <a:off x="6786578" y="357166"/>
            <a:ext cx="1571636" cy="785818"/>
          </a:xfrm>
          <a:prstGeom prst="wedgeRectCallout">
            <a:avLst>
              <a:gd name="adj1" fmla="val 67738"/>
              <a:gd name="adj2" fmla="val 0"/>
            </a:avLst>
          </a:prstGeom>
          <a:solidFill>
            <a:srgbClr val="FFFF9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7+8</a:t>
            </a:r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年級段考</a:t>
            </a:r>
            <a:endParaRPr lang="en-US" altLang="zh-TW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自由配</a:t>
            </a:r>
            <a:endParaRPr lang="zh-TW" altLang="en-US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100" y="2980274"/>
          <a:ext cx="6786610" cy="3662191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70"/>
                <a:gridCol w="1806877"/>
                <a:gridCol w="3908163"/>
              </a:tblGrid>
              <a:tr h="16965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/>
                </a:tc>
              </a:tr>
              <a:tr h="793546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13:00-13:30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報到‧進場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  <a:tr h="892997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13:30-14:00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電影‧導聆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了解電影製作的分工及流程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策畫影片拍攝之劇本及各項準備工作。</a:t>
                      </a: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endParaRPr lang="zh-TW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透過分析、描述、討論等方式 </a:t>
                      </a:r>
                      <a:r>
                        <a:rPr 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表達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對作品敘述手法</a:t>
                      </a:r>
                      <a:r>
                        <a:rPr 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的</a:t>
                      </a:r>
                      <a:endParaRPr lang="en-US" altLang="zh-TW" sz="1200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  </a:t>
                      </a:r>
                      <a:r>
                        <a:rPr 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經驗</a:t>
                      </a:r>
                      <a:r>
                        <a:rPr 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及見解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延伸培養『影像敘事』的能力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  <a:tr h="851014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14:00-15:00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電影‧賞析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【跳格子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/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導演 姜秀瓊】、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 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【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邂逅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-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生命狂想曲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/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導演 游智煒】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透過兩部臺灣新銳導演短片，來啟發中學生說故事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轉</a:t>
                      </a: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   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換場面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的想像力。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  <a:tr h="582645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15:00-15:10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53901" marR="53901" marT="0" marB="0" anchor="ctr"/>
                </a:tc>
              </a:tr>
            </a:tbl>
          </a:graphicData>
        </a:graphic>
      </p:graphicFrame>
      <p:pic>
        <p:nvPicPr>
          <p:cNvPr id="7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類別：身騎白馬歌仔戲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lang="en-US" altLang="zh-TW" sz="1400" dirty="0" smtClean="0"/>
              <a:t>5</a:t>
            </a:r>
            <a:r>
              <a:rPr lang="zh-TW" altLang="en-US" sz="1400" dirty="0" smtClean="0"/>
              <a:t>月</a:t>
            </a:r>
            <a:r>
              <a:rPr lang="en-US" altLang="zh-TW" sz="1400" dirty="0" smtClean="0"/>
              <a:t>31</a:t>
            </a:r>
            <a:r>
              <a:rPr lang="zh-TW" altLang="en-US" sz="1400" dirty="0" smtClean="0"/>
              <a:t>日</a:t>
            </a:r>
            <a:endParaRPr lang="en-US" altLang="zh-TW" sz="1400" dirty="0" smtClean="0"/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上午場｜</a:t>
            </a:r>
            <a:r>
              <a:rPr kumimoji="1" lang="en-US" altLang="zh-TW" sz="1400" dirty="0" smtClean="0">
                <a:cs typeface="新細明體" pitchFamily="18" charset="-120"/>
              </a:rPr>
              <a:t> 10:00-11:30</a:t>
            </a:r>
            <a:r>
              <a:rPr kumimoji="1" lang="zh-TW" altLang="en-US" sz="1400" dirty="0" smtClean="0">
                <a:cs typeface="新細明體" pitchFamily="18" charset="-120"/>
              </a:rPr>
              <a:t>     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下午場｜ </a:t>
            </a:r>
            <a:r>
              <a:rPr kumimoji="1" lang="en-US" altLang="zh-TW" sz="1400" dirty="0" smtClean="0">
                <a:cs typeface="新細明體" pitchFamily="18" charset="-120"/>
              </a:rPr>
              <a:t>13:30-15:00</a:t>
            </a:r>
          </a:p>
          <a:p>
            <a:r>
              <a:rPr kumimoji="1" lang="zh-TW" altLang="en-US" sz="1400" dirty="0" smtClean="0"/>
              <a:t>每梯次限</a:t>
            </a:r>
            <a:r>
              <a:rPr kumimoji="1" lang="en-US" altLang="zh-TW" sz="1400" dirty="0" smtClean="0"/>
              <a:t>1122</a:t>
            </a:r>
            <a:r>
              <a:rPr kumimoji="1" lang="zh-TW" altLang="en-US" sz="1400" dirty="0" smtClean="0"/>
              <a:t>人</a:t>
            </a:r>
            <a:r>
              <a:rPr kumimoji="1" lang="en-US" altLang="zh-TW" sz="1400" dirty="0" smtClean="0"/>
              <a:t>(</a:t>
            </a:r>
            <a:r>
              <a:rPr kumimoji="1" lang="zh-TW" altLang="en-US" sz="1400" dirty="0" smtClean="0"/>
              <a:t>以班級為單位報名</a:t>
            </a:r>
            <a:r>
              <a:rPr kumimoji="1" lang="en-US" altLang="zh-TW" sz="1400" dirty="0" smtClean="0"/>
              <a:t>)</a:t>
            </a:r>
            <a:endParaRPr lang="zh-TW" altLang="en-US" sz="1400" dirty="0" smtClean="0"/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地點：台北市中山堂中正廳</a:t>
            </a:r>
            <a:endParaRPr kumimoji="1" lang="en-US" altLang="zh-TW" sz="1400" dirty="0" smtClean="0">
              <a:cs typeface="新細明體" pitchFamily="18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 flipH="1">
            <a:off x="6786578" y="357166"/>
            <a:ext cx="1357322" cy="785818"/>
          </a:xfrm>
          <a:prstGeom prst="wedgeRectCallout">
            <a:avLst>
              <a:gd name="adj1" fmla="val 67738"/>
              <a:gd name="adj2" fmla="val 0"/>
            </a:avLst>
          </a:prstGeom>
          <a:solidFill>
            <a:srgbClr val="FF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9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年級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會考專案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000101" y="2643183"/>
          <a:ext cx="6858049" cy="392909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69"/>
                <a:gridCol w="1071570"/>
                <a:gridCol w="1562590"/>
                <a:gridCol w="3152320"/>
              </a:tblGrid>
              <a:tr h="260154">
                <a:tc gridSpan="2"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altLang="en-US" sz="120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</a:tr>
              <a:tr h="260154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上午場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下午場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報到、進場</a:t>
                      </a: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</a:p>
                  </a:txBody>
                  <a:tcPr marL="31134" marR="31134" marT="31134" marB="31134" anchor="ctr"/>
                </a:tc>
              </a:tr>
              <a:tr h="400019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09:30-10:00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13:00-13:30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42378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10:00-10:30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13:30-14:00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歌仔戲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導聆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、</a:t>
                      </a:r>
                      <a:endParaRPr lang="en-US" altLang="zh-TW" sz="1200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 fontAlgn="ctr" latinLnBrk="0"/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戲文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創作</a:t>
                      </a: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傳統戲曲的源流。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歌仔戲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的文化意涵。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3.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角色與唱腔示範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</a:tr>
              <a:tr h="1618676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10:30-11:3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14:00-15:00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歌仔戲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賞析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《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陳靖姑收妖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》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改編版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欣賞台灣歌仔戲之美。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體現台灣歌仔戲的文化意涵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1134" marR="31134" marT="31134" marB="31134" anchor="ctr"/>
                </a:tc>
              </a:tr>
              <a:tr h="547711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>
                          <a:latin typeface="微軟正黑體" pitchFamily="34" charset="-120"/>
                          <a:ea typeface="微軟正黑體" pitchFamily="34" charset="-120"/>
                        </a:rPr>
                        <a:t>11:30-11:40</a:t>
                      </a:r>
                    </a:p>
                  </a:txBody>
                  <a:tcPr marL="31134" marR="31134" marT="31134" marB="31134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15:00-15:10</a:t>
                      </a:r>
                    </a:p>
                  </a:txBody>
                  <a:tcPr marL="31134" marR="31134" marT="31134" marB="31134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</a:p>
                  </a:txBody>
                  <a:tcPr marL="31134" marR="31134" marT="31134" marB="31134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</a:p>
                  </a:txBody>
                  <a:tcPr marL="31134" marR="31134" marT="31134" marB="31134" anchor="ctr"/>
                </a:tc>
              </a:tr>
            </a:tbl>
          </a:graphicData>
        </a:graphic>
      </p:graphicFrame>
      <p:pic>
        <p:nvPicPr>
          <p:cNvPr id="8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學生藝術體驗課程流程說明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類別：電影的藝想世界</a:t>
            </a:r>
            <a:r>
              <a:rPr lang="en-US" altLang="zh-TW" sz="1400" dirty="0" smtClean="0"/>
              <a:t>-2</a:t>
            </a:r>
          </a:p>
          <a:p>
            <a:r>
              <a:rPr lang="zh-TW" altLang="en-US" sz="1400" dirty="0" smtClean="0"/>
              <a:t>上課時間：</a:t>
            </a:r>
            <a:r>
              <a:rPr lang="en-US" altLang="zh-TW" sz="1400" dirty="0" smtClean="0"/>
              <a:t>6</a:t>
            </a:r>
            <a:r>
              <a:rPr lang="zh-TW" altLang="en-US" sz="1400" dirty="0" smtClean="0"/>
              <a:t>月</a:t>
            </a:r>
            <a:r>
              <a:rPr lang="en-US" altLang="zh-TW" sz="1400" dirty="0" smtClean="0"/>
              <a:t>1</a:t>
            </a:r>
            <a:r>
              <a:rPr lang="zh-TW" altLang="en-US" sz="1400" dirty="0" smtClean="0"/>
              <a:t>日</a:t>
            </a:r>
            <a:endParaRPr lang="en-US" altLang="zh-TW" sz="1400" dirty="0" smtClean="0"/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上午場｜</a:t>
            </a:r>
            <a:r>
              <a:rPr kumimoji="1" lang="en-US" altLang="zh-TW" sz="1400" dirty="0" smtClean="0">
                <a:cs typeface="新細明體" pitchFamily="18" charset="-120"/>
              </a:rPr>
              <a:t> 09:30-11:30</a:t>
            </a:r>
            <a:r>
              <a:rPr kumimoji="1" lang="zh-TW" altLang="en-US" sz="1400" dirty="0" smtClean="0">
                <a:cs typeface="新細明體" pitchFamily="18" charset="-120"/>
              </a:rPr>
              <a:t>     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pPr>
              <a:buNone/>
            </a:pPr>
            <a:r>
              <a:rPr kumimoji="1" lang="zh-TW" altLang="en-US" sz="1400" dirty="0" smtClean="0">
                <a:cs typeface="新細明體" pitchFamily="18" charset="-120"/>
              </a:rPr>
              <a:t>                            下午場｜ </a:t>
            </a:r>
            <a:r>
              <a:rPr kumimoji="1" lang="en-US" altLang="zh-TW" sz="1400" dirty="0" smtClean="0">
                <a:cs typeface="新細明體" pitchFamily="18" charset="-120"/>
              </a:rPr>
              <a:t>13:30-15:30</a:t>
            </a:r>
          </a:p>
          <a:p>
            <a:r>
              <a:rPr kumimoji="1" lang="zh-TW" altLang="en-US" sz="1400" dirty="0" smtClean="0"/>
              <a:t>每梯次限</a:t>
            </a:r>
            <a:r>
              <a:rPr kumimoji="1" lang="en-US" altLang="zh-TW" sz="1400" dirty="0" smtClean="0"/>
              <a:t>1122</a:t>
            </a:r>
            <a:r>
              <a:rPr kumimoji="1" lang="zh-TW" altLang="en-US" sz="1400" dirty="0" smtClean="0"/>
              <a:t>人</a:t>
            </a:r>
            <a:r>
              <a:rPr kumimoji="1" lang="en-US" altLang="zh-TW" sz="1400" dirty="0" smtClean="0"/>
              <a:t>(</a:t>
            </a:r>
            <a:r>
              <a:rPr kumimoji="1" lang="zh-TW" altLang="en-US" sz="1400" dirty="0" smtClean="0"/>
              <a:t>以班級為單位報名</a:t>
            </a:r>
            <a:r>
              <a:rPr kumimoji="1" lang="en-US" altLang="zh-TW" sz="1400" dirty="0" smtClean="0"/>
              <a:t>)</a:t>
            </a:r>
            <a:endParaRPr lang="zh-TW" altLang="en-US" sz="1400" dirty="0" smtClean="0"/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地點：台北市中山堂中正廳</a:t>
            </a:r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endParaRPr kumimoji="1" lang="en-US" altLang="zh-TW" sz="1400" dirty="0" smtClean="0">
              <a:cs typeface="新細明體" pitchFamily="18" charset="-120"/>
            </a:endParaRPr>
          </a:p>
          <a:p>
            <a:pPr>
              <a:buNone/>
            </a:pPr>
            <a:endParaRPr kumimoji="1" lang="en-US" altLang="zh-TW" sz="1400" dirty="0" smtClean="0">
              <a:cs typeface="新細明體" pitchFamily="18" charset="-120"/>
            </a:endParaRPr>
          </a:p>
        </p:txBody>
      </p:sp>
      <p:sp>
        <p:nvSpPr>
          <p:cNvPr id="5" name="矩形圖說文字 4"/>
          <p:cNvSpPr/>
          <p:nvPr/>
        </p:nvSpPr>
        <p:spPr>
          <a:xfrm flipH="1">
            <a:off x="6786578" y="357166"/>
            <a:ext cx="1357322" cy="785818"/>
          </a:xfrm>
          <a:prstGeom prst="wedgeRectCallout">
            <a:avLst>
              <a:gd name="adj1" fmla="val 67738"/>
              <a:gd name="adj2" fmla="val 0"/>
            </a:avLst>
          </a:prstGeom>
          <a:solidFill>
            <a:srgbClr val="FF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9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年級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會考專案</a:t>
            </a:r>
            <a:endParaRPr lang="en-US" altLang="zh-TW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099" y="2643182"/>
          <a:ext cx="7000924" cy="3357585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31715"/>
                <a:gridCol w="1031715"/>
                <a:gridCol w="1400185"/>
                <a:gridCol w="3537309"/>
              </a:tblGrid>
              <a:tr h="279713">
                <a:tc gridSpan="2"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活動內容</a:t>
                      </a:r>
                      <a:endParaRPr lang="zh-TW" altLang="en-US" sz="1200" dirty="0">
                        <a:solidFill>
                          <a:srgbClr val="222222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</a:tr>
              <a:tr h="281910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b="1" dirty="0">
                          <a:latin typeface="微軟正黑體" pitchFamily="34" charset="-120"/>
                          <a:ea typeface="微軟正黑體" pitchFamily="34" charset="-120"/>
                        </a:rPr>
                        <a:t>上午場</a:t>
                      </a: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zh-TW" altLang="en-US" sz="1200" b="1" dirty="0">
                          <a:latin typeface="微軟正黑體" pitchFamily="34" charset="-120"/>
                          <a:ea typeface="微軟正黑體" pitchFamily="34" charset="-120"/>
                        </a:rPr>
                        <a:t>下午場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報到、進場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領取育藝深遠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國中藝術體驗營筆記書</a:t>
                      </a:r>
                    </a:p>
                  </a:txBody>
                  <a:tcPr marL="33542" marR="33542" marT="33542" marB="33542" anchor="ctr"/>
                </a:tc>
              </a:tr>
              <a:tr h="281910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09:00-09:30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13:00-13:30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507582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09:30-10:00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13:30-14:00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電影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導聆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電影創作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了解影片製作原理的概念。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了解影片製作的流程。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策畫影片拍攝之劇本及各項準備工作。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4.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透過分析、描述、討論等方式表達對作品的審美經及見解。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5.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延伸培養故事敘述能力。</a:t>
                      </a:r>
                    </a:p>
                  </a:txBody>
                  <a:tcPr marL="33542" marR="33542" marT="33542" marB="33542" anchor="ctr"/>
                </a:tc>
              </a:tr>
              <a:tr h="484357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10:00-11:30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14:00-15:30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>
                          <a:latin typeface="微軟正黑體" pitchFamily="34" charset="-120"/>
                          <a:ea typeface="微軟正黑體" pitchFamily="34" charset="-120"/>
                        </a:rPr>
                        <a:t>電影</a:t>
                      </a:r>
                      <a:r>
                        <a:rPr lang="en-US" altLang="zh-TW" sz="1200">
                          <a:latin typeface="微軟正黑體" pitchFamily="34" charset="-120"/>
                          <a:ea typeface="微軟正黑體" pitchFamily="34" charset="-120"/>
                        </a:rPr>
                        <a:t>‧</a:t>
                      </a:r>
                      <a:r>
                        <a:rPr lang="zh-TW" altLang="en-US" sz="1200">
                          <a:latin typeface="微軟正黑體" pitchFamily="34" charset="-120"/>
                          <a:ea typeface="微軟正黑體" pitchFamily="34" charset="-120"/>
                        </a:rPr>
                        <a:t>賞析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【</a:t>
                      </a: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大製騙家／法蘭克歐茲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】</a:t>
                      </a:r>
                      <a:endParaRPr lang="zh-TW" altLang="en-US" sz="12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/>
                </a:tc>
              </a:tr>
              <a:tr h="522113"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11:30-11:40</a:t>
                      </a:r>
                      <a:endParaRPr lang="en-US" altLang="zh-TW" sz="12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33542" marR="33542" marT="33542" marB="33542" anchor="ctr">
                    <a:lnR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15:30-15:40</a:t>
                      </a:r>
                    </a:p>
                  </a:txBody>
                  <a:tcPr marL="33542" marR="33542" marT="33542" marB="33542" anchor="ctr">
                    <a:lnL w="12700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</a:p>
                  </a:txBody>
                  <a:tcPr marL="33542" marR="33542" marT="33542" marB="33542" anchor="ctr">
                    <a:lnL w="28575" cap="flat" cmpd="sng" algn="ctr">
                      <a:solidFill>
                        <a:srgbClr val="41A7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 latinLnBrk="0"/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1.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  <a:b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</a:br>
                      <a:r>
                        <a:rPr lang="en-US" altLang="zh-TW" sz="1200" dirty="0">
                          <a:latin typeface="微軟正黑體" pitchFamily="34" charset="-120"/>
                          <a:ea typeface="微軟正黑體" pitchFamily="34" charset="-120"/>
                        </a:rPr>
                        <a:t>2. </a:t>
                      </a:r>
                      <a:r>
                        <a:rPr lang="zh-TW" altLang="en-US" sz="1200" dirty="0">
                          <a:latin typeface="微軟正黑體" pitchFamily="34" charset="-120"/>
                          <a:ea typeface="微軟正黑體" pitchFamily="34" charset="-120"/>
                        </a:rPr>
                        <a:t>賦歸</a:t>
                      </a:r>
                    </a:p>
                  </a:txBody>
                  <a:tcPr marL="33542" marR="33542" marT="33542" marB="33542" anchor="ctr"/>
                </a:tc>
              </a:tr>
            </a:tbl>
          </a:graphicData>
        </a:graphic>
      </p:graphicFrame>
      <p:pic>
        <p:nvPicPr>
          <p:cNvPr id="7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50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928662" y="560390"/>
            <a:ext cx="7358114" cy="868346"/>
          </a:xfrm>
        </p:spPr>
        <p:txBody>
          <a:bodyPr>
            <a:normAutofit fontScale="90000"/>
          </a:bodyPr>
          <a:lstStyle/>
          <a:p>
            <a:r>
              <a:rPr lang="zh-TW" altLang="zh-TW" dirty="0" smtClean="0"/>
              <a:t>育藝深遠</a:t>
            </a:r>
            <a:r>
              <a:rPr lang="en-US" altLang="zh-TW" dirty="0" smtClean="0"/>
              <a:t>-</a:t>
            </a:r>
            <a:r>
              <a:rPr lang="zh-TW" altLang="zh-TW" dirty="0" smtClean="0"/>
              <a:t>國中藝術體驗營‧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故事創作</a:t>
            </a:r>
            <a:r>
              <a:rPr lang="en-US" altLang="zh-TW" dirty="0" smtClean="0"/>
              <a:t>x</a:t>
            </a:r>
            <a:r>
              <a:rPr lang="zh-TW" altLang="en-US" dirty="0" smtClean="0"/>
              <a:t>獎學金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28662" y="1571612"/>
            <a:ext cx="7358114" cy="4929222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辦法說明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參加計畫的同學運用拍攝影片、圖片、繪畫加上文字或聲音、音樂等說明，完成一支</a:t>
            </a:r>
            <a:r>
              <a:rPr lang="en-US" altLang="zh-TW" dirty="0" smtClean="0"/>
              <a:t>3-5</a:t>
            </a:r>
            <a:r>
              <a:rPr lang="zh-TW" altLang="en-US" dirty="0" smtClean="0"/>
              <a:t>分鐘的故事</a:t>
            </a:r>
            <a:r>
              <a:rPr lang="en-US" altLang="zh-TW" dirty="0" smtClean="0"/>
              <a:t>(</a:t>
            </a:r>
            <a:r>
              <a:rPr lang="zh-TW" altLang="en-US" dirty="0" smtClean="0"/>
              <a:t>如參加育意深遠課程心得或是自創故事等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可直接用手機拍攝影像，或用</a:t>
            </a:r>
            <a:r>
              <a:rPr lang="en-US" altLang="zh-TW" dirty="0" smtClean="0"/>
              <a:t>PPT</a:t>
            </a:r>
            <a:r>
              <a:rPr lang="zh-TW" altLang="en-US" dirty="0" smtClean="0"/>
              <a:t>轉存</a:t>
            </a:r>
            <a:r>
              <a:rPr lang="en-US" altLang="zh-TW" dirty="0" smtClean="0"/>
              <a:t>Windows Media Video</a:t>
            </a:r>
            <a:r>
              <a:rPr lang="zh-TW" altLang="en-US" dirty="0" smtClean="0"/>
              <a:t>的格式來製作。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將完成作品上傳官方網站，審核後公布在網站上。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報名參加的同學，即可獲得加值</a:t>
            </a:r>
            <a:r>
              <a:rPr lang="en-US" altLang="zh-TW" dirty="0" smtClean="0"/>
              <a:t>USB</a:t>
            </a:r>
            <a:r>
              <a:rPr lang="zh-TW" altLang="en-US" dirty="0" smtClean="0"/>
              <a:t>手環一枚</a:t>
            </a:r>
            <a:r>
              <a:rPr lang="en-US" altLang="zh-TW" dirty="0" smtClean="0"/>
              <a:t>(</a:t>
            </a:r>
            <a:r>
              <a:rPr lang="zh-TW" altLang="en-US" dirty="0" smtClean="0"/>
              <a:t>限</a:t>
            </a:r>
            <a:r>
              <a:rPr lang="en-US" altLang="zh-TW" dirty="0" smtClean="0"/>
              <a:t>2,000</a:t>
            </a:r>
            <a:r>
              <a:rPr lang="zh-TW" altLang="en-US" dirty="0" smtClean="0"/>
              <a:t>份，贈完為止</a:t>
            </a:r>
            <a:r>
              <a:rPr lang="en-US" altLang="zh-TW" dirty="0" smtClean="0"/>
              <a:t>)</a:t>
            </a:r>
            <a:r>
              <a:rPr lang="zh-TW" altLang="en-US" dirty="0" smtClean="0"/>
              <a:t>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所有作品經計劃主持人暨專家顧問評選，選出： 藝術人文獎</a:t>
            </a:r>
            <a:r>
              <a:rPr lang="en-US" altLang="zh-TW" dirty="0" smtClean="0"/>
              <a:t>1</a:t>
            </a:r>
            <a:r>
              <a:rPr lang="zh-TW" altLang="en-US" dirty="0" smtClean="0"/>
              <a:t>名</a:t>
            </a:r>
            <a:r>
              <a:rPr lang="en-US" altLang="zh-TW" dirty="0" smtClean="0"/>
              <a:t>(</a:t>
            </a:r>
            <a:r>
              <a:rPr lang="zh-TW" altLang="en-US" dirty="0" smtClean="0"/>
              <a:t>獎金</a:t>
            </a:r>
            <a:r>
              <a:rPr lang="en-US" altLang="zh-TW" dirty="0" smtClean="0"/>
              <a:t>1</a:t>
            </a:r>
            <a:r>
              <a:rPr lang="zh-TW" altLang="en-US" dirty="0" smtClean="0"/>
              <a:t>萬元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、優選</a:t>
            </a:r>
            <a:r>
              <a:rPr lang="en-US" altLang="zh-TW" dirty="0" smtClean="0"/>
              <a:t>2</a:t>
            </a:r>
            <a:r>
              <a:rPr lang="zh-TW" altLang="en-US" dirty="0" smtClean="0"/>
              <a:t>名</a:t>
            </a:r>
            <a:r>
              <a:rPr lang="en-US" altLang="zh-TW" dirty="0" smtClean="0"/>
              <a:t>(</a:t>
            </a:r>
            <a:r>
              <a:rPr lang="zh-TW" altLang="en-US" dirty="0" smtClean="0"/>
              <a:t>獎金</a:t>
            </a:r>
            <a:r>
              <a:rPr lang="en-US" altLang="zh-TW" dirty="0" smtClean="0"/>
              <a:t>5</a:t>
            </a:r>
            <a:r>
              <a:rPr lang="zh-TW" altLang="en-US" dirty="0" smtClean="0"/>
              <a:t>千元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 佳作</a:t>
            </a:r>
            <a:r>
              <a:rPr lang="en-US" altLang="zh-TW" dirty="0" smtClean="0"/>
              <a:t>10</a:t>
            </a:r>
            <a:r>
              <a:rPr lang="zh-TW" altLang="en-US" dirty="0" smtClean="0"/>
              <a:t>名</a:t>
            </a:r>
            <a:r>
              <a:rPr lang="en-US" altLang="zh-TW" dirty="0" smtClean="0"/>
              <a:t>(</a:t>
            </a:r>
            <a:r>
              <a:rPr lang="zh-TW" altLang="en-US" dirty="0" smtClean="0"/>
              <a:t>獎金</a:t>
            </a:r>
            <a:r>
              <a:rPr lang="en-US" altLang="zh-TW" dirty="0" smtClean="0"/>
              <a:t>1000</a:t>
            </a:r>
            <a:r>
              <a:rPr lang="zh-TW" altLang="en-US" dirty="0" smtClean="0"/>
              <a:t>元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，獎金以等值圖書禮券頒贈。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所有得獎暨投稿同學由臺北市政府文化局公文函知各學校敘獎。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投稿截止時間</a:t>
            </a:r>
            <a:r>
              <a:rPr lang="en-US" altLang="zh-TW" dirty="0" smtClean="0"/>
              <a:t>:</a:t>
            </a:r>
            <a:r>
              <a:rPr lang="zh-TW" altLang="en-US" dirty="0" smtClean="0"/>
              <a:t>即日起至</a:t>
            </a:r>
            <a:r>
              <a:rPr lang="en-US" altLang="zh-TW" dirty="0" smtClean="0"/>
              <a:t>106</a:t>
            </a:r>
            <a:r>
              <a:rPr lang="zh-TW" altLang="en-US" dirty="0" smtClean="0"/>
              <a:t>年</a:t>
            </a:r>
            <a:r>
              <a:rPr lang="en-US" altLang="zh-TW" dirty="0" smtClean="0"/>
              <a:t>5</a:t>
            </a:r>
            <a:r>
              <a:rPr lang="zh-TW" altLang="en-US" dirty="0" smtClean="0"/>
              <a:t>月</a:t>
            </a:r>
            <a:r>
              <a:rPr lang="en-US" altLang="zh-TW" dirty="0" smtClean="0"/>
              <a:t>30</a:t>
            </a:r>
            <a:r>
              <a:rPr lang="zh-TW" altLang="en-US" dirty="0" smtClean="0"/>
              <a:t>日止。</a:t>
            </a:r>
          </a:p>
          <a:p>
            <a:pPr>
              <a:buFont typeface="Arial" pitchFamily="34" charset="0"/>
              <a:buChar char="•"/>
            </a:pPr>
            <a:r>
              <a:rPr lang="zh-TW" altLang="en-US" dirty="0" smtClean="0"/>
              <a:t>影片檔案格式限</a:t>
            </a:r>
            <a:r>
              <a:rPr lang="en-US" altLang="zh-TW" dirty="0" err="1" smtClean="0"/>
              <a:t>wmv</a:t>
            </a:r>
            <a:r>
              <a:rPr lang="en-US" altLang="zh-TW" dirty="0" smtClean="0"/>
              <a:t>/mp4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7" name="Picture 1" descr="C:\Users\user\AppData\Local\Microsoft\Windows\Temporary Internet Files\Content.IE5\3TRF1VQZ\cc-library010006742[1]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571480"/>
            <a:ext cx="642942" cy="623520"/>
          </a:xfrm>
          <a:prstGeom prst="rect">
            <a:avLst/>
          </a:prstGeom>
          <a:noFill/>
        </p:spPr>
      </p:pic>
      <p:pic>
        <p:nvPicPr>
          <p:cNvPr id="8" name="圖片 7"/>
          <p:cNvPicPr/>
          <p:nvPr/>
        </p:nvPicPr>
        <p:blipFill>
          <a:blip r:embed="rId3" cstate="email"/>
          <a:srcRect l="4147" t="14647" r="4625" b="12121"/>
          <a:stretch>
            <a:fillRect/>
          </a:stretch>
        </p:blipFill>
        <p:spPr bwMode="auto">
          <a:xfrm>
            <a:off x="6715140" y="500042"/>
            <a:ext cx="2143108" cy="12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9586" y="5572140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800" dirty="0" smtClean="0"/>
              <a:t>105</a:t>
            </a:r>
            <a:r>
              <a:rPr lang="zh-TW" altLang="en-US" sz="2800" dirty="0" smtClean="0"/>
              <a:t>學年度</a:t>
            </a:r>
            <a:r>
              <a:rPr lang="en-US" altLang="zh-TW" sz="2800" dirty="0" smtClean="0"/>
              <a:t>-</a:t>
            </a:r>
            <a:r>
              <a:rPr lang="zh-TW" altLang="en-US" sz="2800" dirty="0" smtClean="0"/>
              <a:t>育藝深遠．國中版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285861"/>
            <a:ext cx="7358114" cy="3439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TW" sz="2800" dirty="0" smtClean="0"/>
              <a:t>藝術</a:t>
            </a:r>
            <a:r>
              <a:rPr lang="zh-TW" altLang="zh-TW" sz="2800" dirty="0"/>
              <a:t>體驗營•自由配</a:t>
            </a:r>
          </a:p>
          <a:p>
            <a:pPr marL="0" indent="0">
              <a:buNone/>
            </a:pPr>
            <a:r>
              <a:rPr lang="en-US" altLang="zh-TW" dirty="0"/>
              <a:t>7</a:t>
            </a:r>
            <a:r>
              <a:rPr lang="zh-TW" altLang="zh-TW" dirty="0"/>
              <a:t>年╳</a:t>
            </a:r>
            <a:r>
              <a:rPr lang="en-US" altLang="zh-TW" dirty="0"/>
              <a:t>8</a:t>
            </a:r>
            <a:r>
              <a:rPr lang="zh-TW" altLang="zh-TW" dirty="0"/>
              <a:t>年╳</a:t>
            </a:r>
            <a:r>
              <a:rPr lang="en-US" altLang="zh-TW" dirty="0"/>
              <a:t>9</a:t>
            </a:r>
            <a:r>
              <a:rPr lang="zh-TW" altLang="zh-TW" dirty="0" smtClean="0"/>
              <a:t>年級┼</a:t>
            </a:r>
            <a:r>
              <a:rPr lang="en-US" altLang="zh-TW" dirty="0" smtClean="0"/>
              <a:t>1</a:t>
            </a:r>
            <a:r>
              <a:rPr lang="zh-TW" altLang="zh-TW" dirty="0"/>
              <a:t>老師</a:t>
            </a:r>
          </a:p>
          <a:p>
            <a:pPr marL="0" indent="0">
              <a:buNone/>
            </a:pPr>
            <a:r>
              <a:rPr lang="en-US" altLang="zh-TW" dirty="0"/>
              <a:t>2</a:t>
            </a:r>
            <a:r>
              <a:rPr lang="zh-TW" altLang="zh-TW" dirty="0"/>
              <a:t>大類╳</a:t>
            </a:r>
            <a:r>
              <a:rPr lang="en-US" altLang="zh-TW" dirty="0"/>
              <a:t>3</a:t>
            </a:r>
            <a:r>
              <a:rPr lang="zh-TW" altLang="zh-TW" dirty="0"/>
              <a:t>種體驗╳</a:t>
            </a:r>
            <a:r>
              <a:rPr lang="en-US" altLang="zh-TW" dirty="0"/>
              <a:t>4</a:t>
            </a:r>
            <a:r>
              <a:rPr lang="zh-TW" altLang="zh-TW" dirty="0"/>
              <a:t>個場館</a:t>
            </a:r>
          </a:p>
          <a:p>
            <a:pPr marL="0" indent="0">
              <a:buNone/>
            </a:pPr>
            <a:r>
              <a:rPr lang="zh-TW" altLang="zh-TW" dirty="0"/>
              <a:t>即日起至</a:t>
            </a:r>
            <a:r>
              <a:rPr lang="en-US" altLang="zh-TW" dirty="0"/>
              <a:t>106</a:t>
            </a:r>
            <a:r>
              <a:rPr lang="zh-TW" altLang="zh-TW" dirty="0"/>
              <a:t>年</a:t>
            </a:r>
            <a:r>
              <a:rPr lang="en-US" altLang="zh-TW" dirty="0"/>
              <a:t>6</a:t>
            </a:r>
            <a:r>
              <a:rPr lang="zh-TW" altLang="zh-TW" dirty="0"/>
              <a:t>月</a:t>
            </a:r>
            <a:r>
              <a:rPr lang="en-US" altLang="zh-TW" dirty="0"/>
              <a:t>30</a:t>
            </a:r>
            <a:r>
              <a:rPr lang="zh-TW" altLang="zh-TW" dirty="0"/>
              <a:t>日</a:t>
            </a:r>
          </a:p>
          <a:p>
            <a:pPr marL="0" indent="0">
              <a:buNone/>
            </a:pPr>
            <a:r>
              <a:rPr lang="zh-TW" altLang="zh-TW" dirty="0"/>
              <a:t>趣味╳友誼╳學習╳休閒╳藝術</a:t>
            </a:r>
          </a:p>
          <a:p>
            <a:pPr marL="0" indent="0">
              <a:buNone/>
            </a:pPr>
            <a:r>
              <a:rPr lang="zh-TW" altLang="zh-TW" b="1" dirty="0"/>
              <a:t>全班一個都不少，報個名吧</a:t>
            </a:r>
            <a:r>
              <a:rPr lang="en-US" altLang="zh-TW" b="1" dirty="0"/>
              <a:t>http://www.2016artscamp.org/</a:t>
            </a:r>
            <a:endParaRPr lang="zh-TW" altLang="zh-TW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715140" y="1357298"/>
            <a:ext cx="18197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即日起</a:t>
            </a:r>
            <a:r>
              <a:rPr lang="zh-TW" altLang="zh-TW" sz="2000" dirty="0" smtClean="0">
                <a:latin typeface="Adobe 黑体 Std R" pitchFamily="34" charset="-128"/>
                <a:ea typeface="Adobe 黑体 Std R" pitchFamily="34" charset="-128"/>
              </a:rPr>
              <a:t>至</a:t>
            </a:r>
            <a:endParaRPr lang="en-US" altLang="zh-TW" sz="2000" dirty="0" smtClean="0">
              <a:latin typeface="Adobe 黑体 Std R" pitchFamily="34" charset="-128"/>
              <a:ea typeface="Adobe 黑体 Std R" pitchFamily="34" charset="-128"/>
            </a:endParaRPr>
          </a:p>
          <a:p>
            <a:r>
              <a:rPr lang="en-US" altLang="zh-TW" sz="2000" dirty="0" smtClean="0">
                <a:latin typeface="Adobe 黑体 Std R" pitchFamily="34" charset="-128"/>
                <a:ea typeface="Adobe 黑体 Std R" pitchFamily="34" charset="-128"/>
              </a:rPr>
              <a:t>106</a:t>
            </a:r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年</a:t>
            </a:r>
            <a:r>
              <a:rPr lang="en-US" altLang="zh-TW" sz="2000" dirty="0">
                <a:latin typeface="Adobe 黑体 Std R" pitchFamily="34" charset="-128"/>
                <a:ea typeface="Adobe 黑体 Std R" pitchFamily="34" charset="-128"/>
              </a:rPr>
              <a:t>6</a:t>
            </a:r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月</a:t>
            </a:r>
            <a:r>
              <a:rPr lang="en-US" altLang="zh-TW" sz="2000" dirty="0">
                <a:latin typeface="Adobe 黑体 Std R" pitchFamily="34" charset="-128"/>
                <a:ea typeface="Adobe 黑体 Std R" pitchFamily="34" charset="-128"/>
              </a:rPr>
              <a:t>30</a:t>
            </a:r>
            <a:r>
              <a:rPr lang="zh-TW" altLang="zh-TW" sz="2000" dirty="0">
                <a:latin typeface="Adobe 黑体 Std R" pitchFamily="34" charset="-128"/>
                <a:ea typeface="Adobe 黑体 Std R" pitchFamily="34" charset="-128"/>
              </a:rPr>
              <a:t>日</a:t>
            </a:r>
          </a:p>
        </p:txBody>
      </p:sp>
      <p:pic>
        <p:nvPicPr>
          <p:cNvPr id="6" name="Picture 3" descr="\\NASEAE79B\Public\八識文創資料夾\2016 國中育藝深遠\4.設計\導覽筆記書\105學年度育藝深遠完稿\105學年度育藝深遠封面OK-0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00" y="4429132"/>
            <a:ext cx="1872208" cy="1831604"/>
          </a:xfrm>
          <a:prstGeom prst="rect">
            <a:avLst/>
          </a:prstGeom>
          <a:noFill/>
        </p:spPr>
      </p:pic>
      <p:sp>
        <p:nvSpPr>
          <p:cNvPr id="8" name="矩形 7"/>
          <p:cNvSpPr/>
          <p:nvPr/>
        </p:nvSpPr>
        <p:spPr>
          <a:xfrm>
            <a:off x="1000100" y="3857628"/>
            <a:ext cx="87716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dirty="0" smtClean="0"/>
              <a:t>紀念品</a:t>
            </a:r>
            <a:endParaRPr lang="zh-TW" altLang="zh-TW" dirty="0"/>
          </a:p>
        </p:txBody>
      </p:sp>
      <p:sp>
        <p:nvSpPr>
          <p:cNvPr id="9" name="矩形 8"/>
          <p:cNvSpPr/>
          <p:nvPr/>
        </p:nvSpPr>
        <p:spPr>
          <a:xfrm>
            <a:off x="3037798" y="3862617"/>
            <a:ext cx="87716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dirty="0" smtClean="0"/>
              <a:t>創作禮</a:t>
            </a:r>
            <a:endParaRPr lang="zh-TW" altLang="zh-TW" dirty="0"/>
          </a:p>
        </p:txBody>
      </p:sp>
      <p:pic>
        <p:nvPicPr>
          <p:cNvPr id="10" name="圖片 9"/>
          <p:cNvPicPr/>
          <p:nvPr/>
        </p:nvPicPr>
        <p:blipFill>
          <a:blip r:embed="rId3" cstate="email"/>
          <a:srcRect l="4147" t="14647" r="4625" b="12121"/>
          <a:stretch>
            <a:fillRect/>
          </a:stretch>
        </p:blipFill>
        <p:spPr bwMode="auto">
          <a:xfrm>
            <a:off x="3037798" y="4392663"/>
            <a:ext cx="271464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/>
        </p:nvSpPr>
        <p:spPr>
          <a:xfrm>
            <a:off x="5909415" y="3872595"/>
            <a:ext cx="877163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TW" altLang="en-US" dirty="0"/>
              <a:t>獎學金</a:t>
            </a:r>
            <a:endParaRPr lang="zh-TW" altLang="zh-TW" dirty="0"/>
          </a:p>
        </p:txBody>
      </p:sp>
      <p:sp>
        <p:nvSpPr>
          <p:cNvPr id="12" name="矩形 11"/>
          <p:cNvSpPr/>
          <p:nvPr/>
        </p:nvSpPr>
        <p:spPr>
          <a:xfrm>
            <a:off x="5925159" y="4392663"/>
            <a:ext cx="3004559" cy="9233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藝術人文獎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萬元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  <a:p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優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選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endParaRPr kumimoji="1" lang="en-US" altLang="zh-TW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佳作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kumimoji="1" lang="zh-TW" altLang="en-US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lang="zh-TW" altLang="en-US" dirty="0"/>
          </a:p>
        </p:txBody>
      </p:sp>
      <p:pic>
        <p:nvPicPr>
          <p:cNvPr id="4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357298"/>
            <a:ext cx="1152525" cy="1311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計畫宗旨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1800" dirty="0" smtClean="0"/>
              <a:t>「育藝深遠</a:t>
            </a:r>
            <a:r>
              <a:rPr lang="en-US" altLang="zh-TW" sz="1800" dirty="0" smtClean="0"/>
              <a:t>—</a:t>
            </a:r>
            <a:r>
              <a:rPr lang="zh-TW" altLang="en-US" sz="1800" dirty="0" smtClean="0"/>
              <a:t>藝術教育啟蒙方案」為臺北市政府自民國</a:t>
            </a:r>
            <a:r>
              <a:rPr lang="en-US" altLang="zh-TW" sz="1800" dirty="0" smtClean="0"/>
              <a:t>94</a:t>
            </a:r>
            <a:r>
              <a:rPr lang="zh-TW" altLang="en-US" sz="1800" dirty="0" smtClean="0"/>
              <a:t>年</a:t>
            </a:r>
            <a:r>
              <a:rPr lang="en-US" altLang="zh-TW" sz="1800" dirty="0" smtClean="0"/>
              <a:t>9</a:t>
            </a:r>
            <a:r>
              <a:rPr lang="zh-TW" altLang="en-US" sz="1800" dirty="0" smtClean="0"/>
              <a:t>月起，配合九年一貫教育「人文與藝術」課程的規劃，作為藝術教育啟蒙的推手。目的是為了在學童人格養成階段提供關鍵性的藝術刺激，播下藝術的種子。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zh-TW" altLang="en-US" sz="1800" dirty="0" smtClean="0"/>
              <a:t>三至九年級的九年一貫課程綱要「藝術與人文學習課程」，是以視覺藝術、音樂、表演藝術等三方面作為藝術學習的主要內容，培養每一位學生藝術表現、審美與實踐學習之三主軸能力。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en-US" altLang="zh-TW" sz="1800" dirty="0" smtClean="0"/>
              <a:t>105</a:t>
            </a:r>
            <a:r>
              <a:rPr lang="zh-TW" altLang="zh-TW" sz="1800" dirty="0" smtClean="0"/>
              <a:t>學年度國中育藝深遠計畫以視覺藝術與表演藝術兩大類來規劃，包含美術館、電影、歌仔戲等三項藝術體驗課程，運用「引導式互動體驗學習」方式設計，透過親身參與，多元文化的藝術學習、探索，並比較不同文化之特質，經由欣賞、表現與創新活動，涵養藝術素養，培養對藝術作品的感受力，啟蒙自我生命的價值觀。</a:t>
            </a:r>
            <a:endParaRPr lang="zh-TW" alt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844" y="374605"/>
            <a:ext cx="7358114" cy="1125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600" dirty="0" smtClean="0"/>
              <a:t>105</a:t>
            </a:r>
            <a:r>
              <a:rPr lang="zh-TW" altLang="en-US" sz="1600" dirty="0" smtClean="0"/>
              <a:t>學年度</a:t>
            </a:r>
            <a:r>
              <a:rPr lang="zh-TW" altLang="zh-TW" sz="1600" dirty="0" smtClean="0"/>
              <a:t>育</a:t>
            </a:r>
            <a:r>
              <a:rPr lang="zh-TW" altLang="zh-TW" sz="1600" dirty="0"/>
              <a:t>藝</a:t>
            </a:r>
            <a:r>
              <a:rPr lang="zh-TW" altLang="zh-TW" sz="1600" dirty="0" smtClean="0"/>
              <a:t>深遠</a:t>
            </a:r>
            <a:r>
              <a:rPr lang="en-US" altLang="zh-TW" sz="1600" dirty="0" smtClean="0"/>
              <a:t>•</a:t>
            </a:r>
            <a:r>
              <a:rPr lang="zh-TW" altLang="en-US" sz="1600" dirty="0" smtClean="0"/>
              <a:t>藝術體驗營</a:t>
            </a:r>
            <a:endParaRPr lang="en-US" altLang="zh-TW" sz="1600" dirty="0" smtClean="0"/>
          </a:p>
          <a:p>
            <a:pPr marL="0" indent="0">
              <a:buNone/>
            </a:pPr>
            <a:r>
              <a:rPr lang="zh-TW" altLang="en-US" dirty="0"/>
              <a:t>藝術體驗</a:t>
            </a:r>
            <a:r>
              <a:rPr lang="zh-TW" altLang="en-US" dirty="0" smtClean="0"/>
              <a:t>營</a:t>
            </a:r>
            <a:r>
              <a:rPr lang="en-US" altLang="zh-TW" dirty="0" smtClean="0"/>
              <a:t>•</a:t>
            </a:r>
            <a:r>
              <a:rPr lang="zh-TW" altLang="en-US" dirty="0" smtClean="0"/>
              <a:t>自由配說明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b="1" dirty="0"/>
              <a:t>http://www.2016artscamp.org/</a:t>
            </a:r>
            <a:endParaRPr lang="zh-TW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1538" y="3857628"/>
            <a:ext cx="928694" cy="571504"/>
          </a:xfrm>
          <a:prstGeom prst="rect">
            <a:avLst/>
          </a:prstGeom>
          <a:solidFill>
            <a:srgbClr val="00B0F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類別</a:t>
            </a:r>
            <a:endParaRPr kumimoji="1" lang="zh-TW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5649" name="Rectangle 49"/>
          <p:cNvSpPr>
            <a:spLocks noChangeArrowheads="1"/>
          </p:cNvSpPr>
          <p:nvPr/>
        </p:nvSpPr>
        <p:spPr bwMode="auto">
          <a:xfrm>
            <a:off x="1071538" y="1428736"/>
            <a:ext cx="360000" cy="228601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</a:t>
            </a:r>
            <a:endParaRPr kumimoji="1" lang="zh-TW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0" name="Rectangle 50"/>
          <p:cNvSpPr>
            <a:spLocks noChangeArrowheads="1"/>
          </p:cNvSpPr>
          <p:nvPr/>
        </p:nvSpPr>
        <p:spPr bwMode="auto">
          <a:xfrm>
            <a:off x="2000232" y="3857628"/>
            <a:ext cx="2000264" cy="571504"/>
          </a:xfrm>
          <a:prstGeom prst="rect">
            <a:avLst/>
          </a:prstGeom>
          <a:solidFill>
            <a:srgbClr val="00FF0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場地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容納人數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5651" name="矩形 2"/>
          <p:cNvSpPr>
            <a:spLocks noChangeArrowheads="1"/>
          </p:cNvSpPr>
          <p:nvPr/>
        </p:nvSpPr>
        <p:spPr bwMode="auto">
          <a:xfrm>
            <a:off x="1071538" y="5572140"/>
            <a:ext cx="360000" cy="92867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表演</a:t>
            </a:r>
            <a:endParaRPr kumimoji="1" lang="zh-TW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2" name="Rectangle 52"/>
          <p:cNvSpPr>
            <a:spLocks noChangeArrowheads="1"/>
          </p:cNvSpPr>
          <p:nvPr/>
        </p:nvSpPr>
        <p:spPr bwMode="auto">
          <a:xfrm>
            <a:off x="1571604" y="1428736"/>
            <a:ext cx="357189" cy="1143008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4" name="Rectangle 54"/>
          <p:cNvSpPr>
            <a:spLocks noChangeArrowheads="1"/>
          </p:cNvSpPr>
          <p:nvPr/>
        </p:nvSpPr>
        <p:spPr bwMode="auto">
          <a:xfrm>
            <a:off x="1571604" y="2790478"/>
            <a:ext cx="357190" cy="92427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6" name="Rectangle 56"/>
          <p:cNvSpPr>
            <a:spLocks noChangeArrowheads="1"/>
          </p:cNvSpPr>
          <p:nvPr/>
        </p:nvSpPr>
        <p:spPr bwMode="auto">
          <a:xfrm>
            <a:off x="1571604" y="5572140"/>
            <a:ext cx="357190" cy="92869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歌仔戲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7" name="Rectangle 57"/>
          <p:cNvSpPr>
            <a:spLocks noChangeArrowheads="1"/>
          </p:cNvSpPr>
          <p:nvPr/>
        </p:nvSpPr>
        <p:spPr bwMode="auto">
          <a:xfrm>
            <a:off x="2000232" y="1500174"/>
            <a:ext cx="1872000" cy="43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台北當代藝術館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(90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58" name="Rectangle 58"/>
          <p:cNvSpPr>
            <a:spLocks noChangeArrowheads="1"/>
          </p:cNvSpPr>
          <p:nvPr/>
        </p:nvSpPr>
        <p:spPr bwMode="auto">
          <a:xfrm>
            <a:off x="2000232" y="2000240"/>
            <a:ext cx="1872000" cy="43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臺北市立美術館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(90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0" name="Rectangle 60"/>
          <p:cNvSpPr>
            <a:spLocks noChangeArrowheads="1"/>
          </p:cNvSpPr>
          <p:nvPr/>
        </p:nvSpPr>
        <p:spPr bwMode="auto">
          <a:xfrm>
            <a:off x="2000232" y="3000372"/>
            <a:ext cx="1872000" cy="43200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光點台北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(83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2" name="Rectangle 62"/>
          <p:cNvSpPr>
            <a:spLocks noChangeArrowheads="1"/>
          </p:cNvSpPr>
          <p:nvPr/>
        </p:nvSpPr>
        <p:spPr bwMode="auto">
          <a:xfrm>
            <a:off x="2000232" y="5643578"/>
            <a:ext cx="1928826" cy="85725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中山堂中正廳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(1122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</p:txBody>
      </p:sp>
      <p:sp>
        <p:nvSpPr>
          <p:cNvPr id="25663" name="Rectangle 63"/>
          <p:cNvSpPr>
            <a:spLocks noChangeArrowheads="1"/>
          </p:cNvSpPr>
          <p:nvPr/>
        </p:nvSpPr>
        <p:spPr bwMode="auto">
          <a:xfrm>
            <a:off x="4000496" y="1357298"/>
            <a:ext cx="2928958" cy="121444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認識當代藝術＋當期展覽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依據美術館當期展覽內容</a:t>
            </a:r>
            <a:r>
              <a:rPr kumimoji="1" lang="en-US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sz="1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5" name="Rectangle 65"/>
          <p:cNvSpPr>
            <a:spLocks noChangeArrowheads="1"/>
          </p:cNvSpPr>
          <p:nvPr/>
        </p:nvSpPr>
        <p:spPr bwMode="auto">
          <a:xfrm>
            <a:off x="4000496" y="2714620"/>
            <a:ext cx="2928958" cy="85725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用影像說故事＋電影賞析</a:t>
            </a:r>
            <a:endParaRPr kumimoji="1" lang="en-US" altLang="zh-TW" sz="14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跳格子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姜秀瓊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邂逅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生命狂想曲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游智煒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6" name="Rectangle 66"/>
          <p:cNvSpPr>
            <a:spLocks noChangeArrowheads="1"/>
          </p:cNvSpPr>
          <p:nvPr/>
        </p:nvSpPr>
        <p:spPr bwMode="auto">
          <a:xfrm>
            <a:off x="4000496" y="5643578"/>
            <a:ext cx="2928958" cy="85725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認識歌仔戲＋歌仔戲賞析</a:t>
            </a:r>
          </a:p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《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陳靖姑收妖</a:t>
            </a: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》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改編版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7" name="Rectangle 67"/>
          <p:cNvSpPr>
            <a:spLocks noChangeArrowheads="1"/>
          </p:cNvSpPr>
          <p:nvPr/>
        </p:nvSpPr>
        <p:spPr bwMode="auto">
          <a:xfrm>
            <a:off x="4000496" y="3857628"/>
            <a:ext cx="3000396" cy="571504"/>
          </a:xfrm>
          <a:prstGeom prst="rect">
            <a:avLst/>
          </a:prstGeom>
          <a:solidFill>
            <a:srgbClr val="FF0066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體驗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內容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(90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分鐘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5669" name="Rectangle 69"/>
          <p:cNvSpPr>
            <a:spLocks noChangeArrowheads="1"/>
          </p:cNvSpPr>
          <p:nvPr/>
        </p:nvSpPr>
        <p:spPr bwMode="auto">
          <a:xfrm>
            <a:off x="7143768" y="285728"/>
            <a:ext cx="1928826" cy="6357982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 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，獎金以等值圖書禮券頒贈。 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藝術人文獎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萬元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、優選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千元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 佳作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名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獎金</a:t>
            </a: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 完成一支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3-5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分鐘的故事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如參加育意深遠課程心得或是自創故事等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。 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參加計畫的同學運用拍攝影片、圖片、繪畫加上文字或聲音、音樂等說明，</a:t>
            </a: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故事創作 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x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獎學金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5668" name="Rectangle 68"/>
          <p:cNvSpPr>
            <a:spLocks noChangeArrowheads="1"/>
          </p:cNvSpPr>
          <p:nvPr/>
        </p:nvSpPr>
        <p:spPr bwMode="auto">
          <a:xfrm>
            <a:off x="6929454" y="3857628"/>
            <a:ext cx="642942" cy="571504"/>
          </a:xfrm>
          <a:prstGeom prst="rect">
            <a:avLst/>
          </a:prstGeom>
          <a:solidFill>
            <a:srgbClr val="FFFF0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創意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延伸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25601" name="Picture 1" descr="C:\Users\user\AppData\Local\Microsoft\Windows\Temporary Internet Files\Content.IE5\3TRF1VQZ\cc-library010006742[1]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72264" y="285728"/>
            <a:ext cx="680746" cy="660182"/>
          </a:xfrm>
          <a:prstGeom prst="rect">
            <a:avLst/>
          </a:prstGeom>
          <a:noFill/>
        </p:spPr>
      </p:pic>
      <p:sp>
        <p:nvSpPr>
          <p:cNvPr id="28" name="Rectangle 49"/>
          <p:cNvSpPr>
            <a:spLocks noChangeArrowheads="1"/>
          </p:cNvSpPr>
          <p:nvPr/>
        </p:nvSpPr>
        <p:spPr bwMode="auto">
          <a:xfrm>
            <a:off x="571472" y="1428736"/>
            <a:ext cx="360000" cy="228601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7</a:t>
            </a:r>
          </a:p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8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</a:t>
            </a:r>
            <a:endParaRPr kumimoji="1" lang="zh-TW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9" name="矩形 2"/>
          <p:cNvSpPr>
            <a:spLocks noChangeArrowheads="1"/>
          </p:cNvSpPr>
          <p:nvPr/>
        </p:nvSpPr>
        <p:spPr bwMode="auto">
          <a:xfrm>
            <a:off x="571472" y="4572008"/>
            <a:ext cx="360000" cy="192882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</a:t>
            </a:r>
            <a:endParaRPr kumimoji="1" lang="zh-TW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0" name="Rectangle 48"/>
          <p:cNvSpPr>
            <a:spLocks noChangeArrowheads="1"/>
          </p:cNvSpPr>
          <p:nvPr/>
        </p:nvSpPr>
        <p:spPr bwMode="auto">
          <a:xfrm>
            <a:off x="571472" y="3857628"/>
            <a:ext cx="500066" cy="571504"/>
          </a:xfrm>
          <a:prstGeom prst="rect">
            <a:avLst/>
          </a:prstGeom>
          <a:solidFill>
            <a:srgbClr val="FFC000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年級</a:t>
            </a:r>
            <a:endParaRPr kumimoji="1" 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1" name="Rectangle 49"/>
          <p:cNvSpPr>
            <a:spLocks noChangeArrowheads="1"/>
          </p:cNvSpPr>
          <p:nvPr/>
        </p:nvSpPr>
        <p:spPr bwMode="auto">
          <a:xfrm>
            <a:off x="1071538" y="4572008"/>
            <a:ext cx="360000" cy="938218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</a:t>
            </a:r>
            <a:endParaRPr kumimoji="1" lang="zh-TW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3" name="Rectangle 54"/>
          <p:cNvSpPr>
            <a:spLocks noChangeArrowheads="1"/>
          </p:cNvSpPr>
          <p:nvPr/>
        </p:nvSpPr>
        <p:spPr bwMode="auto">
          <a:xfrm>
            <a:off x="1571604" y="4572008"/>
            <a:ext cx="357190" cy="92427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4" name="Rectangle 62"/>
          <p:cNvSpPr>
            <a:spLocks noChangeArrowheads="1"/>
          </p:cNvSpPr>
          <p:nvPr/>
        </p:nvSpPr>
        <p:spPr bwMode="auto">
          <a:xfrm>
            <a:off x="2000232" y="4572008"/>
            <a:ext cx="1928826" cy="928694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中山堂中正廳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(1122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人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</p:txBody>
      </p:sp>
      <p:sp>
        <p:nvSpPr>
          <p:cNvPr id="36" name="Rectangle 65"/>
          <p:cNvSpPr>
            <a:spLocks noChangeArrowheads="1"/>
          </p:cNvSpPr>
          <p:nvPr/>
        </p:nvSpPr>
        <p:spPr bwMode="auto">
          <a:xfrm>
            <a:off x="4000496" y="4500570"/>
            <a:ext cx="2928958" cy="107157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用影像說故事＋電影賞析</a:t>
            </a:r>
            <a:endParaRPr kumimoji="1" lang="en-US" altLang="zh-TW" sz="1400" b="1" dirty="0" smtClean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algn="ctr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大製片家／法蘭克歐茲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2" name="Rectangle 49"/>
          <p:cNvSpPr>
            <a:spLocks noChangeArrowheads="1"/>
          </p:cNvSpPr>
          <p:nvPr/>
        </p:nvSpPr>
        <p:spPr bwMode="auto">
          <a:xfrm>
            <a:off x="142844" y="1428736"/>
            <a:ext cx="360000" cy="2286016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、下學期</a:t>
            </a:r>
            <a:endParaRPr kumimoji="1" lang="zh-TW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5" name="Rectangle 49"/>
          <p:cNvSpPr>
            <a:spLocks noChangeArrowheads="1"/>
          </p:cNvSpPr>
          <p:nvPr/>
        </p:nvSpPr>
        <p:spPr bwMode="auto">
          <a:xfrm>
            <a:off x="142844" y="4571984"/>
            <a:ext cx="360000" cy="1928850"/>
          </a:xfrm>
          <a:prstGeom prst="rect">
            <a:avLst/>
          </a:prstGeom>
          <a:solidFill>
            <a:srgbClr val="FFFFFF"/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4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endParaRPr kumimoji="1" lang="zh-TW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7" name="Rectangle 48"/>
          <p:cNvSpPr>
            <a:spLocks noChangeArrowheads="1"/>
          </p:cNvSpPr>
          <p:nvPr/>
        </p:nvSpPr>
        <p:spPr bwMode="auto">
          <a:xfrm>
            <a:off x="71406" y="3857628"/>
            <a:ext cx="500066" cy="5715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5400">
            <a:solidFill>
              <a:srgbClr val="F7964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學期</a:t>
            </a:r>
            <a:endParaRPr kumimoji="1" 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38" name="Picture 2" descr="D:\2016ASTA8V\2016 國中育藝深遠\執行\宣傳\育藝深遠QRCO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8" y="357166"/>
            <a:ext cx="765775" cy="76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4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29"/>
          <p:cNvSpPr>
            <a:spLocks noChangeArrowheads="1"/>
          </p:cNvSpPr>
          <p:nvPr/>
        </p:nvSpPr>
        <p:spPr bwMode="auto">
          <a:xfrm>
            <a:off x="1142976" y="1384088"/>
            <a:ext cx="582600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目標對象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6" name="矩形 29"/>
          <p:cNvSpPr>
            <a:spLocks noChangeArrowheads="1"/>
          </p:cNvSpPr>
          <p:nvPr/>
        </p:nvSpPr>
        <p:spPr bwMode="auto">
          <a:xfrm>
            <a:off x="1785918" y="1384088"/>
            <a:ext cx="3786214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體驗內容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7" name="矩形 29"/>
          <p:cNvSpPr>
            <a:spLocks noChangeArrowheads="1"/>
          </p:cNvSpPr>
          <p:nvPr/>
        </p:nvSpPr>
        <p:spPr bwMode="auto">
          <a:xfrm>
            <a:off x="5643570" y="1396788"/>
            <a:ext cx="3286148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執行時間／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105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學年度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下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學期</a:t>
            </a:r>
            <a:endParaRPr lang="zh-TW" altLang="zh-TW" sz="1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民國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–106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21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7" name="矩形 29"/>
          <p:cNvSpPr>
            <a:spLocks noChangeArrowheads="1"/>
          </p:cNvSpPr>
          <p:nvPr/>
        </p:nvSpPr>
        <p:spPr bwMode="auto">
          <a:xfrm>
            <a:off x="1142976" y="2039727"/>
            <a:ext cx="549268" cy="600874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老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師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0" name="矩形 29"/>
          <p:cNvSpPr>
            <a:spLocks noChangeArrowheads="1"/>
          </p:cNvSpPr>
          <p:nvPr/>
        </p:nvSpPr>
        <p:spPr bwMode="auto">
          <a:xfrm>
            <a:off x="1808154" y="2027030"/>
            <a:ext cx="3763978" cy="142876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視覺藝術類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美術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–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當代藝術館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電影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–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光點台北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表演藝術類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 歌仔戲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–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萬華糖廍</a:t>
            </a:r>
            <a:endParaRPr kumimoji="1" lang="zh-TW" altLang="zh-TW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1" name="矩形 29"/>
          <p:cNvSpPr>
            <a:spLocks noChangeArrowheads="1"/>
          </p:cNvSpPr>
          <p:nvPr/>
        </p:nvSpPr>
        <p:spPr bwMode="auto">
          <a:xfrm>
            <a:off x="5643570" y="2027030"/>
            <a:ext cx="3316282" cy="142876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課程時間</a:t>
            </a: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3/07 (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上午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9:00–12:00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歌仔戲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3/14 (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上午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9:00–12:00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</a:t>
            </a:r>
            <a:endParaRPr kumimoji="1" lang="zh-TW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3/21 (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上午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9:00–12:00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報名時間</a:t>
            </a:r>
            <a:r>
              <a:rPr kumimoji="1" lang="zh-TW" altLang="en-US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即日起－</a:t>
            </a:r>
            <a:r>
              <a:rPr kumimoji="1" lang="zh-TW" altLang="en-US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額滿為止。</a:t>
            </a:r>
            <a:endParaRPr kumimoji="1" lang="zh-TW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3" name="矩形 29"/>
          <p:cNvSpPr>
            <a:spLocks noChangeArrowheads="1"/>
          </p:cNvSpPr>
          <p:nvPr/>
        </p:nvSpPr>
        <p:spPr bwMode="auto">
          <a:xfrm>
            <a:off x="1142976" y="3527228"/>
            <a:ext cx="571504" cy="1143008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7-8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級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1808154" y="3527228"/>
            <a:ext cx="3763978" cy="318792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視覺藝術類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美術館的奇思妙想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當代藝術館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當期展覽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lang="en-US" altLang="zh-TW" sz="1400" b="1" dirty="0" smtClean="0"/>
          </a:p>
          <a:p>
            <a:r>
              <a:rPr kumimoji="1" lang="en-US" altLang="zh-TW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臺北市立美術館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當期展覽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lang="zh-TW" altLang="zh-TW" sz="1400" dirty="0"/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u="sng" dirty="0" smtClean="0"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電影的藝想世界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－光點台北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用影像說故事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三幕劇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撰寫故事大綱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2.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電影欣賞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分鐘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跳格子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姜秀瓊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】+</a:t>
            </a: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邂逅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-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生命狂想曲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游智煒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3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8" name="矩形 29"/>
          <p:cNvSpPr>
            <a:spLocks noChangeArrowheads="1"/>
          </p:cNvSpPr>
          <p:nvPr/>
        </p:nvSpPr>
        <p:spPr bwMode="auto">
          <a:xfrm>
            <a:off x="5643570" y="3527228"/>
            <a:ext cx="3286148" cy="318792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場次時間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en-US" altLang="zh-TW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@</a:t>
            </a:r>
            <a:r>
              <a:rPr kumimoji="1" lang="zh-TW" altLang="en-US" sz="1200" b="1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段考後第二天下午</a:t>
            </a:r>
            <a:endParaRPr kumimoji="1" lang="zh-TW" altLang="en-US" sz="1200" b="1" i="0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106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30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31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19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29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、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30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endParaRPr kumimoji="1" lang="en-US" altLang="zh-TW" sz="1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i="0" strike="noStrike" cap="none" normalizeH="0" baseline="0" dirty="0" smtClean="0">
                <a:ln>
                  <a:noFill/>
                </a:ln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每日</a:t>
            </a:r>
            <a:r>
              <a:rPr kumimoji="1" lang="zh-TW" altLang="en-US" sz="1200" b="1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一</a:t>
            </a:r>
            <a:r>
              <a:rPr kumimoji="1" lang="zh-TW" altLang="en-US" sz="1200" b="1" i="0" strike="noStrike" cap="none" normalizeH="0" baseline="0" smtClean="0">
                <a:ln>
                  <a:noFill/>
                </a:ln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梯次</a:t>
            </a:r>
            <a:r>
              <a:rPr kumimoji="1" lang="zh-TW" altLang="en-US" sz="120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 13:30-15:00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 </a:t>
            </a:r>
            <a:r>
              <a:rPr kumimoji="1" lang="zh-TW" altLang="en-US" sz="1200" b="1" u="sng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報名時間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：即日起－活動前</a:t>
            </a:r>
            <a:r>
              <a:rPr kumimoji="1" lang="en-US" altLang="zh-TW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天止。</a:t>
            </a:r>
            <a:endParaRPr kumimoji="1" lang="en-US" altLang="zh-TW" sz="12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2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@</a:t>
            </a:r>
            <a:r>
              <a:rPr kumimoji="1" lang="zh-TW" altLang="en-US" sz="1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「美術館的奇思妙想」依照各班需求</a:t>
            </a:r>
            <a:endParaRPr kumimoji="1" lang="en-US" altLang="zh-TW" sz="12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Times New Roman"/>
              </a:rPr>
              <a:t>　</a:t>
            </a: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星期二～五依照各班需求時間。</a:t>
            </a:r>
            <a:endParaRPr kumimoji="1" lang="en-US" altLang="zh-TW" sz="1200" b="1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</a:t>
            </a:r>
            <a:r>
              <a:rPr kumimoji="1" lang="zh-TW" altLang="en-US" sz="12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第一梯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:00-11:30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kern="100" dirty="0">
                <a:latin typeface="微軟正黑體" pitchFamily="34" charset="-120"/>
                <a:ea typeface="微軟正黑體" pitchFamily="34" charset="-120"/>
                <a:cs typeface="Times New Roman"/>
              </a:rPr>
              <a:t> </a:t>
            </a:r>
            <a:r>
              <a:rPr kumimoji="1" lang="zh-TW" altLang="en-US" sz="1200" b="1" kern="100" dirty="0" smtClean="0">
                <a:latin typeface="微軟正黑體" pitchFamily="34" charset="-120"/>
                <a:ea typeface="微軟正黑體" pitchFamily="34" charset="-120"/>
                <a:cs typeface="Times New Roman"/>
              </a:rPr>
              <a:t>   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｜第</a:t>
            </a:r>
            <a:r>
              <a:rPr kumimoji="1" lang="zh-TW" altLang="en-US" sz="12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二</a:t>
            </a:r>
            <a:r>
              <a:rPr kumimoji="1" lang="zh-TW" altLang="en-US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梯</a:t>
            </a:r>
            <a:r>
              <a:rPr kumimoji="1" lang="zh-TW" altLang="en-US" sz="12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</a:t>
            </a:r>
            <a:r>
              <a:rPr kumimoji="1" lang="en-US" altLang="zh-TW" sz="12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</a:t>
            </a: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:30-15:00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    </a:t>
            </a:r>
            <a:r>
              <a:rPr kumimoji="1" lang="zh-TW" altLang="en-US" sz="1200" b="1" u="sng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報名時間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：請提前</a:t>
            </a:r>
            <a:r>
              <a:rPr kumimoji="1" lang="en-US" altLang="zh-TW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</a:t>
            </a:r>
            <a:r>
              <a:rPr kumimoji="1" lang="zh-TW" altLang="en-US" sz="12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週申請預約。</a:t>
            </a:r>
            <a:endParaRPr lang="en-US" altLang="zh-TW" sz="1200" kern="0" dirty="0" smtClean="0">
              <a:latin typeface="微軟正黑體" pitchFamily="34" charset="-120"/>
              <a:ea typeface="微軟正黑體" pitchFamily="34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1200" kern="0" dirty="0" smtClean="0">
                <a:latin typeface="微軟正黑體" pitchFamily="34" charset="-120"/>
                <a:ea typeface="微軟正黑體" pitchFamily="34" charset="-120"/>
              </a:rPr>
              <a:t>    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altLang="zh-TW" sz="1400" kern="0" dirty="0" smtClean="0">
              <a:latin typeface="微軟正黑體" pitchFamily="34" charset="-120"/>
              <a:ea typeface="微軟正黑體" pitchFamily="34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zh-TW" altLang="zh-TW" sz="1400" kern="100" dirty="0" smtClean="0">
              <a:latin typeface="微軟正黑體" pitchFamily="34" charset="-120"/>
              <a:ea typeface="微軟正黑體" pitchFamily="34" charset="-120"/>
              <a:cs typeface="Times New Roman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9" name="標題 1"/>
          <p:cNvSpPr>
            <a:spLocks noGrp="1"/>
          </p:cNvSpPr>
          <p:nvPr>
            <p:ph type="title"/>
          </p:nvPr>
        </p:nvSpPr>
        <p:spPr>
          <a:xfrm>
            <a:off x="500034" y="215900"/>
            <a:ext cx="7358114" cy="868346"/>
          </a:xfrm>
        </p:spPr>
        <p:txBody>
          <a:bodyPr/>
          <a:lstStyle/>
          <a:p>
            <a:r>
              <a:rPr lang="zh-TW" altLang="en-US" dirty="0" smtClean="0"/>
              <a:t>國中藝術</a:t>
            </a:r>
            <a:r>
              <a:rPr lang="zh-TW" altLang="zh-TW" dirty="0" smtClean="0"/>
              <a:t>體驗</a:t>
            </a:r>
            <a:r>
              <a:rPr lang="zh-TW" altLang="en-US" dirty="0" smtClean="0"/>
              <a:t>營</a:t>
            </a:r>
            <a:r>
              <a:rPr lang="en-US" altLang="zh-TW" dirty="0" smtClean="0"/>
              <a:t>•7+8</a:t>
            </a:r>
            <a:r>
              <a:rPr lang="zh-TW" altLang="en-US" dirty="0" smtClean="0"/>
              <a:t>年級自由配</a:t>
            </a:r>
            <a:endParaRPr lang="zh-TW" altLang="en-US" dirty="0"/>
          </a:p>
        </p:txBody>
      </p:sp>
      <p:pic>
        <p:nvPicPr>
          <p:cNvPr id="14" name="Picture 2" descr="D:\2016ASTA8V\2016 國中育藝深遠\執行\宣傳\育藝深遠QRCOD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58" y="214290"/>
            <a:ext cx="884711" cy="884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500702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29"/>
          <p:cNvSpPr>
            <a:spLocks noChangeArrowheads="1"/>
          </p:cNvSpPr>
          <p:nvPr/>
        </p:nvSpPr>
        <p:spPr bwMode="auto">
          <a:xfrm>
            <a:off x="1142976" y="1071546"/>
            <a:ext cx="582600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目標對象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6" name="矩形 29"/>
          <p:cNvSpPr>
            <a:spLocks noChangeArrowheads="1"/>
          </p:cNvSpPr>
          <p:nvPr/>
        </p:nvSpPr>
        <p:spPr bwMode="auto">
          <a:xfrm>
            <a:off x="1785918" y="1071546"/>
            <a:ext cx="2286016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體驗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內容</a:t>
            </a:r>
            <a:endParaRPr kumimoji="1" 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7" name="矩形 29"/>
          <p:cNvSpPr>
            <a:spLocks noChangeArrowheads="1"/>
          </p:cNvSpPr>
          <p:nvPr/>
        </p:nvSpPr>
        <p:spPr bwMode="auto">
          <a:xfrm>
            <a:off x="4162313" y="1053731"/>
            <a:ext cx="4767405" cy="571500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 sz="1400" b="1" dirty="0">
                <a:latin typeface="微軟正黑體" pitchFamily="34" charset="-120"/>
                <a:ea typeface="微軟正黑體" pitchFamily="34" charset="-120"/>
              </a:rPr>
              <a:t>專案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執行時間／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105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學年度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下</a:t>
            </a:r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學期</a:t>
            </a:r>
            <a:endParaRPr lang="zh-TW" altLang="zh-TW" sz="14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zh-TW" sz="1400" b="1" dirty="0" smtClean="0">
                <a:latin typeface="微軟正黑體" pitchFamily="34" charset="-120"/>
                <a:ea typeface="微軟正黑體" pitchFamily="34" charset="-120"/>
              </a:rPr>
              <a:t>民國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–106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6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1400" b="1" dirty="0" smtClean="0">
                <a:latin typeface="微軟正黑體" pitchFamily="34" charset="-120"/>
                <a:ea typeface="微軟正黑體" pitchFamily="34" charset="-120"/>
              </a:rPr>
              <a:t>21</a:t>
            </a:r>
            <a:r>
              <a:rPr lang="zh-TW" altLang="en-US" sz="1400" b="1" dirty="0" smtClean="0">
                <a:latin typeface="微軟正黑體" pitchFamily="34" charset="-120"/>
                <a:ea typeface="微軟正黑體" pitchFamily="34" charset="-120"/>
              </a:rPr>
              <a:t>日</a:t>
            </a:r>
            <a:endParaRPr kumimoji="1" lang="zh-TW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23" name="矩形 29"/>
          <p:cNvSpPr>
            <a:spLocks noChangeArrowheads="1"/>
          </p:cNvSpPr>
          <p:nvPr/>
        </p:nvSpPr>
        <p:spPr bwMode="auto">
          <a:xfrm>
            <a:off x="1142976" y="1714488"/>
            <a:ext cx="571504" cy="3143272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9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(7-8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年級亦可參加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)</a:t>
            </a:r>
            <a:endParaRPr kumimoji="1" lang="en-US" altLang="zh-TW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0" name="矩形 29"/>
          <p:cNvSpPr>
            <a:spLocks noChangeArrowheads="1"/>
          </p:cNvSpPr>
          <p:nvPr/>
        </p:nvSpPr>
        <p:spPr bwMode="auto">
          <a:xfrm>
            <a:off x="1785918" y="1714488"/>
            <a:ext cx="2286016" cy="1570496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表演藝術類</a:t>
            </a:r>
            <a:endParaRPr kumimoji="1" lang="en-US" altLang="zh-TW" sz="14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u="sng" dirty="0" smtClean="0"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身騎白馬歌仔戲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│中山堂</a:t>
            </a:r>
            <a:endParaRPr kumimoji="1" lang="en-US" altLang="zh-TW" sz="14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陳</a:t>
            </a:r>
            <a:r>
              <a:rPr kumimoji="1" lang="zh-TW" altLang="en-US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靖姑收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妖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•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改編版</a:t>
            </a:r>
            <a:r>
              <a:rPr kumimoji="1" lang="en-US" altLang="zh-TW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38" name="矩形 29"/>
          <p:cNvSpPr>
            <a:spLocks noChangeArrowheads="1"/>
          </p:cNvSpPr>
          <p:nvPr/>
        </p:nvSpPr>
        <p:spPr bwMode="auto">
          <a:xfrm>
            <a:off x="4138460" y="1683973"/>
            <a:ext cx="4862696" cy="1601011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場次時間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日上午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10:00-11:30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　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5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31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</a:t>
            </a:r>
            <a:r>
              <a:rPr kumimoji="1" lang="zh-TW" altLang="en-US" sz="1400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13:30-15:00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2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785918" y="3356992"/>
            <a:ext cx="2286016" cy="1500768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視覺藝術類</a:t>
            </a:r>
            <a:endParaRPr kumimoji="1" lang="en-US" altLang="zh-TW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u="sng" dirty="0" smtClean="0"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電影的藝想世界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│中山堂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4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【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大製騙家／法蘭克歐茲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】</a:t>
            </a:r>
            <a:endParaRPr kumimoji="1" lang="zh-TW" altLang="zh-TW" sz="32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marL="342900" lvl="0" indent="-34290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sp>
        <p:nvSpPr>
          <p:cNvPr id="16" name="標題 1"/>
          <p:cNvSpPr>
            <a:spLocks noGrp="1"/>
          </p:cNvSpPr>
          <p:nvPr>
            <p:ph type="title"/>
          </p:nvPr>
        </p:nvSpPr>
        <p:spPr>
          <a:xfrm>
            <a:off x="500034" y="215900"/>
            <a:ext cx="7358114" cy="868346"/>
          </a:xfrm>
        </p:spPr>
        <p:txBody>
          <a:bodyPr>
            <a:normAutofit/>
          </a:bodyPr>
          <a:lstStyle/>
          <a:p>
            <a:r>
              <a:rPr lang="zh-TW" altLang="en-US" b="0" dirty="0" smtClean="0">
                <a:latin typeface="Adobe 黑体 Std R" pitchFamily="34" charset="-128"/>
                <a:ea typeface="Adobe 黑体 Std R" pitchFamily="34" charset="-128"/>
              </a:rPr>
              <a:t>國中藝術</a:t>
            </a:r>
            <a:r>
              <a:rPr lang="zh-TW" altLang="zh-TW" b="0" dirty="0" smtClean="0">
                <a:latin typeface="Adobe 黑体 Std R" pitchFamily="34" charset="-128"/>
                <a:ea typeface="Adobe 黑体 Std R" pitchFamily="34" charset="-128"/>
              </a:rPr>
              <a:t>體驗</a:t>
            </a:r>
            <a:r>
              <a:rPr lang="zh-TW" altLang="en-US" b="0" dirty="0" smtClean="0">
                <a:latin typeface="Adobe 黑体 Std R" pitchFamily="34" charset="-128"/>
                <a:ea typeface="Adobe 黑体 Std R" pitchFamily="34" charset="-128"/>
              </a:rPr>
              <a:t>營</a:t>
            </a:r>
            <a:r>
              <a:rPr lang="en-US" altLang="zh-TW" b="0" dirty="0" smtClean="0">
                <a:latin typeface="Adobe 黑体 Std R" pitchFamily="34" charset="-128"/>
                <a:ea typeface="Adobe 黑体 Std R" pitchFamily="34" charset="-128"/>
              </a:rPr>
              <a:t>•9</a:t>
            </a:r>
            <a:r>
              <a:rPr lang="zh-TW" altLang="en-US" b="0" dirty="0" smtClean="0">
                <a:latin typeface="Adobe 黑体 Std R" pitchFamily="34" charset="-128"/>
                <a:ea typeface="Adobe 黑体 Std R" pitchFamily="34" charset="-128"/>
              </a:rPr>
              <a:t>年級會考專案</a:t>
            </a:r>
            <a:endParaRPr lang="zh-TW" altLang="en-US" b="0" dirty="0">
              <a:latin typeface="Adobe 黑体 Std R" pitchFamily="34" charset="-128"/>
              <a:ea typeface="Adobe 黑体 Std R" pitchFamily="34" charset="-128"/>
            </a:endParaRPr>
          </a:p>
        </p:txBody>
      </p:sp>
      <p:pic>
        <p:nvPicPr>
          <p:cNvPr id="12" name="Picture 2" descr="D:\2016ASTA8V\2016 國中育藝深遠\執行\宣傳\育藝深遠QRCOD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20" y="142852"/>
            <a:ext cx="884711" cy="884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29"/>
          <p:cNvSpPr>
            <a:spLocks noChangeArrowheads="1"/>
          </p:cNvSpPr>
          <p:nvPr/>
        </p:nvSpPr>
        <p:spPr bwMode="auto">
          <a:xfrm>
            <a:off x="4143372" y="3356992"/>
            <a:ext cx="4857783" cy="1500768"/>
          </a:xfrm>
          <a:prstGeom prst="rect">
            <a:avLst/>
          </a:prstGeom>
          <a:solidFill>
            <a:srgbClr val="FFFFFF"/>
          </a:solidFill>
          <a:ln w="2540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下學期</a:t>
            </a:r>
            <a:r>
              <a:rPr kumimoji="1" lang="en-US" altLang="zh-TW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/</a:t>
            </a:r>
            <a:r>
              <a:rPr kumimoji="1" lang="zh-TW" altLang="en-US" sz="1400" b="1" u="sng" dirty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場次</a:t>
            </a:r>
            <a:r>
              <a:rPr kumimoji="1" lang="zh-TW" altLang="en-US" sz="1400" b="1" u="sng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時間</a:t>
            </a:r>
            <a:endParaRPr kumimoji="1" lang="en-US" altLang="zh-TW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01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日上午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09:30-11:30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　</a:t>
            </a: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第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2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場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6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01</a:t>
            </a:r>
            <a:r>
              <a:rPr kumimoji="1" lang="zh-TW" altLang="en-US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日下午</a:t>
            </a:r>
            <a:r>
              <a:rPr kumimoji="1" lang="en-US" altLang="zh-TW" sz="1400" dirty="0" smtClean="0">
                <a:latin typeface="微軟正黑體" pitchFamily="34" charset="-120"/>
                <a:ea typeface="微軟正黑體" pitchFamily="34" charset="-120"/>
                <a:cs typeface="新細明體" pitchFamily="18" charset="-120"/>
              </a:rPr>
              <a:t>13:30-15:30</a:t>
            </a:r>
          </a:p>
          <a:p>
            <a:pPr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1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b="1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en-US" altLang="zh-TW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dirty="0" smtClean="0"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kumimoji="1" lang="zh-TW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微軟正黑體" pitchFamily="34" charset="-120"/>
              <a:ea typeface="微軟正黑體" pitchFamily="34" charset="-120"/>
              <a:cs typeface="新細明體" pitchFamily="18" charset="-120"/>
            </a:endParaRPr>
          </a:p>
        </p:txBody>
      </p:sp>
      <p:pic>
        <p:nvPicPr>
          <p:cNvPr id="13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500702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教師研習營課程流程說明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928670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類別：歌仔戲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 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3/07 (</a:t>
            </a:r>
            <a:r>
              <a:rPr kumimoji="1" lang="zh-TW" altLang="en-US" sz="1400" dirty="0" smtClean="0">
                <a:cs typeface="新細明體" pitchFamily="18" charset="-120"/>
              </a:rPr>
              <a:t>二</a:t>
            </a:r>
            <a:r>
              <a:rPr kumimoji="1" lang="en-US" altLang="zh-TW" sz="1400" dirty="0" smtClean="0">
                <a:cs typeface="新細明體" pitchFamily="18" charset="-120"/>
              </a:rPr>
              <a:t>) </a:t>
            </a:r>
            <a:r>
              <a:rPr kumimoji="1" lang="zh-TW" altLang="en-US" sz="1400" dirty="0" smtClean="0">
                <a:cs typeface="新細明體" pitchFamily="18" charset="-120"/>
              </a:rPr>
              <a:t>上午</a:t>
            </a:r>
            <a:r>
              <a:rPr kumimoji="1" lang="en-US" altLang="zh-TW" sz="1400" dirty="0" smtClean="0">
                <a:cs typeface="新細明體" pitchFamily="18" charset="-120"/>
              </a:rPr>
              <a:t>9:00–12:00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地點：萬華糖廍文化園區</a:t>
            </a:r>
            <a:endParaRPr lang="zh-TW" altLang="en-US" sz="1400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00100" y="1785926"/>
          <a:ext cx="7929618" cy="5009537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18483"/>
                <a:gridCol w="2468937"/>
                <a:gridCol w="4442198"/>
              </a:tblGrid>
              <a:tr h="2204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  <a:tc>
                  <a:txBody>
                    <a:bodyPr/>
                    <a:lstStyle/>
                    <a:p>
                      <a:pPr marL="36830"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</a:tr>
              <a:tr h="3135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08:30-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9:00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報到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領取研習手冊與活動資料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4703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</a:t>
                      </a:r>
                      <a:r>
                        <a:rPr lang="en-US" altLang="zh-TW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</a:t>
                      </a: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9:10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主持人開場─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(1)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講師簡介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(2)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研習內容說明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增進對『育藝深遠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國中藝術體驗營』活動的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認識與了解。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10796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09:10-10:00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歌仔戲研習– 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劇種源流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劇種特色比較介紹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歌仔戲的文化意涵</a:t>
                      </a: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即興創作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提供老師對於傳統戲曲的了解與認識。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深度了解歌仔戲的文化意涵與美學。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提供歌仔戲，延伸校園推廣教育的運用。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即興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創作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：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運用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生活經驗創作歌仔戲的戲文唱曲。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例如</a:t>
                      </a: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台語</a:t>
                      </a: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身穿衫褲是紅支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支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　</a:t>
                      </a:r>
                      <a:r>
                        <a:rPr 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人是比花蕊夠卡水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請問你家從哪裡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去</a:t>
                      </a: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　</a:t>
                      </a:r>
                      <a:r>
                        <a:rPr lang="en-US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想要請你去喝咖啡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7839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10:10-10:50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身騎白馬初登場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基礎身段教學</a:t>
                      </a: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唱唱歌仔戲</a:t>
                      </a: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七字調、都馬調、變調仔</a:t>
                      </a:r>
                    </a:p>
                    <a:p>
                      <a:pPr marL="3683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3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即興組合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親身體驗歌仔的表演動作與演出精神。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唱腔是傳統戲曲很十分重要的特色。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即興創作組合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將身段與創作戲文唱詞，配合動作完成組合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3999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10:50-11:00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演出導聆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演出前導聆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6271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11:00-12:00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歌仔戲欣賞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-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《烽火情緣》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透過劇場觀摩活動，讓老師體驗並瞭解舞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臺演出過程。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提供老師如何帶領學生觀賞表演，以及如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何延伸運用歌仔戲元素於日常課程教學。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  <a:tr h="4742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12:00-12:10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研習時數證明序號</a:t>
                      </a:r>
                    </a:p>
                    <a:p>
                      <a:pPr marL="635" algn="l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USB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紀念手環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4851" marR="44851" marT="0" marB="0" anchor="ctr"/>
                </a:tc>
              </a:tr>
            </a:tbl>
          </a:graphicData>
        </a:graphic>
      </p:graphicFrame>
      <p:pic>
        <p:nvPicPr>
          <p:cNvPr id="6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357166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教師研習營課程流程說明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類別：美術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 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14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  <a:r>
              <a:rPr kumimoji="1" lang="en-US" altLang="zh-TW" sz="1400" dirty="0" smtClean="0">
                <a:cs typeface="新細明體" pitchFamily="18" charset="-120"/>
              </a:rPr>
              <a:t> (</a:t>
            </a:r>
            <a:r>
              <a:rPr kumimoji="1" lang="zh-TW" altLang="en-US" sz="1400" dirty="0" smtClean="0">
                <a:cs typeface="新細明體" pitchFamily="18" charset="-120"/>
              </a:rPr>
              <a:t>二</a:t>
            </a:r>
            <a:r>
              <a:rPr kumimoji="1" lang="en-US" altLang="zh-TW" sz="1400" dirty="0" smtClean="0">
                <a:cs typeface="新細明體" pitchFamily="18" charset="-120"/>
              </a:rPr>
              <a:t>) </a:t>
            </a:r>
            <a:r>
              <a:rPr kumimoji="1" lang="zh-TW" altLang="en-US" sz="1400" dirty="0" smtClean="0">
                <a:cs typeface="新細明體" pitchFamily="18" charset="-120"/>
              </a:rPr>
              <a:t>上午</a:t>
            </a:r>
            <a:r>
              <a:rPr kumimoji="1" lang="en-US" altLang="zh-TW" sz="1400" dirty="0" smtClean="0">
                <a:cs typeface="新細明體" pitchFamily="18" charset="-120"/>
              </a:rPr>
              <a:t>9:00–12:00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地點：臺北市立美術館</a:t>
            </a:r>
            <a:endParaRPr lang="zh-TW" altLang="en-US" sz="1400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000100" y="1928802"/>
          <a:ext cx="7929618" cy="485953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71570"/>
                <a:gridCol w="2344435"/>
                <a:gridCol w="4513613"/>
              </a:tblGrid>
              <a:tr h="26313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</a:tr>
              <a:tr h="387263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08:30-09:00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報到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領取研習手冊與活動資料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614370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09:00-09:10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主持人開場─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(1)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講師簡介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(2)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研習內容說明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增進對『育藝深遠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國中藝術體驗營』活動的認識與了解。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1017983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09:10-10:10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當代視覺藝術研習–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歐美藝術源流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台灣藝術演繹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「美術館」與「沒有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圍牆的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美術館」的藝術意涵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初步了解與認識歐美現代藝術類型、脈絡。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概要掌握台灣美術從明清、日治迄今的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發展狀態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試析「美術館」專業機制，以及「美術館外」的當代藝術生態。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253001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10:10-11:00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美術館展覽賞析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依據個別美術館展覽主題來提供藝術源流與特色比較說明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  <a:tr h="1161788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11:10-12:00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藝術與教育的對話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觀展心得分享。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將展覽置入藝術史脈絡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中討論。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當代視覺藝術推廣教育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4.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教學課綱創意發想。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635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和老師實務演練「藝術評論」作用－－</a:t>
                      </a:r>
                    </a:p>
                    <a:p>
                      <a:pPr marL="635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從作品風格到展演空間佈局，以及可能的</a:t>
                      </a: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價值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判斷。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由第一線教職老師提供相關當代藝術</a:t>
                      </a:r>
                      <a:r>
                        <a:rPr 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教學</a:t>
                      </a:r>
                      <a:r>
                        <a:rPr lang="en-US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上的疑難雜症問題，並且演練如何適當</a:t>
                      </a:r>
                      <a:r>
                        <a:rPr 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解答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演練當代藝術教學課綱創意發想：發表與</a:t>
                      </a:r>
                      <a:r>
                        <a:rPr 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討論</a:t>
                      </a:r>
                      <a:r>
                        <a:rPr lang="zh-TW" sz="1200" kern="0" dirty="0"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/>
                </a:tc>
              </a:tr>
              <a:tr h="580894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12:00-12:10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研習時數證明序號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USB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紀念手環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38759" marR="38759" marT="0" marB="0" anchor="ctr"/>
                </a:tc>
              </a:tr>
            </a:tbl>
          </a:graphicData>
        </a:graphic>
      </p:graphicFrame>
      <p:pic>
        <p:nvPicPr>
          <p:cNvPr id="5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357166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教師研習營課程流程說明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28662" y="1000108"/>
            <a:ext cx="7358114" cy="4840303"/>
          </a:xfrm>
        </p:spPr>
        <p:txBody>
          <a:bodyPr>
            <a:normAutofit/>
          </a:bodyPr>
          <a:lstStyle/>
          <a:p>
            <a:r>
              <a:rPr lang="zh-TW" altLang="en-US" sz="1400" dirty="0" smtClean="0"/>
              <a:t>類別：電影</a:t>
            </a:r>
            <a:endParaRPr lang="en-US" altLang="zh-TW" sz="1400" dirty="0" smtClean="0"/>
          </a:p>
          <a:p>
            <a:r>
              <a:rPr lang="zh-TW" altLang="en-US" sz="1400" dirty="0" smtClean="0"/>
              <a:t>上課時間：</a:t>
            </a:r>
            <a:r>
              <a:rPr kumimoji="1" lang="en-US" altLang="zh-TW" sz="1400" dirty="0" smtClean="0">
                <a:cs typeface="新細明體" pitchFamily="18" charset="-120"/>
              </a:rPr>
              <a:t> 106</a:t>
            </a:r>
            <a:r>
              <a:rPr kumimoji="1" lang="zh-TW" altLang="en-US" sz="1400" dirty="0" smtClean="0">
                <a:cs typeface="新細明體" pitchFamily="18" charset="-120"/>
              </a:rPr>
              <a:t>年</a:t>
            </a:r>
            <a:r>
              <a:rPr kumimoji="1" lang="en-US" altLang="zh-TW" sz="1400" dirty="0" smtClean="0">
                <a:cs typeface="新細明體" pitchFamily="18" charset="-120"/>
              </a:rPr>
              <a:t>3</a:t>
            </a:r>
            <a:r>
              <a:rPr kumimoji="1" lang="zh-TW" altLang="en-US" sz="1400" dirty="0" smtClean="0">
                <a:cs typeface="新細明體" pitchFamily="18" charset="-120"/>
              </a:rPr>
              <a:t>月</a:t>
            </a:r>
            <a:r>
              <a:rPr kumimoji="1" lang="en-US" altLang="zh-TW" sz="1400" dirty="0" smtClean="0">
                <a:cs typeface="新細明體" pitchFamily="18" charset="-120"/>
              </a:rPr>
              <a:t>21</a:t>
            </a:r>
            <a:r>
              <a:rPr kumimoji="1" lang="zh-TW" altLang="en-US" sz="1400" dirty="0" smtClean="0">
                <a:cs typeface="新細明體" pitchFamily="18" charset="-120"/>
              </a:rPr>
              <a:t>日</a:t>
            </a:r>
            <a:r>
              <a:rPr kumimoji="1" lang="en-US" altLang="zh-TW" sz="1400" dirty="0" smtClean="0">
                <a:cs typeface="新細明體" pitchFamily="18" charset="-120"/>
              </a:rPr>
              <a:t> (</a:t>
            </a:r>
            <a:r>
              <a:rPr kumimoji="1" lang="zh-TW" altLang="en-US" sz="1400" dirty="0" smtClean="0">
                <a:cs typeface="新細明體" pitchFamily="18" charset="-120"/>
              </a:rPr>
              <a:t>二</a:t>
            </a:r>
            <a:r>
              <a:rPr kumimoji="1" lang="en-US" altLang="zh-TW" sz="1400" dirty="0" smtClean="0">
                <a:cs typeface="新細明體" pitchFamily="18" charset="-120"/>
              </a:rPr>
              <a:t>) </a:t>
            </a:r>
            <a:r>
              <a:rPr kumimoji="1" lang="zh-TW" altLang="en-US" sz="1400" dirty="0" smtClean="0">
                <a:cs typeface="新細明體" pitchFamily="18" charset="-120"/>
              </a:rPr>
              <a:t>上午</a:t>
            </a:r>
            <a:r>
              <a:rPr kumimoji="1" lang="en-US" altLang="zh-TW" sz="1400" dirty="0" smtClean="0">
                <a:cs typeface="新細明體" pitchFamily="18" charset="-120"/>
              </a:rPr>
              <a:t>9:00–12:00</a:t>
            </a:r>
          </a:p>
          <a:p>
            <a:r>
              <a:rPr kumimoji="1" lang="zh-TW" altLang="en-US" sz="1400" dirty="0" smtClean="0">
                <a:cs typeface="新細明體" pitchFamily="18" charset="-120"/>
              </a:rPr>
              <a:t>地點：台北之家</a:t>
            </a:r>
            <a:r>
              <a:rPr kumimoji="1" lang="en-US" altLang="zh-TW" sz="1400" dirty="0" smtClean="0">
                <a:cs typeface="新細明體" pitchFamily="18" charset="-120"/>
              </a:rPr>
              <a:t>(</a:t>
            </a:r>
            <a:r>
              <a:rPr kumimoji="1" lang="zh-TW" altLang="en-US" sz="1400" dirty="0" smtClean="0">
                <a:cs typeface="新細明體" pitchFamily="18" charset="-120"/>
              </a:rPr>
              <a:t>光點台北</a:t>
            </a:r>
            <a:r>
              <a:rPr kumimoji="1" lang="en-US" altLang="zh-TW" sz="1400" dirty="0" smtClean="0">
                <a:cs typeface="新細明體" pitchFamily="18" charset="-120"/>
              </a:rPr>
              <a:t>)</a:t>
            </a:r>
            <a:endParaRPr lang="zh-TW" altLang="en-US" sz="14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071538" y="1857364"/>
          <a:ext cx="7929618" cy="4806952"/>
        </p:xfrm>
        <a:graphic>
          <a:graphicData uri="http://schemas.openxmlformats.org/drawingml/2006/table">
            <a:tbl>
              <a:tblPr firstRow="1" firstCol="1">
                <a:tableStyleId>{35758FB7-9AC5-4552-8A53-C91805E547FA}</a:tableStyleId>
              </a:tblPr>
              <a:tblGrid>
                <a:gridCol w="1057283"/>
                <a:gridCol w="2371741"/>
                <a:gridCol w="4500594"/>
              </a:tblGrid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時間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/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課程大綱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/>
                </a:tc>
              </a:tr>
              <a:tr h="360223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08:30-09:00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報到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簽到</a:t>
                      </a:r>
                    </a:p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領取研習手冊與活動資料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471494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09:00-09:10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主持人開場─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(1)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講師簡介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(2) 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研習內容說明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增進對『育藝深遠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─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國中藝術體驗營』活動的認識與了解。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740795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09:10-10:10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電影研習– 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電影源流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電影類別比較介紹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電影拍攝手法的文化意涵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提供老師對於電影類型了解與認識。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電影拍攝手法中文化意涵與美學。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1228748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10:10-11:00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藝想創作</a:t>
                      </a:r>
                    </a:p>
                    <a:p>
                      <a:pPr marL="3683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我的異想世界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腳本創作 或</a:t>
                      </a:r>
                    </a:p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  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手機小影片製作</a:t>
                      </a:r>
                      <a:endParaRPr lang="zh-TW" altLang="zh-TW" sz="1200" kern="100" dirty="0" smtClean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電影分鏡腳本創作</a:t>
                      </a:r>
                    </a:p>
                    <a:p>
                      <a:pPr algn="l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手機影片製作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了解影片製作原理的概念。 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能了解影片製作的流程。 </a:t>
                      </a:r>
                    </a:p>
                    <a:p>
                      <a:pPr marL="152400" indent="-1524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能策畫影片拍攝之劇本及各項準備工作。 </a:t>
                      </a: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4.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透過分析、描述、討論等方式表達對作品的審美經驗及見解。 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5.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能延伸培養拍攝分鏡影像、製作影片的能力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143662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11:10-12:00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3683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電影欣賞</a:t>
                      </a:r>
                      <a:endParaRPr lang="zh-TW" alt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《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跳格子》</a:t>
                      </a:r>
                      <a:r>
                        <a:rPr lang="en-US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/ 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導演 姜秀瓊</a:t>
                      </a:r>
                      <a:r>
                        <a:rPr lang="zh-TW" altLang="zh-TW" sz="120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、《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邂逅</a:t>
                      </a:r>
                      <a:r>
                        <a:rPr lang="en-US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 - 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生命狂想曲》</a:t>
                      </a:r>
                      <a:r>
                        <a:rPr lang="en-US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/ </a:t>
                      </a:r>
                      <a:r>
                        <a:rPr lang="zh-TW" altLang="zh-TW" sz="1200" kern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導演 游智煒</a:t>
                      </a:r>
                      <a:endParaRPr lang="zh-TW" altLang="zh-TW" sz="1200" kern="100" dirty="0" smtClean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  <a:tr h="550509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b="0" kern="100" dirty="0" smtClean="0">
                          <a:latin typeface="微軟正黑體" pitchFamily="34" charset="-120"/>
                          <a:ea typeface="微軟正黑體" pitchFamily="34" charset="-120"/>
                        </a:rPr>
                        <a:t>12:00-12:10</a:t>
                      </a:r>
                      <a:endParaRPr lang="zh-TW" sz="1200" b="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意見交流與分享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sz="1200" kern="100">
                          <a:latin typeface="微軟正黑體" pitchFamily="34" charset="-120"/>
                          <a:ea typeface="微軟正黑體" pitchFamily="34" charset="-120"/>
                        </a:rPr>
                        <a:t>含填寫問卷</a:t>
                      </a:r>
                      <a:r>
                        <a:rPr lang="en-US" sz="1200" kern="10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sz="1200" kern="1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  <a:tc>
                  <a:txBody>
                    <a:bodyPr/>
                    <a:lstStyle/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繳回問卷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研習時數證明序號</a:t>
                      </a:r>
                    </a:p>
                    <a:p>
                      <a:pPr marL="635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@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研習</a:t>
                      </a:r>
                      <a:r>
                        <a:rPr lang="en-US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 USB</a:t>
                      </a:r>
                      <a:r>
                        <a:rPr lang="zh-TW" sz="1200" kern="100" dirty="0">
                          <a:latin typeface="微軟正黑體" pitchFamily="34" charset="-120"/>
                          <a:ea typeface="微軟正黑體" pitchFamily="34" charset="-120"/>
                        </a:rPr>
                        <a:t>紀念手環</a:t>
                      </a:r>
                      <a:endParaRPr lang="zh-TW" sz="1200" kern="1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40614" marR="40614" marT="0" marB="0" anchor="ctr"/>
                </a:tc>
              </a:tr>
            </a:tbl>
          </a:graphicData>
        </a:graphic>
      </p:graphicFrame>
      <p:pic>
        <p:nvPicPr>
          <p:cNvPr id="5" name="Picture 2" descr="C:\Users\user\Desktop\國中育藝深遠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357166"/>
            <a:ext cx="901368" cy="102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2381</TotalTime>
  <Words>2615</Words>
  <Application>Microsoft Office PowerPoint</Application>
  <PresentationFormat>如螢幕大小 (4:3)</PresentationFormat>
  <Paragraphs>423</Paragraphs>
  <Slides>14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PowerPoint 簡報</vt:lpstr>
      <vt:lpstr>105學年度-育藝深遠．國中版</vt:lpstr>
      <vt:lpstr>計畫宗旨</vt:lpstr>
      <vt:lpstr>PowerPoint 簡報</vt:lpstr>
      <vt:lpstr>國中藝術體驗營•7+8年級自由配</vt:lpstr>
      <vt:lpstr>國中藝術體驗營•9年級會考專案</vt:lpstr>
      <vt:lpstr>教師研習營課程流程說明</vt:lpstr>
      <vt:lpstr>教師研習營課程流程說明</vt:lpstr>
      <vt:lpstr>教師研習營課程流程說明</vt:lpstr>
      <vt:lpstr>學生藝術體驗課程流程說明</vt:lpstr>
      <vt:lpstr>學生藝術體驗課程流程說明</vt:lpstr>
      <vt:lpstr>學生藝術體驗課程流程說明</vt:lpstr>
      <vt:lpstr>學生藝術體驗課程流程說明</vt:lpstr>
      <vt:lpstr>育藝深遠-國中藝術體驗營‧ 故事創作x獎學金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311</cp:revision>
  <dcterms:created xsi:type="dcterms:W3CDTF">2016-04-22T07:59:37Z</dcterms:created>
  <dcterms:modified xsi:type="dcterms:W3CDTF">2017-03-30T05:17:08Z</dcterms:modified>
</cp:coreProperties>
</file>