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21599525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DFFF"/>
    <a:srgbClr val="FF6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 showGuides="1">
      <p:cViewPr>
        <p:scale>
          <a:sx n="101" d="100"/>
          <a:sy n="101" d="100"/>
        </p:scale>
        <p:origin x="1464" y="128"/>
      </p:cViewPr>
      <p:guideLst>
        <p:guide orient="horz" pos="680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534924"/>
            <a:ext cx="10363200" cy="7519835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1344752"/>
            <a:ext cx="9144000" cy="5214884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743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52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149975"/>
            <a:ext cx="2628900" cy="1830459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1149975"/>
            <a:ext cx="7734300" cy="1830459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0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65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5384888"/>
            <a:ext cx="10515600" cy="8984801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4454688"/>
            <a:ext cx="10515600" cy="4724895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254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5749874"/>
            <a:ext cx="5181600" cy="13704700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5749874"/>
            <a:ext cx="5181600" cy="13704700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748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49979"/>
            <a:ext cx="10515600" cy="417491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5294885"/>
            <a:ext cx="5157787" cy="259494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7889827"/>
            <a:ext cx="5157787" cy="11604746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5294885"/>
            <a:ext cx="5183188" cy="259494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7889827"/>
            <a:ext cx="5183188" cy="11604746"/>
          </a:xfrm>
        </p:spPr>
        <p:txBody>
          <a:bodyPr/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0883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9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52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39968"/>
            <a:ext cx="3932237" cy="503988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109937"/>
            <a:ext cx="6172200" cy="1534966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6479857"/>
            <a:ext cx="3932237" cy="12004738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885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439968"/>
            <a:ext cx="3932237" cy="5039889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3109937"/>
            <a:ext cx="6172200" cy="15349662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6479857"/>
            <a:ext cx="3932237" cy="12004738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583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49979"/>
            <a:ext cx="10515600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5749874"/>
            <a:ext cx="10515600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
第二層
第三層
第四層
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20019564"/>
            <a:ext cx="274320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9312A-6851-4D75-ABCB-5BAEF3B7BB46}" type="datetimeFigureOut">
              <a:rPr lang="zh-TW" altLang="en-US" smtClean="0"/>
              <a:t>2020/5/14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20019564"/>
            <a:ext cx="411480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20019564"/>
            <a:ext cx="274320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905E8-3267-4AEC-B4C3-9F4A58BB8F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40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群組 72">
            <a:extLst>
              <a:ext uri="{FF2B5EF4-FFF2-40B4-BE49-F238E27FC236}">
                <a16:creationId xmlns:a16="http://schemas.microsoft.com/office/drawing/2014/main" id="{474E2269-23F4-A341-9186-5C7B6FF55B3A}"/>
              </a:ext>
            </a:extLst>
          </p:cNvPr>
          <p:cNvGrpSpPr/>
          <p:nvPr/>
        </p:nvGrpSpPr>
        <p:grpSpPr>
          <a:xfrm>
            <a:off x="730924" y="810233"/>
            <a:ext cx="10157549" cy="18575047"/>
            <a:chOff x="730719" y="805385"/>
            <a:chExt cx="10157549" cy="14739415"/>
          </a:xfrm>
        </p:grpSpPr>
        <p:sp>
          <p:nvSpPr>
            <p:cNvPr id="128" name="矩形 127">
              <a:extLst>
                <a:ext uri="{FF2B5EF4-FFF2-40B4-BE49-F238E27FC236}">
                  <a16:creationId xmlns:a16="http://schemas.microsoft.com/office/drawing/2014/main" id="{2B417F23-2213-6B48-BEBC-D8F5B032085C}"/>
                </a:ext>
              </a:extLst>
            </p:cNvPr>
            <p:cNvSpPr/>
            <p:nvPr/>
          </p:nvSpPr>
          <p:spPr>
            <a:xfrm>
              <a:off x="1054399" y="925554"/>
              <a:ext cx="1930276" cy="1461924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138" name="矩形 137">
              <a:extLst>
                <a:ext uri="{FF2B5EF4-FFF2-40B4-BE49-F238E27FC236}">
                  <a16:creationId xmlns:a16="http://schemas.microsoft.com/office/drawing/2014/main" id="{65A58DBE-F64F-4546-92AD-D2FFF02FFACB}"/>
                </a:ext>
              </a:extLst>
            </p:cNvPr>
            <p:cNvSpPr/>
            <p:nvPr/>
          </p:nvSpPr>
          <p:spPr>
            <a:xfrm>
              <a:off x="4915451" y="925554"/>
              <a:ext cx="1930276" cy="1461924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139" name="矩形 138">
              <a:extLst>
                <a:ext uri="{FF2B5EF4-FFF2-40B4-BE49-F238E27FC236}">
                  <a16:creationId xmlns:a16="http://schemas.microsoft.com/office/drawing/2014/main" id="{C8B3398A-24E5-E840-9867-AA6CD488F179}"/>
                </a:ext>
              </a:extLst>
            </p:cNvPr>
            <p:cNvSpPr/>
            <p:nvPr/>
          </p:nvSpPr>
          <p:spPr>
            <a:xfrm>
              <a:off x="8660919" y="925554"/>
              <a:ext cx="1930276" cy="1461924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0A54865C-4BC6-4835-8300-CDC3BD38B698}"/>
                </a:ext>
              </a:extLst>
            </p:cNvPr>
            <p:cNvSpPr txBox="1"/>
            <p:nvPr/>
          </p:nvSpPr>
          <p:spPr>
            <a:xfrm>
              <a:off x="730719" y="811615"/>
              <a:ext cx="688019" cy="36933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七上</a:t>
              </a:r>
            </a:p>
          </p:txBody>
        </p:sp>
        <p:sp>
          <p:nvSpPr>
            <p:cNvPr id="13" name="文字方塊 12">
              <a:extLst>
                <a:ext uri="{FF2B5EF4-FFF2-40B4-BE49-F238E27FC236}">
                  <a16:creationId xmlns:a16="http://schemas.microsoft.com/office/drawing/2014/main" id="{083DCB21-351A-4F79-8CCE-507A65219E44}"/>
                </a:ext>
              </a:extLst>
            </p:cNvPr>
            <p:cNvSpPr txBox="1"/>
            <p:nvPr/>
          </p:nvSpPr>
          <p:spPr>
            <a:xfrm>
              <a:off x="4518531" y="805385"/>
              <a:ext cx="688019" cy="36933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八上</a:t>
              </a:r>
            </a:p>
          </p:txBody>
        </p: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68D013A5-C139-4BED-BE92-9007CDD3D3D8}"/>
                </a:ext>
              </a:extLst>
            </p:cNvPr>
            <p:cNvSpPr txBox="1"/>
            <p:nvPr/>
          </p:nvSpPr>
          <p:spPr>
            <a:xfrm>
              <a:off x="6412437" y="807993"/>
              <a:ext cx="688019" cy="36933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八下</a:t>
              </a:r>
            </a:p>
          </p:txBody>
        </p:sp>
        <p:sp>
          <p:nvSpPr>
            <p:cNvPr id="14" name="文字方塊 13">
              <a:extLst>
                <a:ext uri="{FF2B5EF4-FFF2-40B4-BE49-F238E27FC236}">
                  <a16:creationId xmlns:a16="http://schemas.microsoft.com/office/drawing/2014/main" id="{D683FA70-9672-40D9-A17A-730DC2523C36}"/>
                </a:ext>
              </a:extLst>
            </p:cNvPr>
            <p:cNvSpPr txBox="1"/>
            <p:nvPr/>
          </p:nvSpPr>
          <p:spPr>
            <a:xfrm>
              <a:off x="8306343" y="811631"/>
              <a:ext cx="688019" cy="36933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九上</a:t>
              </a: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E42E8AA2-8AD9-46F3-A8F7-F52DA3F3E3B5}"/>
                </a:ext>
              </a:extLst>
            </p:cNvPr>
            <p:cNvSpPr txBox="1"/>
            <p:nvPr/>
          </p:nvSpPr>
          <p:spPr>
            <a:xfrm>
              <a:off x="2624625" y="811615"/>
              <a:ext cx="688019" cy="36933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七下</a:t>
              </a: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id="{24C6D68E-E759-4E8B-A620-CC6F09F3469C}"/>
                </a:ext>
              </a:extLst>
            </p:cNvPr>
            <p:cNvSpPr txBox="1"/>
            <p:nvPr/>
          </p:nvSpPr>
          <p:spPr>
            <a:xfrm>
              <a:off x="10200249" y="807476"/>
              <a:ext cx="688019" cy="36933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九下</a:t>
              </a:r>
              <a:endParaRPr lang="en-US" altLang="zh-TW" b="1" dirty="0"/>
            </a:p>
          </p:txBody>
        </p:sp>
      </p:grpSp>
      <p:pic>
        <p:nvPicPr>
          <p:cNvPr id="55" name="圖片 54">
            <a:extLst>
              <a:ext uri="{FF2B5EF4-FFF2-40B4-BE49-F238E27FC236}">
                <a16:creationId xmlns:a16="http://schemas.microsoft.com/office/drawing/2014/main" id="{3DD1E9D1-069D-DA49-A60B-9DC856BD20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893" r="45204" b="7645"/>
          <a:stretch/>
        </p:blipFill>
        <p:spPr>
          <a:xfrm>
            <a:off x="-204367" y="12676276"/>
            <a:ext cx="2913111" cy="4957225"/>
          </a:xfrm>
          <a:prstGeom prst="rect">
            <a:avLst/>
          </a:prstGeom>
        </p:spPr>
      </p:pic>
      <p:pic>
        <p:nvPicPr>
          <p:cNvPr id="53" name="圖片 52">
            <a:extLst>
              <a:ext uri="{FF2B5EF4-FFF2-40B4-BE49-F238E27FC236}">
                <a16:creationId xmlns:a16="http://schemas.microsoft.com/office/drawing/2014/main" id="{018C986C-3F04-BB4E-8FE9-83590635ED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104022" y="16585732"/>
            <a:ext cx="4571594" cy="6349596"/>
          </a:xfrm>
          <a:prstGeom prst="rect">
            <a:avLst/>
          </a:prstGeom>
        </p:spPr>
      </p:pic>
      <p:sp>
        <p:nvSpPr>
          <p:cNvPr id="143" name="文字方塊 142">
            <a:extLst>
              <a:ext uri="{FF2B5EF4-FFF2-40B4-BE49-F238E27FC236}">
                <a16:creationId xmlns:a16="http://schemas.microsoft.com/office/drawing/2014/main" id="{1C3751B9-8D15-154F-A9E5-F05DB505A233}"/>
              </a:ext>
            </a:extLst>
          </p:cNvPr>
          <p:cNvSpPr txBox="1"/>
          <p:nvPr/>
        </p:nvSpPr>
        <p:spPr>
          <a:xfrm>
            <a:off x="2392435" y="2366953"/>
            <a:ext cx="7550677" cy="369332"/>
          </a:xfrm>
          <a:prstGeom prst="rect">
            <a:avLst/>
          </a:prstGeom>
          <a:solidFill>
            <a:srgbClr val="FF63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dirty="0"/>
              <a:t>每週</a:t>
            </a:r>
            <a:r>
              <a:rPr kumimoji="1" lang="en-US" altLang="zh-CN" dirty="0"/>
              <a:t>2</a:t>
            </a:r>
            <a:r>
              <a:rPr kumimoji="1" lang="zh-CN" altLang="en-US" dirty="0"/>
              <a:t>節</a:t>
            </a:r>
            <a:endParaRPr kumimoji="1" lang="zh-TW" altLang="en-US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1569645-20DD-4F67-8961-C97E2ABC3242}"/>
              </a:ext>
            </a:extLst>
          </p:cNvPr>
          <p:cNvSpPr txBox="1"/>
          <p:nvPr/>
        </p:nvSpPr>
        <p:spPr>
          <a:xfrm>
            <a:off x="4170995" y="116849"/>
            <a:ext cx="47525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蘭雅國中資優班課程地圖</a:t>
            </a:r>
          </a:p>
        </p:txBody>
      </p:sp>
      <p:grpSp>
        <p:nvGrpSpPr>
          <p:cNvPr id="10" name="群組 9">
            <a:extLst>
              <a:ext uri="{FF2B5EF4-FFF2-40B4-BE49-F238E27FC236}">
                <a16:creationId xmlns:a16="http://schemas.microsoft.com/office/drawing/2014/main" id="{07D2044D-4C64-4D4C-8253-B2B56CC61B1F}"/>
              </a:ext>
            </a:extLst>
          </p:cNvPr>
          <p:cNvGrpSpPr/>
          <p:nvPr/>
        </p:nvGrpSpPr>
        <p:grpSpPr>
          <a:xfrm>
            <a:off x="1251870" y="4841498"/>
            <a:ext cx="1397582" cy="427369"/>
            <a:chOff x="262537" y="2644716"/>
            <a:chExt cx="1397582" cy="427369"/>
          </a:xfrm>
        </p:grpSpPr>
        <p:sp>
          <p:nvSpPr>
            <p:cNvPr id="155" name="矩形 154">
              <a:extLst>
                <a:ext uri="{FF2B5EF4-FFF2-40B4-BE49-F238E27FC236}">
                  <a16:creationId xmlns:a16="http://schemas.microsoft.com/office/drawing/2014/main" id="{24E887BC-AD22-4941-81C6-481D5D738B9D}"/>
                </a:ext>
              </a:extLst>
            </p:cNvPr>
            <p:cNvSpPr/>
            <p:nvPr/>
          </p:nvSpPr>
          <p:spPr>
            <a:xfrm flipV="1">
              <a:off x="262537" y="2644716"/>
              <a:ext cx="1388252" cy="23671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157" name="矩形 156">
              <a:extLst>
                <a:ext uri="{FF2B5EF4-FFF2-40B4-BE49-F238E27FC236}">
                  <a16:creationId xmlns:a16="http://schemas.microsoft.com/office/drawing/2014/main" id="{D2FA01C4-582A-7941-AC4C-1A27A03C9B18}"/>
                </a:ext>
              </a:extLst>
            </p:cNvPr>
            <p:cNvSpPr/>
            <p:nvPr/>
          </p:nvSpPr>
          <p:spPr>
            <a:xfrm flipV="1">
              <a:off x="271867" y="2881207"/>
              <a:ext cx="1369615" cy="19087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00B0F0"/>
                </a:solidFill>
              </a:endParaRPr>
            </a:p>
          </p:txBody>
        </p: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A4A73EA3-14AF-4488-918A-9E3B52C97F39}"/>
                </a:ext>
              </a:extLst>
            </p:cNvPr>
            <p:cNvSpPr txBox="1"/>
            <p:nvPr/>
          </p:nvSpPr>
          <p:spPr>
            <a:xfrm>
              <a:off x="275738" y="2670750"/>
              <a:ext cx="1384381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寒假探索營</a:t>
              </a:r>
            </a:p>
          </p:txBody>
        </p:sp>
      </p:grp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AD6D8A28-D0EE-B94B-902F-F7CEF646D6B9}"/>
              </a:ext>
            </a:extLst>
          </p:cNvPr>
          <p:cNvGrpSpPr/>
          <p:nvPr/>
        </p:nvGrpSpPr>
        <p:grpSpPr>
          <a:xfrm>
            <a:off x="260565" y="1854191"/>
            <a:ext cx="8991163" cy="403513"/>
            <a:chOff x="260565" y="2020441"/>
            <a:chExt cx="8991163" cy="403513"/>
          </a:xfrm>
        </p:grpSpPr>
        <p:grpSp>
          <p:nvGrpSpPr>
            <p:cNvPr id="18" name="群組 17">
              <a:extLst>
                <a:ext uri="{FF2B5EF4-FFF2-40B4-BE49-F238E27FC236}">
                  <a16:creationId xmlns:a16="http://schemas.microsoft.com/office/drawing/2014/main" id="{79AC73AA-8EF7-8A4C-9F7B-A1B6D3018512}"/>
                </a:ext>
              </a:extLst>
            </p:cNvPr>
            <p:cNvGrpSpPr/>
            <p:nvPr/>
          </p:nvGrpSpPr>
          <p:grpSpPr>
            <a:xfrm>
              <a:off x="260565" y="2024670"/>
              <a:ext cx="1565517" cy="369332"/>
              <a:chOff x="260565" y="2024670"/>
              <a:chExt cx="1565517" cy="369332"/>
            </a:xfrm>
          </p:grpSpPr>
          <p:sp>
            <p:nvSpPr>
              <p:cNvPr id="147" name="矩形 146">
                <a:extLst>
                  <a:ext uri="{FF2B5EF4-FFF2-40B4-BE49-F238E27FC236}">
                    <a16:creationId xmlns:a16="http://schemas.microsoft.com/office/drawing/2014/main" id="{B975D231-22B0-EB45-98EB-5EE769CCE090}"/>
                  </a:ext>
                </a:extLst>
              </p:cNvPr>
              <p:cNvSpPr/>
              <p:nvPr/>
            </p:nvSpPr>
            <p:spPr>
              <a:xfrm flipV="1">
                <a:off x="267283" y="2035605"/>
                <a:ext cx="1558251" cy="17640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/>
              </a:p>
            </p:txBody>
          </p:sp>
          <p:sp>
            <p:nvSpPr>
              <p:cNvPr id="148" name="矩形 147">
                <a:extLst>
                  <a:ext uri="{FF2B5EF4-FFF2-40B4-BE49-F238E27FC236}">
                    <a16:creationId xmlns:a16="http://schemas.microsoft.com/office/drawing/2014/main" id="{9EC991D6-58C9-8548-B0B9-8D29C4742A13}"/>
                  </a:ext>
                </a:extLst>
              </p:cNvPr>
              <p:cNvSpPr/>
              <p:nvPr/>
            </p:nvSpPr>
            <p:spPr>
              <a:xfrm flipV="1">
                <a:off x="267282" y="2209937"/>
                <a:ext cx="1558800" cy="1764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/>
              </a:p>
            </p:txBody>
          </p:sp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D3A37713-CCE1-4A00-9B70-FAF78F9CC6C4}"/>
                  </a:ext>
                </a:extLst>
              </p:cNvPr>
              <p:cNvSpPr txBox="1"/>
              <p:nvPr/>
            </p:nvSpPr>
            <p:spPr>
              <a:xfrm>
                <a:off x="260565" y="2024670"/>
                <a:ext cx="1555587" cy="3693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dirty="0">
                    <a:solidFill>
                      <a:schemeClr val="bg1"/>
                    </a:solidFill>
                  </a:rPr>
                  <a:t>自主學習課程</a:t>
                </a:r>
                <a:endParaRPr lang="en-US" altLang="zh-TW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4" name="群組 23">
              <a:extLst>
                <a:ext uri="{FF2B5EF4-FFF2-40B4-BE49-F238E27FC236}">
                  <a16:creationId xmlns:a16="http://schemas.microsoft.com/office/drawing/2014/main" id="{02D2114C-F874-4C40-BF1F-4E975A40C907}"/>
                </a:ext>
              </a:extLst>
            </p:cNvPr>
            <p:cNvGrpSpPr/>
            <p:nvPr/>
          </p:nvGrpSpPr>
          <p:grpSpPr>
            <a:xfrm>
              <a:off x="2395366" y="2020441"/>
              <a:ext cx="6856362" cy="403513"/>
              <a:chOff x="2398524" y="1406514"/>
              <a:chExt cx="6856362" cy="403513"/>
            </a:xfrm>
          </p:grpSpPr>
          <p:sp>
            <p:nvSpPr>
              <p:cNvPr id="162" name="矩形 161">
                <a:extLst>
                  <a:ext uri="{FF2B5EF4-FFF2-40B4-BE49-F238E27FC236}">
                    <a16:creationId xmlns:a16="http://schemas.microsoft.com/office/drawing/2014/main" id="{6AFF9293-F3DA-834C-937B-1A88D6F8753E}"/>
                  </a:ext>
                </a:extLst>
              </p:cNvPr>
              <p:cNvSpPr/>
              <p:nvPr/>
            </p:nvSpPr>
            <p:spPr>
              <a:xfrm flipV="1">
                <a:off x="4371969" y="1431089"/>
                <a:ext cx="1114852" cy="17725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63" name="矩形 162">
                <a:extLst>
                  <a:ext uri="{FF2B5EF4-FFF2-40B4-BE49-F238E27FC236}">
                    <a16:creationId xmlns:a16="http://schemas.microsoft.com/office/drawing/2014/main" id="{817A27B9-9048-5844-A4F7-20D9CFCE85FC}"/>
                  </a:ext>
                </a:extLst>
              </p:cNvPr>
              <p:cNvSpPr/>
              <p:nvPr/>
            </p:nvSpPr>
            <p:spPr>
              <a:xfrm flipV="1">
                <a:off x="4377596" y="1608345"/>
                <a:ext cx="1109224" cy="19233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64" name="矩形 163">
                <a:extLst>
                  <a:ext uri="{FF2B5EF4-FFF2-40B4-BE49-F238E27FC236}">
                    <a16:creationId xmlns:a16="http://schemas.microsoft.com/office/drawing/2014/main" id="{14409DC1-4625-6940-988E-3423FC5E2DE3}"/>
                  </a:ext>
                </a:extLst>
              </p:cNvPr>
              <p:cNvSpPr/>
              <p:nvPr/>
            </p:nvSpPr>
            <p:spPr>
              <a:xfrm flipV="1">
                <a:off x="6242998" y="1440441"/>
                <a:ext cx="1114852" cy="17725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/>
              </a:p>
            </p:txBody>
          </p:sp>
          <p:sp>
            <p:nvSpPr>
              <p:cNvPr id="165" name="矩形 164">
                <a:extLst>
                  <a:ext uri="{FF2B5EF4-FFF2-40B4-BE49-F238E27FC236}">
                    <a16:creationId xmlns:a16="http://schemas.microsoft.com/office/drawing/2014/main" id="{05F84137-946F-BF48-92A6-BC0EE135600A}"/>
                  </a:ext>
                </a:extLst>
              </p:cNvPr>
              <p:cNvSpPr/>
              <p:nvPr/>
            </p:nvSpPr>
            <p:spPr>
              <a:xfrm flipV="1">
                <a:off x="6248625" y="1617697"/>
                <a:ext cx="1109224" cy="19233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/>
              </a:p>
            </p:txBody>
          </p:sp>
          <p:sp>
            <p:nvSpPr>
              <p:cNvPr id="166" name="矩形 165">
                <a:extLst>
                  <a:ext uri="{FF2B5EF4-FFF2-40B4-BE49-F238E27FC236}">
                    <a16:creationId xmlns:a16="http://schemas.microsoft.com/office/drawing/2014/main" id="{A557F1FA-C157-B344-AACC-8FB94CC67EE8}"/>
                  </a:ext>
                </a:extLst>
              </p:cNvPr>
              <p:cNvSpPr/>
              <p:nvPr/>
            </p:nvSpPr>
            <p:spPr>
              <a:xfrm flipV="1">
                <a:off x="8096757" y="1406514"/>
                <a:ext cx="1150561" cy="224359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/>
              </a:p>
            </p:txBody>
          </p:sp>
          <p:sp>
            <p:nvSpPr>
              <p:cNvPr id="167" name="矩形 166">
                <a:extLst>
                  <a:ext uri="{FF2B5EF4-FFF2-40B4-BE49-F238E27FC236}">
                    <a16:creationId xmlns:a16="http://schemas.microsoft.com/office/drawing/2014/main" id="{042E6EA4-52DC-7445-ADF4-D74570C4AE3A}"/>
                  </a:ext>
                </a:extLst>
              </p:cNvPr>
              <p:cNvSpPr/>
              <p:nvPr/>
            </p:nvSpPr>
            <p:spPr>
              <a:xfrm flipV="1">
                <a:off x="8102384" y="1605814"/>
                <a:ext cx="1144753" cy="178888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/>
              </a:p>
            </p:txBody>
          </p:sp>
          <p:sp>
            <p:nvSpPr>
              <p:cNvPr id="133" name="矩形 132">
                <a:extLst>
                  <a:ext uri="{FF2B5EF4-FFF2-40B4-BE49-F238E27FC236}">
                    <a16:creationId xmlns:a16="http://schemas.microsoft.com/office/drawing/2014/main" id="{4C1862E1-8C1A-4D0E-814A-3C9464F254A4}"/>
                  </a:ext>
                </a:extLst>
              </p:cNvPr>
              <p:cNvSpPr/>
              <p:nvPr/>
            </p:nvSpPr>
            <p:spPr>
              <a:xfrm flipV="1">
                <a:off x="2398524" y="1424404"/>
                <a:ext cx="1114852" cy="17725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/>
              </a:p>
            </p:txBody>
          </p:sp>
          <p:sp>
            <p:nvSpPr>
              <p:cNvPr id="124" name="矩形 123">
                <a:extLst>
                  <a:ext uri="{FF2B5EF4-FFF2-40B4-BE49-F238E27FC236}">
                    <a16:creationId xmlns:a16="http://schemas.microsoft.com/office/drawing/2014/main" id="{24DE4246-56ED-407B-BC82-C74E71C1C70D}"/>
                  </a:ext>
                </a:extLst>
              </p:cNvPr>
              <p:cNvSpPr/>
              <p:nvPr/>
            </p:nvSpPr>
            <p:spPr>
              <a:xfrm flipV="1">
                <a:off x="2404151" y="1601660"/>
                <a:ext cx="1109224" cy="19233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b="1"/>
              </a:p>
            </p:txBody>
          </p:sp>
          <p:sp>
            <p:nvSpPr>
              <p:cNvPr id="23" name="文字方塊 22">
                <a:extLst>
                  <a:ext uri="{FF2B5EF4-FFF2-40B4-BE49-F238E27FC236}">
                    <a16:creationId xmlns:a16="http://schemas.microsoft.com/office/drawing/2014/main" id="{FBAB3692-A47D-4D7F-BD26-F7F71D54646F}"/>
                  </a:ext>
                </a:extLst>
              </p:cNvPr>
              <p:cNvSpPr txBox="1"/>
              <p:nvPr/>
            </p:nvSpPr>
            <p:spPr>
              <a:xfrm>
                <a:off x="4364042" y="1434823"/>
                <a:ext cx="1131827" cy="3693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dirty="0">
                    <a:solidFill>
                      <a:schemeClr val="bg1"/>
                    </a:solidFill>
                  </a:rPr>
                  <a:t>獨立研究</a:t>
                </a:r>
                <a:endParaRPr lang="en-US" altLang="zh-TW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文字方塊 29">
                <a:extLst>
                  <a:ext uri="{FF2B5EF4-FFF2-40B4-BE49-F238E27FC236}">
                    <a16:creationId xmlns:a16="http://schemas.microsoft.com/office/drawing/2014/main" id="{8BB406C6-15D5-496C-BDE9-0BB22A7AA583}"/>
                  </a:ext>
                </a:extLst>
              </p:cNvPr>
              <p:cNvSpPr txBox="1"/>
              <p:nvPr/>
            </p:nvSpPr>
            <p:spPr>
              <a:xfrm>
                <a:off x="6235278" y="1438632"/>
                <a:ext cx="1131827" cy="3693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dirty="0">
                    <a:solidFill>
                      <a:schemeClr val="bg1"/>
                    </a:solidFill>
                  </a:rPr>
                  <a:t>獨立研究</a:t>
                </a:r>
                <a:endParaRPr lang="en-US" altLang="zh-TW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文字方塊 30">
                <a:extLst>
                  <a:ext uri="{FF2B5EF4-FFF2-40B4-BE49-F238E27FC236}">
                    <a16:creationId xmlns:a16="http://schemas.microsoft.com/office/drawing/2014/main" id="{1C9A7636-C214-4053-9013-5FBDD6E5A326}"/>
                  </a:ext>
                </a:extLst>
              </p:cNvPr>
              <p:cNvSpPr txBox="1"/>
              <p:nvPr/>
            </p:nvSpPr>
            <p:spPr>
              <a:xfrm>
                <a:off x="8098764" y="1416994"/>
                <a:ext cx="1156122" cy="3693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dirty="0">
                    <a:solidFill>
                      <a:schemeClr val="bg1"/>
                    </a:solidFill>
                  </a:rPr>
                  <a:t>獨立研究</a:t>
                </a:r>
                <a:endParaRPr lang="en-US" altLang="zh-TW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" name="文字方塊 8">
                <a:extLst>
                  <a:ext uri="{FF2B5EF4-FFF2-40B4-BE49-F238E27FC236}">
                    <a16:creationId xmlns:a16="http://schemas.microsoft.com/office/drawing/2014/main" id="{6CCD5E7F-0F17-4141-BD25-B08F1C506B83}"/>
                  </a:ext>
                </a:extLst>
              </p:cNvPr>
              <p:cNvSpPr txBox="1"/>
              <p:nvPr/>
            </p:nvSpPr>
            <p:spPr>
              <a:xfrm>
                <a:off x="2407951" y="1424404"/>
                <a:ext cx="1105424" cy="3693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dirty="0">
                    <a:solidFill>
                      <a:schemeClr val="bg1"/>
                    </a:solidFill>
                  </a:rPr>
                  <a:t>獨立研究</a:t>
                </a:r>
              </a:p>
            </p:txBody>
          </p:sp>
        </p:grp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F01E6FB6-DD90-474C-A7F2-348777B80F72}"/>
              </a:ext>
            </a:extLst>
          </p:cNvPr>
          <p:cNvGrpSpPr/>
          <p:nvPr/>
        </p:nvGrpSpPr>
        <p:grpSpPr>
          <a:xfrm>
            <a:off x="4359192" y="4327293"/>
            <a:ext cx="6715748" cy="387805"/>
            <a:chOff x="4364042" y="1936962"/>
            <a:chExt cx="6715748" cy="387805"/>
          </a:xfrm>
        </p:grpSpPr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895266F1-5CF0-439B-AD2E-0529BE85306C}"/>
                </a:ext>
              </a:extLst>
            </p:cNvPr>
            <p:cNvSpPr txBox="1"/>
            <p:nvPr/>
          </p:nvSpPr>
          <p:spPr>
            <a:xfrm>
              <a:off x="4364042" y="1955435"/>
              <a:ext cx="1131827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核心課程</a:t>
              </a:r>
              <a:endParaRPr lang="en-US" altLang="zh-TW" b="1" dirty="0"/>
            </a:p>
          </p:txBody>
        </p:sp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id="{93D1DCA2-2404-4010-8B59-ECC9259DAC20}"/>
                </a:ext>
              </a:extLst>
            </p:cNvPr>
            <p:cNvSpPr txBox="1"/>
            <p:nvPr/>
          </p:nvSpPr>
          <p:spPr>
            <a:xfrm>
              <a:off x="6208454" y="1936962"/>
              <a:ext cx="1131827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核心課程</a:t>
              </a:r>
              <a:endParaRPr lang="en-US" altLang="zh-TW" b="1" dirty="0"/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127D1564-22E7-47DD-BAB0-1A71B7D1BA55}"/>
                </a:ext>
              </a:extLst>
            </p:cNvPr>
            <p:cNvSpPr txBox="1"/>
            <p:nvPr/>
          </p:nvSpPr>
          <p:spPr>
            <a:xfrm>
              <a:off x="8091015" y="1955435"/>
              <a:ext cx="1156122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核心課程</a:t>
              </a:r>
              <a:endParaRPr lang="en-US" altLang="zh-TW" b="1" dirty="0"/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D4E39796-949B-4C52-B184-93A7EA3DD9A9}"/>
                </a:ext>
              </a:extLst>
            </p:cNvPr>
            <p:cNvSpPr txBox="1"/>
            <p:nvPr/>
          </p:nvSpPr>
          <p:spPr>
            <a:xfrm>
              <a:off x="9947963" y="1951552"/>
              <a:ext cx="1131827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核心課程</a:t>
              </a:r>
              <a:endParaRPr lang="en-US" altLang="zh-TW" b="1" dirty="0"/>
            </a:p>
          </p:txBody>
        </p:sp>
      </p:grpSp>
      <p:grpSp>
        <p:nvGrpSpPr>
          <p:cNvPr id="4" name="群組 3">
            <a:extLst>
              <a:ext uri="{FF2B5EF4-FFF2-40B4-BE49-F238E27FC236}">
                <a16:creationId xmlns:a16="http://schemas.microsoft.com/office/drawing/2014/main" id="{F08E22F8-3AF8-5041-A5D9-AE84A0F48B8B}"/>
              </a:ext>
            </a:extLst>
          </p:cNvPr>
          <p:cNvGrpSpPr/>
          <p:nvPr/>
        </p:nvGrpSpPr>
        <p:grpSpPr>
          <a:xfrm>
            <a:off x="352741" y="18114341"/>
            <a:ext cx="1520364" cy="3331105"/>
            <a:chOff x="295396" y="6872502"/>
            <a:chExt cx="1520364" cy="3331105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03628F2-4E6E-D246-BE25-FED6A9D23A5E}"/>
                </a:ext>
              </a:extLst>
            </p:cNvPr>
            <p:cNvSpPr/>
            <p:nvPr/>
          </p:nvSpPr>
          <p:spPr>
            <a:xfrm>
              <a:off x="384504" y="7045572"/>
              <a:ext cx="1431256" cy="5802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 b="1"/>
            </a:p>
          </p:txBody>
        </p:sp>
        <p:sp>
          <p:nvSpPr>
            <p:cNvPr id="2" name="文字方塊 1">
              <a:extLst>
                <a:ext uri="{FF2B5EF4-FFF2-40B4-BE49-F238E27FC236}">
                  <a16:creationId xmlns:a16="http://schemas.microsoft.com/office/drawing/2014/main" id="{E12F428E-34CF-5648-B4BD-94A3FA5CA0BB}"/>
                </a:ext>
              </a:extLst>
            </p:cNvPr>
            <p:cNvSpPr txBox="1"/>
            <p:nvPr/>
          </p:nvSpPr>
          <p:spPr>
            <a:xfrm>
              <a:off x="384503" y="7895283"/>
              <a:ext cx="1421805" cy="23083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zh-TW" altLang="en-US" b="1" dirty="0"/>
            </a:p>
          </p:txBody>
        </p:sp>
        <p:sp>
          <p:nvSpPr>
            <p:cNvPr id="111" name="矩形 110">
              <a:extLst>
                <a:ext uri="{FF2B5EF4-FFF2-40B4-BE49-F238E27FC236}">
                  <a16:creationId xmlns:a16="http://schemas.microsoft.com/office/drawing/2014/main" id="{1680ED96-6D09-405B-8938-234502C729A9}"/>
                </a:ext>
              </a:extLst>
            </p:cNvPr>
            <p:cNvSpPr/>
            <p:nvPr/>
          </p:nvSpPr>
          <p:spPr>
            <a:xfrm>
              <a:off x="295396" y="8102373"/>
              <a:ext cx="140676" cy="34676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 dirty="0"/>
            </a:p>
          </p:txBody>
        </p:sp>
        <p:sp>
          <p:nvSpPr>
            <p:cNvPr id="112" name="矩形 111">
              <a:extLst>
                <a:ext uri="{FF2B5EF4-FFF2-40B4-BE49-F238E27FC236}">
                  <a16:creationId xmlns:a16="http://schemas.microsoft.com/office/drawing/2014/main" id="{93A04452-AA81-4153-AE04-C52FC49435D9}"/>
                </a:ext>
              </a:extLst>
            </p:cNvPr>
            <p:cNvSpPr/>
            <p:nvPr/>
          </p:nvSpPr>
          <p:spPr>
            <a:xfrm>
              <a:off x="309332" y="7173184"/>
              <a:ext cx="140676" cy="34676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 dirty="0"/>
            </a:p>
          </p:txBody>
        </p:sp>
        <p:sp>
          <p:nvSpPr>
            <p:cNvPr id="113" name="矩形 112">
              <a:extLst>
                <a:ext uri="{FF2B5EF4-FFF2-40B4-BE49-F238E27FC236}">
                  <a16:creationId xmlns:a16="http://schemas.microsoft.com/office/drawing/2014/main" id="{A3EEE06B-613C-4B66-B299-D220D9A550BB}"/>
                </a:ext>
              </a:extLst>
            </p:cNvPr>
            <p:cNvSpPr/>
            <p:nvPr/>
          </p:nvSpPr>
          <p:spPr>
            <a:xfrm>
              <a:off x="299290" y="9123588"/>
              <a:ext cx="140676" cy="34676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 dirty="0"/>
            </a:p>
          </p:txBody>
        </p:sp>
        <p:sp>
          <p:nvSpPr>
            <p:cNvPr id="114" name="矩形 113">
              <a:extLst>
                <a:ext uri="{FF2B5EF4-FFF2-40B4-BE49-F238E27FC236}">
                  <a16:creationId xmlns:a16="http://schemas.microsoft.com/office/drawing/2014/main" id="{046F7B4A-CB1E-458E-9005-685D79799A41}"/>
                </a:ext>
              </a:extLst>
            </p:cNvPr>
            <p:cNvSpPr/>
            <p:nvPr/>
          </p:nvSpPr>
          <p:spPr>
            <a:xfrm>
              <a:off x="295397" y="9636239"/>
              <a:ext cx="156237" cy="3467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115" name="文字方塊 114">
              <a:extLst>
                <a:ext uri="{FF2B5EF4-FFF2-40B4-BE49-F238E27FC236}">
                  <a16:creationId xmlns:a16="http://schemas.microsoft.com/office/drawing/2014/main" id="{817592C1-9247-4C43-B905-7DB75B5A1298}"/>
                </a:ext>
              </a:extLst>
            </p:cNvPr>
            <p:cNvSpPr txBox="1"/>
            <p:nvPr/>
          </p:nvSpPr>
          <p:spPr>
            <a:xfrm>
              <a:off x="407269" y="8091088"/>
              <a:ext cx="8486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情意</a:t>
              </a:r>
            </a:p>
          </p:txBody>
        </p:sp>
        <p:sp>
          <p:nvSpPr>
            <p:cNvPr id="116" name="文字方塊 115">
              <a:extLst>
                <a:ext uri="{FF2B5EF4-FFF2-40B4-BE49-F238E27FC236}">
                  <a16:creationId xmlns:a16="http://schemas.microsoft.com/office/drawing/2014/main" id="{3237DD32-A95C-4CCF-AAD6-59C52067D233}"/>
                </a:ext>
              </a:extLst>
            </p:cNvPr>
            <p:cNvSpPr txBox="1"/>
            <p:nvPr/>
          </p:nvSpPr>
          <p:spPr>
            <a:xfrm>
              <a:off x="439967" y="9112303"/>
              <a:ext cx="8486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領導</a:t>
              </a:r>
            </a:p>
          </p:txBody>
        </p:sp>
        <p:sp>
          <p:nvSpPr>
            <p:cNvPr id="117" name="文字方塊 116">
              <a:extLst>
                <a:ext uri="{FF2B5EF4-FFF2-40B4-BE49-F238E27FC236}">
                  <a16:creationId xmlns:a16="http://schemas.microsoft.com/office/drawing/2014/main" id="{C6E902B9-9141-4527-B054-FBD2383281F0}"/>
                </a:ext>
              </a:extLst>
            </p:cNvPr>
            <p:cNvSpPr txBox="1"/>
            <p:nvPr/>
          </p:nvSpPr>
          <p:spPr>
            <a:xfrm>
              <a:off x="433246" y="8610937"/>
              <a:ext cx="1014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創造力</a:t>
              </a:r>
            </a:p>
          </p:txBody>
        </p:sp>
        <p:sp>
          <p:nvSpPr>
            <p:cNvPr id="118" name="文字方塊 117">
              <a:extLst>
                <a:ext uri="{FF2B5EF4-FFF2-40B4-BE49-F238E27FC236}">
                  <a16:creationId xmlns:a16="http://schemas.microsoft.com/office/drawing/2014/main" id="{6E7DBC85-A94E-4B8E-BF23-FF66C3883830}"/>
                </a:ext>
              </a:extLst>
            </p:cNvPr>
            <p:cNvSpPr txBox="1"/>
            <p:nvPr/>
          </p:nvSpPr>
          <p:spPr>
            <a:xfrm>
              <a:off x="433246" y="9639460"/>
              <a:ext cx="1233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獨立研究</a:t>
              </a:r>
              <a:endParaRPr lang="en-US" altLang="zh-TW" b="1" dirty="0"/>
            </a:p>
          </p:txBody>
        </p:sp>
        <p:sp>
          <p:nvSpPr>
            <p:cNvPr id="103" name="矩形 102">
              <a:extLst>
                <a:ext uri="{FF2B5EF4-FFF2-40B4-BE49-F238E27FC236}">
                  <a16:creationId xmlns:a16="http://schemas.microsoft.com/office/drawing/2014/main" id="{2B097323-75E8-3F4C-A85A-DC19C6CEA280}"/>
                </a:ext>
              </a:extLst>
            </p:cNvPr>
            <p:cNvSpPr/>
            <p:nvPr/>
          </p:nvSpPr>
          <p:spPr>
            <a:xfrm>
              <a:off x="302121" y="8615024"/>
              <a:ext cx="140676" cy="346762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 dirty="0"/>
            </a:p>
          </p:txBody>
        </p:sp>
        <p:sp>
          <p:nvSpPr>
            <p:cNvPr id="106" name="文字方塊 105">
              <a:extLst>
                <a:ext uri="{FF2B5EF4-FFF2-40B4-BE49-F238E27FC236}">
                  <a16:creationId xmlns:a16="http://schemas.microsoft.com/office/drawing/2014/main" id="{6A5F3F9C-18AB-7A4E-8AC0-E219C7AC33FF}"/>
                </a:ext>
              </a:extLst>
            </p:cNvPr>
            <p:cNvSpPr txBox="1"/>
            <p:nvPr/>
          </p:nvSpPr>
          <p:spPr>
            <a:xfrm>
              <a:off x="533826" y="7742385"/>
              <a:ext cx="112316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特需課程</a:t>
              </a:r>
            </a:p>
          </p:txBody>
        </p:sp>
        <p:sp>
          <p:nvSpPr>
            <p:cNvPr id="121" name="文字方塊 120">
              <a:extLst>
                <a:ext uri="{FF2B5EF4-FFF2-40B4-BE49-F238E27FC236}">
                  <a16:creationId xmlns:a16="http://schemas.microsoft.com/office/drawing/2014/main" id="{FFF6F1D6-EF70-3048-96DC-56A0FD02EC75}"/>
                </a:ext>
              </a:extLst>
            </p:cNvPr>
            <p:cNvSpPr txBox="1"/>
            <p:nvPr/>
          </p:nvSpPr>
          <p:spPr>
            <a:xfrm>
              <a:off x="515512" y="6872502"/>
              <a:ext cx="112316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專長領域</a:t>
              </a:r>
            </a:p>
          </p:txBody>
        </p:sp>
      </p:grp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9B9ED550-6EEA-47A6-8286-5EFFED354923}"/>
              </a:ext>
            </a:extLst>
          </p:cNvPr>
          <p:cNvSpPr txBox="1"/>
          <p:nvPr/>
        </p:nvSpPr>
        <p:spPr>
          <a:xfrm>
            <a:off x="2595915" y="18261949"/>
            <a:ext cx="6985689" cy="369333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>
                <a:solidFill>
                  <a:schemeClr val="bg1"/>
                </a:solidFill>
              </a:rPr>
              <a:t>情意講座</a:t>
            </a:r>
            <a:r>
              <a:rPr lang="en-US" altLang="zh-TW" b="1" dirty="0">
                <a:solidFill>
                  <a:schemeClr val="bg1"/>
                </a:solidFill>
              </a:rPr>
              <a:t>(</a:t>
            </a:r>
            <a:r>
              <a:rPr lang="zh-TW" altLang="en-US" b="1" dirty="0">
                <a:solidFill>
                  <a:schemeClr val="bg1"/>
                </a:solidFill>
              </a:rPr>
              <a:t>每學期六個小時）</a:t>
            </a:r>
            <a:endParaRPr lang="en-US" altLang="zh-TW" b="1" dirty="0">
              <a:solidFill>
                <a:schemeClr val="bg1"/>
              </a:solidFill>
            </a:endParaRPr>
          </a:p>
        </p:txBody>
      </p:sp>
      <p:grpSp>
        <p:nvGrpSpPr>
          <p:cNvPr id="41" name="群組 40">
            <a:extLst>
              <a:ext uri="{FF2B5EF4-FFF2-40B4-BE49-F238E27FC236}">
                <a16:creationId xmlns:a16="http://schemas.microsoft.com/office/drawing/2014/main" id="{F527FE06-3750-764C-B8B3-F3166B336C57}"/>
              </a:ext>
            </a:extLst>
          </p:cNvPr>
          <p:cNvGrpSpPr/>
          <p:nvPr/>
        </p:nvGrpSpPr>
        <p:grpSpPr>
          <a:xfrm>
            <a:off x="1985625" y="14589249"/>
            <a:ext cx="9147453" cy="3525092"/>
            <a:chOff x="2368854" y="3050547"/>
            <a:chExt cx="9147453" cy="3232156"/>
          </a:xfrm>
        </p:grpSpPr>
        <p:sp>
          <p:nvSpPr>
            <p:cNvPr id="170" name="矩形 169">
              <a:extLst>
                <a:ext uri="{FF2B5EF4-FFF2-40B4-BE49-F238E27FC236}">
                  <a16:creationId xmlns:a16="http://schemas.microsoft.com/office/drawing/2014/main" id="{DF011CB1-AED5-0D42-8A06-578F75F6B7AF}"/>
                </a:ext>
              </a:extLst>
            </p:cNvPr>
            <p:cNvSpPr/>
            <p:nvPr/>
          </p:nvSpPr>
          <p:spPr>
            <a:xfrm flipV="1">
              <a:off x="2404152" y="3800157"/>
              <a:ext cx="1402747" cy="191443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153" name="矩形 152">
              <a:extLst>
                <a:ext uri="{FF2B5EF4-FFF2-40B4-BE49-F238E27FC236}">
                  <a16:creationId xmlns:a16="http://schemas.microsoft.com/office/drawing/2014/main" id="{6F78A6DB-770A-C843-8E4C-0C21995EEE9F}"/>
                </a:ext>
              </a:extLst>
            </p:cNvPr>
            <p:cNvSpPr/>
            <p:nvPr/>
          </p:nvSpPr>
          <p:spPr>
            <a:xfrm flipV="1">
              <a:off x="3545530" y="6122292"/>
              <a:ext cx="5290668" cy="15075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168" name="矩形 167">
              <a:extLst>
                <a:ext uri="{FF2B5EF4-FFF2-40B4-BE49-F238E27FC236}">
                  <a16:creationId xmlns:a16="http://schemas.microsoft.com/office/drawing/2014/main" id="{2CF75A4F-5B0F-9641-A9A7-2F5BA3F15E15}"/>
                </a:ext>
              </a:extLst>
            </p:cNvPr>
            <p:cNvSpPr/>
            <p:nvPr/>
          </p:nvSpPr>
          <p:spPr>
            <a:xfrm flipV="1">
              <a:off x="3556201" y="5942202"/>
              <a:ext cx="5281703" cy="18009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154" name="矩形 153">
              <a:extLst>
                <a:ext uri="{FF2B5EF4-FFF2-40B4-BE49-F238E27FC236}">
                  <a16:creationId xmlns:a16="http://schemas.microsoft.com/office/drawing/2014/main" id="{2CF75A4F-5B0F-9641-A9A7-2F5BA3F15E15}"/>
                </a:ext>
              </a:extLst>
            </p:cNvPr>
            <p:cNvSpPr/>
            <p:nvPr/>
          </p:nvSpPr>
          <p:spPr>
            <a:xfrm flipV="1">
              <a:off x="2368854" y="3061530"/>
              <a:ext cx="1558251" cy="176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63" name="文字方塊 62">
              <a:extLst>
                <a:ext uri="{FF2B5EF4-FFF2-40B4-BE49-F238E27FC236}">
                  <a16:creationId xmlns:a16="http://schemas.microsoft.com/office/drawing/2014/main" id="{5633ABE2-1224-4DFB-B98F-D7F86192B2CB}"/>
                </a:ext>
              </a:extLst>
            </p:cNvPr>
            <p:cNvSpPr txBox="1"/>
            <p:nvPr/>
          </p:nvSpPr>
          <p:spPr>
            <a:xfrm>
              <a:off x="9975676" y="5783932"/>
              <a:ext cx="1131827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教育會考</a:t>
              </a:r>
            </a:p>
          </p:txBody>
        </p:sp>
        <p:sp>
          <p:nvSpPr>
            <p:cNvPr id="42" name="文字方塊 41">
              <a:extLst>
                <a:ext uri="{FF2B5EF4-FFF2-40B4-BE49-F238E27FC236}">
                  <a16:creationId xmlns:a16="http://schemas.microsoft.com/office/drawing/2014/main" id="{9EE5EE53-B53D-47AB-B7F5-6A760A9FE7D8}"/>
                </a:ext>
              </a:extLst>
            </p:cNvPr>
            <p:cNvSpPr txBox="1"/>
            <p:nvPr/>
          </p:nvSpPr>
          <p:spPr>
            <a:xfrm>
              <a:off x="9799137" y="3608317"/>
              <a:ext cx="1591487" cy="369332"/>
            </a:xfrm>
            <a:prstGeom prst="rect">
              <a:avLst/>
            </a:pr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聯合成果發表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id="{DDD0EA9C-37A3-402D-B298-0317822A8FC4}"/>
                </a:ext>
              </a:extLst>
            </p:cNvPr>
            <p:cNvSpPr txBox="1"/>
            <p:nvPr/>
          </p:nvSpPr>
          <p:spPr>
            <a:xfrm>
              <a:off x="9799138" y="3050547"/>
              <a:ext cx="1591487" cy="369332"/>
            </a:xfrm>
            <a:prstGeom prst="rect">
              <a:avLst/>
            </a:pr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科學展覽競賽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127" name="文字方塊 126">
              <a:extLst>
                <a:ext uri="{FF2B5EF4-FFF2-40B4-BE49-F238E27FC236}">
                  <a16:creationId xmlns:a16="http://schemas.microsoft.com/office/drawing/2014/main" id="{287E3803-0534-4041-9004-45E46CDA9AD2}"/>
                </a:ext>
              </a:extLst>
            </p:cNvPr>
            <p:cNvSpPr txBox="1"/>
            <p:nvPr/>
          </p:nvSpPr>
          <p:spPr>
            <a:xfrm>
              <a:off x="6026413" y="4121286"/>
              <a:ext cx="1808216" cy="369332"/>
            </a:xfrm>
            <a:prstGeom prst="rect">
              <a:avLst/>
            </a:pr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北市資通訊大賽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35" name="文字方塊 34">
              <a:extLst>
                <a:ext uri="{FF2B5EF4-FFF2-40B4-BE49-F238E27FC236}">
                  <a16:creationId xmlns:a16="http://schemas.microsoft.com/office/drawing/2014/main" id="{101F2347-D2E8-4A3B-9C94-77C6CA93B6E6}"/>
                </a:ext>
              </a:extLst>
            </p:cNvPr>
            <p:cNvSpPr txBox="1"/>
            <p:nvPr/>
          </p:nvSpPr>
          <p:spPr>
            <a:xfrm>
              <a:off x="6227529" y="3587852"/>
              <a:ext cx="1591487" cy="369332"/>
            </a:xfrm>
            <a:prstGeom prst="rect">
              <a:avLst/>
            </a:pr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聯合成果發表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34" name="文字方塊 33">
              <a:extLst>
                <a:ext uri="{FF2B5EF4-FFF2-40B4-BE49-F238E27FC236}">
                  <a16:creationId xmlns:a16="http://schemas.microsoft.com/office/drawing/2014/main" id="{684AE191-5D40-445B-97F7-63096C7B5FAC}"/>
                </a:ext>
              </a:extLst>
            </p:cNvPr>
            <p:cNvSpPr txBox="1"/>
            <p:nvPr/>
          </p:nvSpPr>
          <p:spPr>
            <a:xfrm>
              <a:off x="6227529" y="3050547"/>
              <a:ext cx="1591487" cy="369332"/>
            </a:xfrm>
            <a:prstGeom prst="rect">
              <a:avLst/>
            </a:pr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科學展覽競賽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62" name="文字方塊 61">
              <a:extLst>
                <a:ext uri="{FF2B5EF4-FFF2-40B4-BE49-F238E27FC236}">
                  <a16:creationId xmlns:a16="http://schemas.microsoft.com/office/drawing/2014/main" id="{716CC1A2-1F75-4177-A973-68DD14FEA2C0}"/>
                </a:ext>
              </a:extLst>
            </p:cNvPr>
            <p:cNvSpPr txBox="1"/>
            <p:nvPr/>
          </p:nvSpPr>
          <p:spPr>
            <a:xfrm>
              <a:off x="9975676" y="5242787"/>
              <a:ext cx="1540631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科學班甄試</a:t>
              </a:r>
            </a:p>
          </p:txBody>
        </p:sp>
        <p:sp>
          <p:nvSpPr>
            <p:cNvPr id="160" name="矩形 159">
              <a:extLst>
                <a:ext uri="{FF2B5EF4-FFF2-40B4-BE49-F238E27FC236}">
                  <a16:creationId xmlns:a16="http://schemas.microsoft.com/office/drawing/2014/main" id="{DF011CB1-AED5-0D42-8A06-578F75F6B7AF}"/>
                </a:ext>
              </a:extLst>
            </p:cNvPr>
            <p:cNvSpPr/>
            <p:nvPr/>
          </p:nvSpPr>
          <p:spPr>
            <a:xfrm flipV="1">
              <a:off x="2404152" y="3608714"/>
              <a:ext cx="1402747" cy="19144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158" name="矩形 157">
              <a:extLst>
                <a:ext uri="{FF2B5EF4-FFF2-40B4-BE49-F238E27FC236}">
                  <a16:creationId xmlns:a16="http://schemas.microsoft.com/office/drawing/2014/main" id="{2CF75A4F-5B0F-9641-A9A7-2F5BA3F15E15}"/>
                </a:ext>
              </a:extLst>
            </p:cNvPr>
            <p:cNvSpPr/>
            <p:nvPr/>
          </p:nvSpPr>
          <p:spPr>
            <a:xfrm flipV="1">
              <a:off x="2376777" y="3062511"/>
              <a:ext cx="1558251" cy="17640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159" name="矩形 158">
              <a:extLst>
                <a:ext uri="{FF2B5EF4-FFF2-40B4-BE49-F238E27FC236}">
                  <a16:creationId xmlns:a16="http://schemas.microsoft.com/office/drawing/2014/main" id="{6F78A6DB-770A-C843-8E4C-0C21995EEE9F}"/>
                </a:ext>
              </a:extLst>
            </p:cNvPr>
            <p:cNvSpPr/>
            <p:nvPr/>
          </p:nvSpPr>
          <p:spPr>
            <a:xfrm flipV="1">
              <a:off x="2376776" y="3236843"/>
              <a:ext cx="1558800" cy="176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5F4EDD55-9627-4541-8C0B-DF6F7EEE0817}"/>
                </a:ext>
              </a:extLst>
            </p:cNvPr>
            <p:cNvSpPr txBox="1"/>
            <p:nvPr/>
          </p:nvSpPr>
          <p:spPr>
            <a:xfrm>
              <a:off x="2418012" y="3625825"/>
              <a:ext cx="1361362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暑假科學營</a:t>
              </a:r>
            </a:p>
          </p:txBody>
        </p:sp>
        <p:sp>
          <p:nvSpPr>
            <p:cNvPr id="119" name="文字方塊 118">
              <a:extLst>
                <a:ext uri="{FF2B5EF4-FFF2-40B4-BE49-F238E27FC236}">
                  <a16:creationId xmlns:a16="http://schemas.microsoft.com/office/drawing/2014/main" id="{287E3803-0534-4041-9004-45E46CDA9AD2}"/>
                </a:ext>
              </a:extLst>
            </p:cNvPr>
            <p:cNvSpPr txBox="1"/>
            <p:nvPr/>
          </p:nvSpPr>
          <p:spPr>
            <a:xfrm>
              <a:off x="6043933" y="4651355"/>
              <a:ext cx="1959032" cy="369332"/>
            </a:xfrm>
            <a:prstGeom prst="rect">
              <a:avLst/>
            </a:prstGeom>
            <a:solidFill>
              <a:srgbClr val="00B0F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zh-TW" b="1" dirty="0">
                  <a:solidFill>
                    <a:schemeClr val="bg1"/>
                  </a:solidFill>
                </a:rPr>
                <a:t>JSP</a:t>
              </a:r>
              <a:r>
                <a:rPr lang="zh-TW" altLang="en-US" b="1" dirty="0">
                  <a:solidFill>
                    <a:schemeClr val="bg1"/>
                  </a:solidFill>
                </a:rPr>
                <a:t>全國探究發表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45" name="文字方塊 44">
              <a:extLst>
                <a:ext uri="{FF2B5EF4-FFF2-40B4-BE49-F238E27FC236}">
                  <a16:creationId xmlns:a16="http://schemas.microsoft.com/office/drawing/2014/main" id="{AEC9A48C-4CD1-4397-87E5-91F9ED8AB492}"/>
                </a:ext>
              </a:extLst>
            </p:cNvPr>
            <p:cNvSpPr txBox="1"/>
            <p:nvPr/>
          </p:nvSpPr>
          <p:spPr>
            <a:xfrm>
              <a:off x="2383842" y="3053642"/>
              <a:ext cx="155558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科學展覽觀摩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152" name="文字方塊 151">
              <a:extLst>
                <a:ext uri="{FF2B5EF4-FFF2-40B4-BE49-F238E27FC236}">
                  <a16:creationId xmlns:a16="http://schemas.microsoft.com/office/drawing/2014/main" id="{AEC9A48C-4CD1-4397-87E5-91F9ED8AB492}"/>
                </a:ext>
              </a:extLst>
            </p:cNvPr>
            <p:cNvSpPr txBox="1"/>
            <p:nvPr/>
          </p:nvSpPr>
          <p:spPr>
            <a:xfrm>
              <a:off x="3535421" y="5913371"/>
              <a:ext cx="530077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蘭雅 </a:t>
              </a:r>
              <a:r>
                <a:rPr lang="en-US" altLang="zh-TW" b="1" dirty="0" err="1">
                  <a:solidFill>
                    <a:schemeClr val="bg1"/>
                  </a:solidFill>
                </a:rPr>
                <a:t>i</a:t>
              </a:r>
              <a:r>
                <a:rPr lang="en-US" altLang="zh-TW" b="1" dirty="0">
                  <a:solidFill>
                    <a:schemeClr val="bg1"/>
                  </a:solidFill>
                </a:rPr>
                <a:t> </a:t>
              </a:r>
              <a:r>
                <a:rPr lang="zh-TW" altLang="en-US" b="1" dirty="0">
                  <a:solidFill>
                    <a:schemeClr val="bg1"/>
                  </a:solidFill>
                </a:rPr>
                <a:t>國際</a:t>
              </a:r>
              <a:r>
                <a:rPr lang="en-US" altLang="zh-TW" b="1" dirty="0">
                  <a:solidFill>
                    <a:schemeClr val="bg1"/>
                  </a:solidFill>
                </a:rPr>
                <a:t>~</a:t>
              </a:r>
              <a:r>
                <a:rPr lang="zh-TW" altLang="en-US" b="1" dirty="0">
                  <a:solidFill>
                    <a:schemeClr val="bg1"/>
                  </a:solidFill>
                </a:rPr>
                <a:t>國際教育交流參訪（英、日、新、馬）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40" name="文字方塊 139">
            <a:extLst>
              <a:ext uri="{FF2B5EF4-FFF2-40B4-BE49-F238E27FC236}">
                <a16:creationId xmlns:a16="http://schemas.microsoft.com/office/drawing/2014/main" id="{DF78F4BF-AB93-C14D-AEE0-9F5546F37AFF}"/>
              </a:ext>
            </a:extLst>
          </p:cNvPr>
          <p:cNvSpPr txBox="1"/>
          <p:nvPr/>
        </p:nvSpPr>
        <p:spPr>
          <a:xfrm>
            <a:off x="190402" y="3722001"/>
            <a:ext cx="1637120" cy="64633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/>
              <a:t>有意報考數理資優班學生</a:t>
            </a:r>
            <a:endParaRPr lang="en-US" altLang="zh-TW" b="1" dirty="0"/>
          </a:p>
        </p:txBody>
      </p:sp>
      <p:sp>
        <p:nvSpPr>
          <p:cNvPr id="161" name="文字方塊 160">
            <a:extLst>
              <a:ext uri="{FF2B5EF4-FFF2-40B4-BE49-F238E27FC236}">
                <a16:creationId xmlns:a16="http://schemas.microsoft.com/office/drawing/2014/main" id="{CB085DD3-FE53-5B45-8BDC-BC30AB313077}"/>
              </a:ext>
            </a:extLst>
          </p:cNvPr>
          <p:cNvSpPr txBox="1"/>
          <p:nvPr/>
        </p:nvSpPr>
        <p:spPr>
          <a:xfrm>
            <a:off x="7560230" y="10074951"/>
            <a:ext cx="3342557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zh-CN" altLang="en-US" dirty="0"/>
              <a:t>提供加深加廣加速的學習內容</a:t>
            </a:r>
            <a:endParaRPr kumimoji="1" lang="zh-TW" altLang="en-US" dirty="0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30364C20-44E0-6E47-A50D-D4DA963B9BB9}"/>
              </a:ext>
            </a:extLst>
          </p:cNvPr>
          <p:cNvSpPr txBox="1"/>
          <p:nvPr/>
        </p:nvSpPr>
        <p:spPr>
          <a:xfrm>
            <a:off x="510362" y="2337575"/>
            <a:ext cx="998969" cy="369332"/>
          </a:xfrm>
          <a:prstGeom prst="rect">
            <a:avLst/>
          </a:prstGeom>
          <a:solidFill>
            <a:srgbClr val="FF63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zh-CN" altLang="en-US" dirty="0"/>
              <a:t>隔週</a:t>
            </a:r>
            <a:r>
              <a:rPr kumimoji="1" lang="en-US" altLang="zh-CN" dirty="0"/>
              <a:t>2</a:t>
            </a:r>
            <a:r>
              <a:rPr kumimoji="1" lang="zh-CN" altLang="en-US" dirty="0"/>
              <a:t>節</a:t>
            </a:r>
            <a:endParaRPr kumimoji="1" lang="zh-TW" altLang="en-US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05FE64A1-B18F-8046-9F69-CF041D317646}"/>
              </a:ext>
            </a:extLst>
          </p:cNvPr>
          <p:cNvSpPr/>
          <p:nvPr/>
        </p:nvSpPr>
        <p:spPr>
          <a:xfrm>
            <a:off x="168352" y="2966168"/>
            <a:ext cx="1655208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kumimoji="1" lang="zh-TW" altLang="en-US" dirty="0"/>
              <a:t>能力試探，實作能力培養。</a:t>
            </a:r>
            <a:endParaRPr lang="zh-TW" altLang="en-US" dirty="0"/>
          </a:p>
        </p:txBody>
      </p:sp>
      <p:sp>
        <p:nvSpPr>
          <p:cNvPr id="144" name="文字方塊 143">
            <a:extLst>
              <a:ext uri="{FF2B5EF4-FFF2-40B4-BE49-F238E27FC236}">
                <a16:creationId xmlns:a16="http://schemas.microsoft.com/office/drawing/2014/main" id="{2806BCE4-0FEA-B04B-B1CB-CAEA4C4B54C4}"/>
              </a:ext>
            </a:extLst>
          </p:cNvPr>
          <p:cNvSpPr txBox="1"/>
          <p:nvPr/>
        </p:nvSpPr>
        <p:spPr>
          <a:xfrm>
            <a:off x="2033355" y="3045729"/>
            <a:ext cx="192621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zh-TW" altLang="en-US" sz="1600" dirty="0"/>
              <a:t>做能力試探，實作能力培養。</a:t>
            </a:r>
          </a:p>
        </p:txBody>
      </p:sp>
      <p:sp>
        <p:nvSpPr>
          <p:cNvPr id="145" name="文字方塊 144">
            <a:extLst>
              <a:ext uri="{FF2B5EF4-FFF2-40B4-BE49-F238E27FC236}">
                <a16:creationId xmlns:a16="http://schemas.microsoft.com/office/drawing/2014/main" id="{08DA778D-1C99-F344-9D02-8305022AD023}"/>
              </a:ext>
            </a:extLst>
          </p:cNvPr>
          <p:cNvSpPr txBox="1"/>
          <p:nvPr/>
        </p:nvSpPr>
        <p:spPr>
          <a:xfrm>
            <a:off x="4048516" y="3047733"/>
            <a:ext cx="201462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zh-TW" altLang="en-US" sz="1600" dirty="0"/>
              <a:t>研究方法的訓練及態度、精神的培養</a:t>
            </a:r>
            <a:endParaRPr kumimoji="1" lang="en-US" altLang="zh-TW" sz="1600" dirty="0"/>
          </a:p>
        </p:txBody>
      </p:sp>
      <p:sp>
        <p:nvSpPr>
          <p:cNvPr id="171" name="文字方塊 170">
            <a:extLst>
              <a:ext uri="{FF2B5EF4-FFF2-40B4-BE49-F238E27FC236}">
                <a16:creationId xmlns:a16="http://schemas.microsoft.com/office/drawing/2014/main" id="{E5357FC2-6D84-4A42-9A10-F7BD3F366FA4}"/>
              </a:ext>
            </a:extLst>
          </p:cNvPr>
          <p:cNvSpPr txBox="1"/>
          <p:nvPr/>
        </p:nvSpPr>
        <p:spPr>
          <a:xfrm>
            <a:off x="6168375" y="3047392"/>
            <a:ext cx="201462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zh-TW" altLang="en-US" sz="1600" dirty="0"/>
              <a:t>高層次的思考展現及成果發表</a:t>
            </a:r>
            <a:endParaRPr kumimoji="1" lang="en-US" altLang="zh-TW" sz="1600" dirty="0"/>
          </a:p>
        </p:txBody>
      </p:sp>
      <p:sp>
        <p:nvSpPr>
          <p:cNvPr id="172" name="文字方塊 171">
            <a:extLst>
              <a:ext uri="{FF2B5EF4-FFF2-40B4-BE49-F238E27FC236}">
                <a16:creationId xmlns:a16="http://schemas.microsoft.com/office/drawing/2014/main" id="{2F3607A3-86C0-A14F-AE4F-0235DBBC9738}"/>
              </a:ext>
            </a:extLst>
          </p:cNvPr>
          <p:cNvSpPr txBox="1"/>
          <p:nvPr/>
        </p:nvSpPr>
        <p:spPr>
          <a:xfrm>
            <a:off x="8337918" y="3076738"/>
            <a:ext cx="2014620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zh-TW" altLang="en-US" sz="1600" dirty="0"/>
              <a:t>各項綜合能力的展現</a:t>
            </a:r>
            <a:endParaRPr kumimoji="1" lang="en-US" altLang="zh-TW" sz="1600" dirty="0"/>
          </a:p>
        </p:txBody>
      </p:sp>
      <p:sp>
        <p:nvSpPr>
          <p:cNvPr id="173" name="文字方塊 172">
            <a:extLst>
              <a:ext uri="{FF2B5EF4-FFF2-40B4-BE49-F238E27FC236}">
                <a16:creationId xmlns:a16="http://schemas.microsoft.com/office/drawing/2014/main" id="{732E592B-1E31-FB40-A4B3-1361B0434E3A}"/>
              </a:ext>
            </a:extLst>
          </p:cNvPr>
          <p:cNvSpPr txBox="1"/>
          <p:nvPr/>
        </p:nvSpPr>
        <p:spPr>
          <a:xfrm>
            <a:off x="4279006" y="5037078"/>
            <a:ext cx="6725961" cy="369332"/>
          </a:xfrm>
          <a:prstGeom prst="rect">
            <a:avLst/>
          </a:prstGeom>
          <a:solidFill>
            <a:srgbClr val="FF63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dirty="0"/>
              <a:t>數學：每週</a:t>
            </a:r>
            <a:r>
              <a:rPr kumimoji="1" lang="en-US" altLang="zh-CN" dirty="0"/>
              <a:t>5</a:t>
            </a:r>
            <a:r>
              <a:rPr kumimoji="1" lang="zh-CN" altLang="en-US" dirty="0"/>
              <a:t>節</a:t>
            </a:r>
            <a:endParaRPr kumimoji="1" lang="zh-TW" altLang="en-US" dirty="0"/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A9FDF49A-967F-2148-A9AB-8C2BC1E0C4DC}"/>
              </a:ext>
            </a:extLst>
          </p:cNvPr>
          <p:cNvGrpSpPr/>
          <p:nvPr/>
        </p:nvGrpSpPr>
        <p:grpSpPr>
          <a:xfrm>
            <a:off x="4342627" y="7189275"/>
            <a:ext cx="6703853" cy="377126"/>
            <a:chOff x="4374670" y="5947805"/>
            <a:chExt cx="6703853" cy="377126"/>
          </a:xfrm>
        </p:grpSpPr>
        <p:sp>
          <p:nvSpPr>
            <p:cNvPr id="174" name="文字方塊 173">
              <a:extLst>
                <a:ext uri="{FF2B5EF4-FFF2-40B4-BE49-F238E27FC236}">
                  <a16:creationId xmlns:a16="http://schemas.microsoft.com/office/drawing/2014/main" id="{586EC9BB-8BB0-5349-8B9E-6858DBBC9528}"/>
                </a:ext>
              </a:extLst>
            </p:cNvPr>
            <p:cNvSpPr txBox="1"/>
            <p:nvPr/>
          </p:nvSpPr>
          <p:spPr>
            <a:xfrm>
              <a:off x="4374670" y="5955599"/>
              <a:ext cx="2989277" cy="369332"/>
            </a:xfrm>
            <a:prstGeom prst="rect">
              <a:avLst/>
            </a:prstGeom>
            <a:solidFill>
              <a:srgbClr val="FF63F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zh-CN" altLang="en-US" dirty="0"/>
                <a:t>自然：每週</a:t>
              </a:r>
              <a:r>
                <a:rPr kumimoji="1" lang="en-US" altLang="zh-CN" dirty="0"/>
                <a:t>4</a:t>
              </a:r>
              <a:r>
                <a:rPr kumimoji="1" lang="zh-CN" altLang="en-US" dirty="0"/>
                <a:t>節</a:t>
              </a:r>
              <a:endParaRPr kumimoji="1" lang="zh-TW" altLang="en-US" dirty="0"/>
            </a:p>
          </p:txBody>
        </p:sp>
        <p:sp>
          <p:nvSpPr>
            <p:cNvPr id="175" name="文字方塊 174">
              <a:extLst>
                <a:ext uri="{FF2B5EF4-FFF2-40B4-BE49-F238E27FC236}">
                  <a16:creationId xmlns:a16="http://schemas.microsoft.com/office/drawing/2014/main" id="{4048023E-6CDC-8643-88F4-A0B06379B572}"/>
                </a:ext>
              </a:extLst>
            </p:cNvPr>
            <p:cNvSpPr txBox="1"/>
            <p:nvPr/>
          </p:nvSpPr>
          <p:spPr>
            <a:xfrm>
              <a:off x="8089246" y="5947805"/>
              <a:ext cx="2989277" cy="369332"/>
            </a:xfrm>
            <a:prstGeom prst="rect">
              <a:avLst/>
            </a:prstGeom>
            <a:solidFill>
              <a:srgbClr val="FF63F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zh-CN" altLang="en-US" dirty="0"/>
                <a:t>自然：每週</a:t>
              </a:r>
              <a:r>
                <a:rPr kumimoji="1" lang="en-US" altLang="zh-CN" dirty="0"/>
                <a:t>3</a:t>
              </a:r>
              <a:r>
                <a:rPr kumimoji="1" lang="zh-CN" altLang="en-US" dirty="0"/>
                <a:t>節</a:t>
              </a:r>
              <a:endParaRPr kumimoji="1" lang="zh-TW" altLang="en-US" dirty="0"/>
            </a:p>
          </p:txBody>
        </p:sp>
      </p:grpSp>
      <p:sp>
        <p:nvSpPr>
          <p:cNvPr id="176" name="文字方塊 175">
            <a:extLst>
              <a:ext uri="{FF2B5EF4-FFF2-40B4-BE49-F238E27FC236}">
                <a16:creationId xmlns:a16="http://schemas.microsoft.com/office/drawing/2014/main" id="{553A2244-D700-B048-A1A5-D4722269B197}"/>
              </a:ext>
            </a:extLst>
          </p:cNvPr>
          <p:cNvSpPr txBox="1"/>
          <p:nvPr/>
        </p:nvSpPr>
        <p:spPr>
          <a:xfrm>
            <a:off x="4021189" y="5724707"/>
            <a:ext cx="711188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zh-TW" altLang="en-US" dirty="0">
                <a:latin typeface="+mn-ea"/>
              </a:rPr>
              <a:t>以</a:t>
            </a:r>
            <a:r>
              <a:rPr kumimoji="1" lang="en-US" altLang="zh-TW" dirty="0">
                <a:latin typeface="+mn-ea"/>
              </a:rPr>
              <a:t>108</a:t>
            </a:r>
            <a:r>
              <a:rPr kumimoji="1" lang="zh-CN" altLang="en-US" dirty="0">
                <a:latin typeface="+mn-ea"/>
              </a:rPr>
              <a:t>課綱為</a:t>
            </a:r>
            <a:r>
              <a:rPr kumimoji="1" lang="zh-TW" altLang="en-US" dirty="0">
                <a:latin typeface="+mn-ea"/>
              </a:rPr>
              <a:t>架構</a:t>
            </a:r>
            <a:r>
              <a:rPr kumimoji="1" lang="zh-CN" altLang="en-US" dirty="0">
                <a:latin typeface="+mn-ea"/>
              </a:rPr>
              <a:t>，加入深度思考的</a:t>
            </a:r>
            <a:r>
              <a:rPr kumimoji="1" lang="zh-TW" altLang="en-US" dirty="0">
                <a:latin typeface="+mn-ea"/>
              </a:rPr>
              <a:t>互動</a:t>
            </a:r>
            <a:r>
              <a:rPr kumimoji="1" lang="zh-CN" altLang="en-US" dirty="0">
                <a:latin typeface="+mn-ea"/>
              </a:rPr>
              <a:t>情境。另外給予同學多樣化的數學測驗機會。包含數學競賽、特色課程：</a:t>
            </a:r>
            <a:r>
              <a:rPr kumimoji="1" lang="zh-TW" altLang="en-US" dirty="0">
                <a:latin typeface="+mn-ea"/>
              </a:rPr>
              <a:t>獨數一格等等。</a:t>
            </a:r>
          </a:p>
        </p:txBody>
      </p:sp>
      <p:sp>
        <p:nvSpPr>
          <p:cNvPr id="177" name="文字方塊 176">
            <a:extLst>
              <a:ext uri="{FF2B5EF4-FFF2-40B4-BE49-F238E27FC236}">
                <a16:creationId xmlns:a16="http://schemas.microsoft.com/office/drawing/2014/main" id="{63829DD0-2A42-D74A-9CEF-D000B7AB0D3F}"/>
              </a:ext>
            </a:extLst>
          </p:cNvPr>
          <p:cNvSpPr txBox="1"/>
          <p:nvPr/>
        </p:nvSpPr>
        <p:spPr>
          <a:xfrm>
            <a:off x="4003059" y="7792267"/>
            <a:ext cx="711188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+mn-ea"/>
              </a:rPr>
              <a:t>培養學生閱讀的</a:t>
            </a:r>
            <a:r>
              <a:rPr lang="zh-TW" altLang="en-US" dirty="0">
                <a:latin typeface="+mn-ea"/>
              </a:rPr>
              <a:t>素養，達成自主學習的目的，再結合動手實作及</a:t>
            </a:r>
            <a:r>
              <a:rPr lang="zh-CN" altLang="en-US" dirty="0">
                <a:latin typeface="+mn-ea"/>
              </a:rPr>
              <a:t>資訊融入</a:t>
            </a:r>
            <a:r>
              <a:rPr lang="zh-TW" altLang="en-US" dirty="0">
                <a:latin typeface="+mn-ea"/>
              </a:rPr>
              <a:t>的教學策略，達成探究的目的等。</a:t>
            </a:r>
            <a:endParaRPr lang="en-US" altLang="zh-CN" dirty="0">
              <a:latin typeface="+mn-ea"/>
            </a:endParaRPr>
          </a:p>
        </p:txBody>
      </p:sp>
      <p:sp>
        <p:nvSpPr>
          <p:cNvPr id="178" name="矩形 177">
            <a:extLst>
              <a:ext uri="{FF2B5EF4-FFF2-40B4-BE49-F238E27FC236}">
                <a16:creationId xmlns:a16="http://schemas.microsoft.com/office/drawing/2014/main" id="{094E477B-4C8A-8248-9271-9841ED253223}"/>
              </a:ext>
            </a:extLst>
          </p:cNvPr>
          <p:cNvSpPr/>
          <p:nvPr/>
        </p:nvSpPr>
        <p:spPr>
          <a:xfrm>
            <a:off x="1093475" y="5383570"/>
            <a:ext cx="1655208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kumimoji="1" lang="zh-TW" altLang="en-US" dirty="0"/>
              <a:t>資優生性向試探，提供選組方向參考。</a:t>
            </a:r>
            <a:endParaRPr lang="zh-TW" altLang="en-US" dirty="0"/>
          </a:p>
        </p:txBody>
      </p:sp>
      <p:grpSp>
        <p:nvGrpSpPr>
          <p:cNvPr id="179" name="群組 178">
            <a:extLst>
              <a:ext uri="{FF2B5EF4-FFF2-40B4-BE49-F238E27FC236}">
                <a16:creationId xmlns:a16="http://schemas.microsoft.com/office/drawing/2014/main" id="{58F1F58E-6C37-9E4E-8BF3-204418440715}"/>
              </a:ext>
            </a:extLst>
          </p:cNvPr>
          <p:cNvGrpSpPr/>
          <p:nvPr/>
        </p:nvGrpSpPr>
        <p:grpSpPr>
          <a:xfrm>
            <a:off x="2365298" y="11384109"/>
            <a:ext cx="6815586" cy="471616"/>
            <a:chOff x="2407258" y="1715109"/>
            <a:chExt cx="6815586" cy="471616"/>
          </a:xfrm>
        </p:grpSpPr>
        <p:sp>
          <p:nvSpPr>
            <p:cNvPr id="180" name="矩形 179">
              <a:extLst>
                <a:ext uri="{FF2B5EF4-FFF2-40B4-BE49-F238E27FC236}">
                  <a16:creationId xmlns:a16="http://schemas.microsoft.com/office/drawing/2014/main" id="{6302A944-8A26-6D40-967C-8B90905721B6}"/>
                </a:ext>
              </a:extLst>
            </p:cNvPr>
            <p:cNvSpPr/>
            <p:nvPr/>
          </p:nvSpPr>
          <p:spPr>
            <a:xfrm flipV="1">
              <a:off x="2407258" y="1982703"/>
              <a:ext cx="1129350" cy="204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199" name="矩形 198">
              <a:extLst>
                <a:ext uri="{FF2B5EF4-FFF2-40B4-BE49-F238E27FC236}">
                  <a16:creationId xmlns:a16="http://schemas.microsoft.com/office/drawing/2014/main" id="{6302A944-8A26-6D40-967C-8B90905721B6}"/>
                </a:ext>
              </a:extLst>
            </p:cNvPr>
            <p:cNvSpPr/>
            <p:nvPr/>
          </p:nvSpPr>
          <p:spPr>
            <a:xfrm flipV="1">
              <a:off x="2407258" y="1792591"/>
              <a:ext cx="1129350" cy="19160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200" name="文字方塊 199">
              <a:extLst>
                <a:ext uri="{FF2B5EF4-FFF2-40B4-BE49-F238E27FC236}">
                  <a16:creationId xmlns:a16="http://schemas.microsoft.com/office/drawing/2014/main" id="{AF0B3AB5-71B9-4048-8794-8E87322ECEA6}"/>
                </a:ext>
              </a:extLst>
            </p:cNvPr>
            <p:cNvSpPr txBox="1"/>
            <p:nvPr/>
          </p:nvSpPr>
          <p:spPr>
            <a:xfrm>
              <a:off x="2416939" y="1785333"/>
              <a:ext cx="113182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校外參訪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201" name="矩形 200">
              <a:extLst>
                <a:ext uri="{FF2B5EF4-FFF2-40B4-BE49-F238E27FC236}">
                  <a16:creationId xmlns:a16="http://schemas.microsoft.com/office/drawing/2014/main" id="{6302A944-8A26-6D40-967C-8B90905721B6}"/>
                </a:ext>
              </a:extLst>
            </p:cNvPr>
            <p:cNvSpPr/>
            <p:nvPr/>
          </p:nvSpPr>
          <p:spPr>
            <a:xfrm flipV="1">
              <a:off x="4414562" y="1947452"/>
              <a:ext cx="1129350" cy="204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202" name="矩形 201">
              <a:extLst>
                <a:ext uri="{FF2B5EF4-FFF2-40B4-BE49-F238E27FC236}">
                  <a16:creationId xmlns:a16="http://schemas.microsoft.com/office/drawing/2014/main" id="{6302A944-8A26-6D40-967C-8B90905721B6}"/>
                </a:ext>
              </a:extLst>
            </p:cNvPr>
            <p:cNvSpPr/>
            <p:nvPr/>
          </p:nvSpPr>
          <p:spPr>
            <a:xfrm flipV="1">
              <a:off x="4414562" y="1757268"/>
              <a:ext cx="1129350" cy="19160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203" name="矩形 202">
              <a:extLst>
                <a:ext uri="{FF2B5EF4-FFF2-40B4-BE49-F238E27FC236}">
                  <a16:creationId xmlns:a16="http://schemas.microsoft.com/office/drawing/2014/main" id="{6302A944-8A26-6D40-967C-8B90905721B6}"/>
                </a:ext>
              </a:extLst>
            </p:cNvPr>
            <p:cNvSpPr/>
            <p:nvPr/>
          </p:nvSpPr>
          <p:spPr>
            <a:xfrm flipV="1">
              <a:off x="6213110" y="1915991"/>
              <a:ext cx="1129350" cy="204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204" name="矩形 203">
              <a:extLst>
                <a:ext uri="{FF2B5EF4-FFF2-40B4-BE49-F238E27FC236}">
                  <a16:creationId xmlns:a16="http://schemas.microsoft.com/office/drawing/2014/main" id="{6302A944-8A26-6D40-967C-8B90905721B6}"/>
                </a:ext>
              </a:extLst>
            </p:cNvPr>
            <p:cNvSpPr/>
            <p:nvPr/>
          </p:nvSpPr>
          <p:spPr>
            <a:xfrm flipV="1">
              <a:off x="6213110" y="1725807"/>
              <a:ext cx="1129350" cy="19160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205" name="矩形 204">
              <a:extLst>
                <a:ext uri="{FF2B5EF4-FFF2-40B4-BE49-F238E27FC236}">
                  <a16:creationId xmlns:a16="http://schemas.microsoft.com/office/drawing/2014/main" id="{6302A944-8A26-6D40-967C-8B90905721B6}"/>
                </a:ext>
              </a:extLst>
            </p:cNvPr>
            <p:cNvSpPr/>
            <p:nvPr/>
          </p:nvSpPr>
          <p:spPr>
            <a:xfrm flipV="1">
              <a:off x="8083917" y="1905293"/>
              <a:ext cx="1129350" cy="20402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206" name="矩形 205">
              <a:extLst>
                <a:ext uri="{FF2B5EF4-FFF2-40B4-BE49-F238E27FC236}">
                  <a16:creationId xmlns:a16="http://schemas.microsoft.com/office/drawing/2014/main" id="{6302A944-8A26-6D40-967C-8B90905721B6}"/>
                </a:ext>
              </a:extLst>
            </p:cNvPr>
            <p:cNvSpPr/>
            <p:nvPr/>
          </p:nvSpPr>
          <p:spPr>
            <a:xfrm flipV="1">
              <a:off x="8083917" y="1715109"/>
              <a:ext cx="1129350" cy="19160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>
                <a:solidFill>
                  <a:srgbClr val="FF0000"/>
                </a:solidFill>
              </a:endParaRPr>
            </a:p>
          </p:txBody>
        </p:sp>
        <p:sp>
          <p:nvSpPr>
            <p:cNvPr id="207" name="文字方塊 206">
              <a:extLst>
                <a:ext uri="{FF2B5EF4-FFF2-40B4-BE49-F238E27FC236}">
                  <a16:creationId xmlns:a16="http://schemas.microsoft.com/office/drawing/2014/main" id="{AF0B3AB5-71B9-4048-8794-8E87322ECEA6}"/>
                </a:ext>
              </a:extLst>
            </p:cNvPr>
            <p:cNvSpPr txBox="1"/>
            <p:nvPr/>
          </p:nvSpPr>
          <p:spPr>
            <a:xfrm>
              <a:off x="4425214" y="1764370"/>
              <a:ext cx="113182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校外參訪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208" name="文字方塊 207">
              <a:extLst>
                <a:ext uri="{FF2B5EF4-FFF2-40B4-BE49-F238E27FC236}">
                  <a16:creationId xmlns:a16="http://schemas.microsoft.com/office/drawing/2014/main" id="{AF0B3AB5-71B9-4048-8794-8E87322ECEA6}"/>
                </a:ext>
              </a:extLst>
            </p:cNvPr>
            <p:cNvSpPr txBox="1"/>
            <p:nvPr/>
          </p:nvSpPr>
          <p:spPr>
            <a:xfrm>
              <a:off x="6207373" y="1742517"/>
              <a:ext cx="113182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校外參訪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  <p:sp>
          <p:nvSpPr>
            <p:cNvPr id="209" name="文字方塊 208">
              <a:extLst>
                <a:ext uri="{FF2B5EF4-FFF2-40B4-BE49-F238E27FC236}">
                  <a16:creationId xmlns:a16="http://schemas.microsoft.com/office/drawing/2014/main" id="{AF0B3AB5-71B9-4048-8794-8E87322ECEA6}"/>
                </a:ext>
              </a:extLst>
            </p:cNvPr>
            <p:cNvSpPr txBox="1"/>
            <p:nvPr/>
          </p:nvSpPr>
          <p:spPr>
            <a:xfrm>
              <a:off x="8091017" y="1731325"/>
              <a:ext cx="113182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>
                  <a:solidFill>
                    <a:schemeClr val="bg1"/>
                  </a:solidFill>
                </a:rPr>
                <a:t>校外參訪</a:t>
              </a:r>
              <a:endParaRPr lang="en-US" altLang="zh-TW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88" name="文字方塊 187">
            <a:extLst>
              <a:ext uri="{FF2B5EF4-FFF2-40B4-BE49-F238E27FC236}">
                <a16:creationId xmlns:a16="http://schemas.microsoft.com/office/drawing/2014/main" id="{CC39D6A6-B209-3743-837D-28B31FAB2B51}"/>
              </a:ext>
            </a:extLst>
          </p:cNvPr>
          <p:cNvSpPr txBox="1"/>
          <p:nvPr/>
        </p:nvSpPr>
        <p:spPr>
          <a:xfrm>
            <a:off x="1812617" y="11982769"/>
            <a:ext cx="192621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zh-TW" altLang="en-US" sz="1600" dirty="0"/>
              <a:t>田野調查及生態環境的認識及保護</a:t>
            </a:r>
          </a:p>
        </p:txBody>
      </p:sp>
      <p:sp>
        <p:nvSpPr>
          <p:cNvPr id="189" name="文字方塊 188">
            <a:extLst>
              <a:ext uri="{FF2B5EF4-FFF2-40B4-BE49-F238E27FC236}">
                <a16:creationId xmlns:a16="http://schemas.microsoft.com/office/drawing/2014/main" id="{24CE75C6-5546-BC4B-8673-D62C67647456}"/>
              </a:ext>
            </a:extLst>
          </p:cNvPr>
          <p:cNvSpPr txBox="1"/>
          <p:nvPr/>
        </p:nvSpPr>
        <p:spPr>
          <a:xfrm>
            <a:off x="4007175" y="11992886"/>
            <a:ext cx="1926217" cy="8309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zh-TW" altLang="en-US" sz="1600" dirty="0"/>
              <a:t>各類型博物館的參訪，著重在海洋生態的認識及保護</a:t>
            </a:r>
          </a:p>
        </p:txBody>
      </p:sp>
      <p:sp>
        <p:nvSpPr>
          <p:cNvPr id="198" name="文字方塊 197">
            <a:extLst>
              <a:ext uri="{FF2B5EF4-FFF2-40B4-BE49-F238E27FC236}">
                <a16:creationId xmlns:a16="http://schemas.microsoft.com/office/drawing/2014/main" id="{69F55EBE-CD81-DC43-AC9F-048ACC1A620A}"/>
              </a:ext>
            </a:extLst>
          </p:cNvPr>
          <p:cNvSpPr txBox="1"/>
          <p:nvPr/>
        </p:nvSpPr>
        <p:spPr>
          <a:xfrm>
            <a:off x="7757089" y="9516240"/>
            <a:ext cx="2989277" cy="369332"/>
          </a:xfrm>
          <a:prstGeom prst="rect">
            <a:avLst/>
          </a:prstGeom>
          <a:solidFill>
            <a:srgbClr val="FF63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zh-CN" altLang="en-US" dirty="0"/>
              <a:t>數、理：每週各</a:t>
            </a:r>
            <a:r>
              <a:rPr kumimoji="1" lang="en-US" altLang="zh-CN" dirty="0"/>
              <a:t>1</a:t>
            </a:r>
            <a:r>
              <a:rPr kumimoji="1" lang="zh-CN" altLang="en-US" dirty="0"/>
              <a:t>節</a:t>
            </a:r>
            <a:endParaRPr kumimoji="1" lang="zh-TW" altLang="en-US" dirty="0"/>
          </a:p>
        </p:txBody>
      </p:sp>
      <p:grpSp>
        <p:nvGrpSpPr>
          <p:cNvPr id="120" name="群組 119">
            <a:extLst>
              <a:ext uri="{FF2B5EF4-FFF2-40B4-BE49-F238E27FC236}">
                <a16:creationId xmlns:a16="http://schemas.microsoft.com/office/drawing/2014/main" id="{F08E22F8-3AF8-5041-A5D9-AE84A0F48B8B}"/>
              </a:ext>
            </a:extLst>
          </p:cNvPr>
          <p:cNvGrpSpPr/>
          <p:nvPr/>
        </p:nvGrpSpPr>
        <p:grpSpPr>
          <a:xfrm>
            <a:off x="392568" y="7156118"/>
            <a:ext cx="1520364" cy="3445555"/>
            <a:chOff x="295396" y="6872502"/>
            <a:chExt cx="1520364" cy="3445555"/>
          </a:xfrm>
        </p:grpSpPr>
        <p:sp>
          <p:nvSpPr>
            <p:cNvPr id="122" name="矩形 121">
              <a:extLst>
                <a:ext uri="{FF2B5EF4-FFF2-40B4-BE49-F238E27FC236}">
                  <a16:creationId xmlns:a16="http://schemas.microsoft.com/office/drawing/2014/main" id="{903628F2-4E6E-D246-BE25-FED6A9D23A5E}"/>
                </a:ext>
              </a:extLst>
            </p:cNvPr>
            <p:cNvSpPr/>
            <p:nvPr/>
          </p:nvSpPr>
          <p:spPr>
            <a:xfrm>
              <a:off x="384504" y="7045572"/>
              <a:ext cx="1431256" cy="58023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 b="1"/>
            </a:p>
          </p:txBody>
        </p:sp>
        <p:sp>
          <p:nvSpPr>
            <p:cNvPr id="123" name="文字方塊 122">
              <a:extLst>
                <a:ext uri="{FF2B5EF4-FFF2-40B4-BE49-F238E27FC236}">
                  <a16:creationId xmlns:a16="http://schemas.microsoft.com/office/drawing/2014/main" id="{E12F428E-34CF-5648-B4BD-94A3FA5CA0BB}"/>
                </a:ext>
              </a:extLst>
            </p:cNvPr>
            <p:cNvSpPr txBox="1"/>
            <p:nvPr/>
          </p:nvSpPr>
          <p:spPr>
            <a:xfrm>
              <a:off x="384505" y="8009733"/>
              <a:ext cx="1421805" cy="230832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en-US" altLang="zh-TW" b="1" dirty="0"/>
            </a:p>
            <a:p>
              <a:endParaRPr kumimoji="1" lang="zh-TW" altLang="en-US" b="1" dirty="0"/>
            </a:p>
          </p:txBody>
        </p:sp>
        <p:sp>
          <p:nvSpPr>
            <p:cNvPr id="125" name="矩形 124">
              <a:extLst>
                <a:ext uri="{FF2B5EF4-FFF2-40B4-BE49-F238E27FC236}">
                  <a16:creationId xmlns:a16="http://schemas.microsoft.com/office/drawing/2014/main" id="{1680ED96-6D09-405B-8938-234502C729A9}"/>
                </a:ext>
              </a:extLst>
            </p:cNvPr>
            <p:cNvSpPr/>
            <p:nvPr/>
          </p:nvSpPr>
          <p:spPr>
            <a:xfrm>
              <a:off x="295396" y="8102373"/>
              <a:ext cx="140676" cy="346762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 dirty="0"/>
            </a:p>
          </p:txBody>
        </p:sp>
        <p:sp>
          <p:nvSpPr>
            <p:cNvPr id="126" name="矩形 125">
              <a:extLst>
                <a:ext uri="{FF2B5EF4-FFF2-40B4-BE49-F238E27FC236}">
                  <a16:creationId xmlns:a16="http://schemas.microsoft.com/office/drawing/2014/main" id="{93A04452-AA81-4153-AE04-C52FC49435D9}"/>
                </a:ext>
              </a:extLst>
            </p:cNvPr>
            <p:cNvSpPr/>
            <p:nvPr/>
          </p:nvSpPr>
          <p:spPr>
            <a:xfrm>
              <a:off x="309332" y="7173184"/>
              <a:ext cx="140676" cy="346762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 dirty="0"/>
            </a:p>
          </p:txBody>
        </p:sp>
        <p:sp>
          <p:nvSpPr>
            <p:cNvPr id="129" name="矩形 128">
              <a:extLst>
                <a:ext uri="{FF2B5EF4-FFF2-40B4-BE49-F238E27FC236}">
                  <a16:creationId xmlns:a16="http://schemas.microsoft.com/office/drawing/2014/main" id="{A3EEE06B-613C-4B66-B299-D220D9A550BB}"/>
                </a:ext>
              </a:extLst>
            </p:cNvPr>
            <p:cNvSpPr/>
            <p:nvPr/>
          </p:nvSpPr>
          <p:spPr>
            <a:xfrm>
              <a:off x="299290" y="9123588"/>
              <a:ext cx="140676" cy="34676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 dirty="0"/>
            </a:p>
          </p:txBody>
        </p:sp>
        <p:sp>
          <p:nvSpPr>
            <p:cNvPr id="130" name="矩形 129">
              <a:extLst>
                <a:ext uri="{FF2B5EF4-FFF2-40B4-BE49-F238E27FC236}">
                  <a16:creationId xmlns:a16="http://schemas.microsoft.com/office/drawing/2014/main" id="{046F7B4A-CB1E-458E-9005-685D79799A41}"/>
                </a:ext>
              </a:extLst>
            </p:cNvPr>
            <p:cNvSpPr/>
            <p:nvPr/>
          </p:nvSpPr>
          <p:spPr>
            <a:xfrm>
              <a:off x="295397" y="9636239"/>
              <a:ext cx="156237" cy="346762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/>
            </a:p>
          </p:txBody>
        </p:sp>
        <p:sp>
          <p:nvSpPr>
            <p:cNvPr id="131" name="文字方塊 130">
              <a:extLst>
                <a:ext uri="{FF2B5EF4-FFF2-40B4-BE49-F238E27FC236}">
                  <a16:creationId xmlns:a16="http://schemas.microsoft.com/office/drawing/2014/main" id="{817592C1-9247-4C43-B905-7DB75B5A1298}"/>
                </a:ext>
              </a:extLst>
            </p:cNvPr>
            <p:cNvSpPr txBox="1"/>
            <p:nvPr/>
          </p:nvSpPr>
          <p:spPr>
            <a:xfrm>
              <a:off x="407269" y="8091088"/>
              <a:ext cx="8486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情意</a:t>
              </a:r>
            </a:p>
          </p:txBody>
        </p:sp>
        <p:sp>
          <p:nvSpPr>
            <p:cNvPr id="132" name="文字方塊 131">
              <a:extLst>
                <a:ext uri="{FF2B5EF4-FFF2-40B4-BE49-F238E27FC236}">
                  <a16:creationId xmlns:a16="http://schemas.microsoft.com/office/drawing/2014/main" id="{3237DD32-A95C-4CCF-AAD6-59C52067D233}"/>
                </a:ext>
              </a:extLst>
            </p:cNvPr>
            <p:cNvSpPr txBox="1"/>
            <p:nvPr/>
          </p:nvSpPr>
          <p:spPr>
            <a:xfrm>
              <a:off x="439967" y="9112303"/>
              <a:ext cx="8486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領導</a:t>
              </a:r>
            </a:p>
          </p:txBody>
        </p:sp>
        <p:sp>
          <p:nvSpPr>
            <p:cNvPr id="134" name="文字方塊 133">
              <a:extLst>
                <a:ext uri="{FF2B5EF4-FFF2-40B4-BE49-F238E27FC236}">
                  <a16:creationId xmlns:a16="http://schemas.microsoft.com/office/drawing/2014/main" id="{C6E902B9-9141-4527-B054-FBD2383281F0}"/>
                </a:ext>
              </a:extLst>
            </p:cNvPr>
            <p:cNvSpPr txBox="1"/>
            <p:nvPr/>
          </p:nvSpPr>
          <p:spPr>
            <a:xfrm>
              <a:off x="433246" y="8610937"/>
              <a:ext cx="1014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創造力</a:t>
              </a:r>
            </a:p>
          </p:txBody>
        </p:sp>
        <p:sp>
          <p:nvSpPr>
            <p:cNvPr id="135" name="文字方塊 134">
              <a:extLst>
                <a:ext uri="{FF2B5EF4-FFF2-40B4-BE49-F238E27FC236}">
                  <a16:creationId xmlns:a16="http://schemas.microsoft.com/office/drawing/2014/main" id="{6E7DBC85-A94E-4B8E-BF23-FF66C3883830}"/>
                </a:ext>
              </a:extLst>
            </p:cNvPr>
            <p:cNvSpPr txBox="1"/>
            <p:nvPr/>
          </p:nvSpPr>
          <p:spPr>
            <a:xfrm>
              <a:off x="433246" y="9639460"/>
              <a:ext cx="1233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獨立研究</a:t>
              </a:r>
              <a:endParaRPr lang="en-US" altLang="zh-TW" b="1" dirty="0"/>
            </a:p>
          </p:txBody>
        </p:sp>
        <p:sp>
          <p:nvSpPr>
            <p:cNvPr id="136" name="矩形 135">
              <a:extLst>
                <a:ext uri="{FF2B5EF4-FFF2-40B4-BE49-F238E27FC236}">
                  <a16:creationId xmlns:a16="http://schemas.microsoft.com/office/drawing/2014/main" id="{2B097323-75E8-3F4C-A85A-DC19C6CEA280}"/>
                </a:ext>
              </a:extLst>
            </p:cNvPr>
            <p:cNvSpPr/>
            <p:nvPr/>
          </p:nvSpPr>
          <p:spPr>
            <a:xfrm>
              <a:off x="302121" y="8615024"/>
              <a:ext cx="140676" cy="346762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b="1" dirty="0"/>
            </a:p>
          </p:txBody>
        </p:sp>
        <p:sp>
          <p:nvSpPr>
            <p:cNvPr id="137" name="文字方塊 136">
              <a:extLst>
                <a:ext uri="{FF2B5EF4-FFF2-40B4-BE49-F238E27FC236}">
                  <a16:creationId xmlns:a16="http://schemas.microsoft.com/office/drawing/2014/main" id="{6A5F3F9C-18AB-7A4E-8AC0-E219C7AC33FF}"/>
                </a:ext>
              </a:extLst>
            </p:cNvPr>
            <p:cNvSpPr txBox="1"/>
            <p:nvPr/>
          </p:nvSpPr>
          <p:spPr>
            <a:xfrm>
              <a:off x="533826" y="7742385"/>
              <a:ext cx="112316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特需課程</a:t>
              </a:r>
            </a:p>
          </p:txBody>
        </p:sp>
        <p:sp>
          <p:nvSpPr>
            <p:cNvPr id="151" name="文字方塊 150">
              <a:extLst>
                <a:ext uri="{FF2B5EF4-FFF2-40B4-BE49-F238E27FC236}">
                  <a16:creationId xmlns:a16="http://schemas.microsoft.com/office/drawing/2014/main" id="{FFF6F1D6-EF70-3048-96DC-56A0FD02EC75}"/>
                </a:ext>
              </a:extLst>
            </p:cNvPr>
            <p:cNvSpPr txBox="1"/>
            <p:nvPr/>
          </p:nvSpPr>
          <p:spPr>
            <a:xfrm>
              <a:off x="515512" y="6872502"/>
              <a:ext cx="112316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專長領域</a:t>
              </a:r>
            </a:p>
          </p:txBody>
        </p:sp>
      </p:grpSp>
      <p:grpSp>
        <p:nvGrpSpPr>
          <p:cNvPr id="195" name="群組 194">
            <a:extLst>
              <a:ext uri="{FF2B5EF4-FFF2-40B4-BE49-F238E27FC236}">
                <a16:creationId xmlns:a16="http://schemas.microsoft.com/office/drawing/2014/main" id="{635BA127-26DA-A74A-B0D7-76E810CFE410}"/>
              </a:ext>
            </a:extLst>
          </p:cNvPr>
          <p:cNvGrpSpPr/>
          <p:nvPr/>
        </p:nvGrpSpPr>
        <p:grpSpPr>
          <a:xfrm>
            <a:off x="4222853" y="8158022"/>
            <a:ext cx="6991705" cy="6356824"/>
            <a:chOff x="3670444" y="5137888"/>
            <a:chExt cx="6991705" cy="6356824"/>
          </a:xfrm>
        </p:grpSpPr>
        <p:sp>
          <p:nvSpPr>
            <p:cNvPr id="196" name="弧線 195">
              <a:extLst>
                <a:ext uri="{FF2B5EF4-FFF2-40B4-BE49-F238E27FC236}">
                  <a16:creationId xmlns:a16="http://schemas.microsoft.com/office/drawing/2014/main" id="{F0B73F36-1759-544F-86A6-D9662E6294B3}"/>
                </a:ext>
              </a:extLst>
            </p:cNvPr>
            <p:cNvSpPr/>
            <p:nvPr/>
          </p:nvSpPr>
          <p:spPr>
            <a:xfrm rot="5229352">
              <a:off x="3546179" y="5262153"/>
              <a:ext cx="6356824" cy="6108293"/>
            </a:xfrm>
            <a:prstGeom prst="arc">
              <a:avLst>
                <a:gd name="adj1" fmla="val 17233784"/>
                <a:gd name="adj2" fmla="val 1303416"/>
              </a:avLst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TW" altLang="en-US"/>
            </a:p>
          </p:txBody>
        </p:sp>
        <p:pic>
          <p:nvPicPr>
            <p:cNvPr id="197" name="圖片 196">
              <a:extLst>
                <a:ext uri="{FF2B5EF4-FFF2-40B4-BE49-F238E27FC236}">
                  <a16:creationId xmlns:a16="http://schemas.microsoft.com/office/drawing/2014/main" id="{6B48E2AD-1D49-0542-BD77-625F2966E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996286">
              <a:off x="8725054" y="7774187"/>
              <a:ext cx="1937095" cy="1937095"/>
            </a:xfrm>
            <a:prstGeom prst="rect">
              <a:avLst/>
            </a:prstGeom>
          </p:spPr>
        </p:pic>
      </p:grpSp>
      <p:sp>
        <p:nvSpPr>
          <p:cNvPr id="190" name="文字方塊 189">
            <a:extLst>
              <a:ext uri="{FF2B5EF4-FFF2-40B4-BE49-F238E27FC236}">
                <a16:creationId xmlns:a16="http://schemas.microsoft.com/office/drawing/2014/main" id="{A7AC93A5-3141-B84E-88C4-FCFA0635E456}"/>
              </a:ext>
            </a:extLst>
          </p:cNvPr>
          <p:cNvSpPr txBox="1"/>
          <p:nvPr/>
        </p:nvSpPr>
        <p:spPr>
          <a:xfrm>
            <a:off x="6211443" y="12039158"/>
            <a:ext cx="3014527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600" dirty="0"/>
              <a:t>學術單位的參訪，著重在航空、</a:t>
            </a:r>
            <a:br>
              <a:rPr kumimoji="1" lang="en-US" altLang="zh-TW" sz="1600" dirty="0"/>
            </a:br>
            <a:r>
              <a:rPr kumimoji="1" lang="zh-TW" altLang="en-US" sz="1600" dirty="0"/>
              <a:t>太空科技及半導體產業的認識</a:t>
            </a:r>
            <a:endParaRPr kumimoji="1" lang="en-US" altLang="zh-TW" sz="1600" dirty="0"/>
          </a:p>
        </p:txBody>
      </p:sp>
      <p:grpSp>
        <p:nvGrpSpPr>
          <p:cNvPr id="81" name="群組 80">
            <a:extLst>
              <a:ext uri="{FF2B5EF4-FFF2-40B4-BE49-F238E27FC236}">
                <a16:creationId xmlns:a16="http://schemas.microsoft.com/office/drawing/2014/main" id="{8868B5A8-816B-784B-8EF0-CBBDF80B1064}"/>
              </a:ext>
            </a:extLst>
          </p:cNvPr>
          <p:cNvGrpSpPr/>
          <p:nvPr/>
        </p:nvGrpSpPr>
        <p:grpSpPr>
          <a:xfrm>
            <a:off x="7819838" y="8835663"/>
            <a:ext cx="3036032" cy="369332"/>
            <a:chOff x="7714853" y="11067683"/>
            <a:chExt cx="3036032" cy="369332"/>
          </a:xfrm>
        </p:grpSpPr>
        <p:sp>
          <p:nvSpPr>
            <p:cNvPr id="156" name="文字方塊 155">
              <a:extLst>
                <a:ext uri="{FF2B5EF4-FFF2-40B4-BE49-F238E27FC236}">
                  <a16:creationId xmlns:a16="http://schemas.microsoft.com/office/drawing/2014/main" id="{50840ED4-F5F9-EA4F-8799-2A9D02203EAD}"/>
                </a:ext>
              </a:extLst>
            </p:cNvPr>
            <p:cNvSpPr txBox="1"/>
            <p:nvPr/>
          </p:nvSpPr>
          <p:spPr>
            <a:xfrm>
              <a:off x="9591610" y="11067683"/>
              <a:ext cx="1159275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資優輔導</a:t>
              </a:r>
              <a:endParaRPr lang="en-US" altLang="zh-TW" b="1" dirty="0"/>
            </a:p>
          </p:txBody>
        </p:sp>
        <p:sp>
          <p:nvSpPr>
            <p:cNvPr id="150" name="文字方塊 149">
              <a:extLst>
                <a:ext uri="{FF2B5EF4-FFF2-40B4-BE49-F238E27FC236}">
                  <a16:creationId xmlns:a16="http://schemas.microsoft.com/office/drawing/2014/main" id="{835C6F09-D8B0-6A48-BBE8-F0457EAB3C9A}"/>
                </a:ext>
              </a:extLst>
            </p:cNvPr>
            <p:cNvSpPr txBox="1"/>
            <p:nvPr/>
          </p:nvSpPr>
          <p:spPr>
            <a:xfrm>
              <a:off x="7714853" y="11067683"/>
              <a:ext cx="1159275" cy="369332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TW" altLang="en-US" b="1" dirty="0"/>
                <a:t>資優輔導</a:t>
              </a:r>
              <a:endParaRPr lang="en-US" altLang="zh-TW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497630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FF63FF"/>
        </a:solidFill>
        <a:ln>
          <a:solidFill>
            <a:schemeClr val="tx1"/>
          </a:solidFill>
        </a:ln>
      </a:spPr>
      <a:bodyPr wrap="square" rtlCol="0">
        <a:spAutoFit/>
      </a:bodyPr>
      <a:lstStyle>
        <a:defPPr algn="l">
          <a:defRPr kumimoji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355</Words>
  <Application>Microsoft Macintosh PowerPoint</Application>
  <PresentationFormat>自訂</PresentationFormat>
  <Paragraphs>78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等线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lichengwei</dc:creator>
  <cp:lastModifiedBy>政緯 李</cp:lastModifiedBy>
  <cp:revision>49</cp:revision>
  <cp:lastPrinted>2020-01-13T07:01:36Z</cp:lastPrinted>
  <dcterms:created xsi:type="dcterms:W3CDTF">2019-11-03T16:07:15Z</dcterms:created>
  <dcterms:modified xsi:type="dcterms:W3CDTF">2020-05-14T07:50:08Z</dcterms:modified>
</cp:coreProperties>
</file>