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3" r:id="rId6"/>
    <p:sldId id="285" r:id="rId7"/>
    <p:sldId id="286" r:id="rId8"/>
    <p:sldId id="262" r:id="rId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Montserrat" panose="02020500000000000000" charset="0"/>
      <p:regular r:id="rId15"/>
      <p:bold r:id="rId16"/>
      <p:italic r:id="rId17"/>
      <p:boldItalic r:id="rId18"/>
    </p:embeddedFont>
    <p:embeddedFont>
      <p:font typeface="Montserrat ExtraBold" panose="02020500000000000000" charset="0"/>
      <p:bold r:id="rId19"/>
      <p:boldItalic r:id="rId20"/>
    </p:embeddedFont>
    <p:embeddedFont>
      <p:font typeface="Montserrat Light" panose="02020500000000000000" charset="0"/>
      <p:regular r:id="rId21"/>
      <p:bold r:id="rId22"/>
      <p:italic r:id="rId23"/>
      <p:boldItalic r:id="rId24"/>
    </p:embeddedFont>
    <p:embeddedFont>
      <p:font typeface="Rockwell Extra Bold" panose="02060903040505020403" pitchFamily="18" charset="0"/>
      <p:bold r:id="rId25"/>
    </p:embeddedFont>
    <p:embeddedFont>
      <p:font typeface="Wingdings 2" panose="05020102010507070707" pitchFamily="18" charset="2"/>
      <p:regular r:id="rId26"/>
    </p:embeddedFont>
    <p:embeddedFont>
      <p:font typeface="文鼎ＰＯＰ－２" panose="020B0609010101010101" pitchFamily="49" charset="-120"/>
      <p:regular r:id="rId27"/>
    </p:embeddedFont>
    <p:embeddedFont>
      <p:font typeface="文鼎中圓" panose="020B0609010101010101" pitchFamily="49" charset="-120"/>
      <p:regular r:id="rId28"/>
    </p:embeddedFont>
    <p:embeddedFont>
      <p:font typeface="文鼎空疊圓" panose="020B0609010101010101" pitchFamily="49" charset="-12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70D0BE-909B-4389-905B-2E3A1065155A}">
  <a:tblStyle styleId="{6570D0BE-909B-4389-905B-2E3A106515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57" d="100"/>
          <a:sy n="157" d="100"/>
        </p:scale>
        <p:origin x="13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77122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084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7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554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35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691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318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79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200"/>
              <a:buChar char="◦"/>
              <a:defRPr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037806" y="1223200"/>
            <a:ext cx="5048794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altLang="zh-TW" sz="3200" b="1" dirty="0">
                <a:solidFill>
                  <a:schemeClr val="tx1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112</a:t>
            </a:r>
            <a:r>
              <a:rPr lang="zh-TW" altLang="en-US" sz="3200" b="1" dirty="0">
                <a:solidFill>
                  <a:schemeClr val="tx1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學年度</a:t>
            </a:r>
            <a:br>
              <a:rPr lang="en-US" altLang="zh-TW" sz="3200" b="1" dirty="0">
                <a:solidFill>
                  <a:schemeClr val="tx1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</a:br>
            <a:r>
              <a:rPr lang="zh-TW" altLang="en-US" sz="3200" b="1" dirty="0">
                <a:solidFill>
                  <a:schemeClr val="tx1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台北市立蘭雅國中</a:t>
            </a:r>
            <a:br>
              <a:rPr lang="en-US" altLang="zh-TW" sz="3200" b="1" dirty="0">
                <a:solidFill>
                  <a:schemeClr val="tx1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</a:br>
            <a:r>
              <a:rPr lang="zh-TW" altLang="en-US" sz="3200" b="1" dirty="0">
                <a:solidFill>
                  <a:schemeClr val="tx1">
                    <a:lumMod val="75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新生智力測驗注意事項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bg2">
                    <a:lumMod val="50000"/>
                  </a:schemeClr>
                </a:solidFill>
                <a:latin typeface="Rockwell Extra Bold" panose="02060903040505020403" pitchFamily="18" charset="0"/>
              </a:rPr>
              <a:t>HELLO!</a:t>
            </a:r>
            <a:endParaRPr sz="5400" dirty="0">
              <a:solidFill>
                <a:schemeClr val="bg2">
                  <a:lumMod val="50000"/>
                </a:schemeClr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1103811" y="2624677"/>
            <a:ext cx="7001692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1">
                    <a:lumMod val="75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各位 </a:t>
            </a:r>
            <a:r>
              <a:rPr lang="en-US" altLang="zh-TW" sz="1800" dirty="0">
                <a:solidFill>
                  <a:schemeClr val="tx1">
                    <a:lumMod val="75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7</a:t>
            </a:r>
            <a:r>
              <a:rPr lang="zh-TW" altLang="en-US" sz="1800" dirty="0">
                <a:solidFill>
                  <a:schemeClr val="tx1">
                    <a:lumMod val="75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 年級新鮮人及爸爸、媽媽們，歡迎來到蘭雅國中就讀。</a:t>
            </a:r>
            <a:endParaRPr lang="en-US" altLang="zh-TW" sz="1800" dirty="0">
              <a:solidFill>
                <a:schemeClr val="tx1">
                  <a:lumMod val="75000"/>
                </a:schemeClr>
              </a:solidFill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dirty="0">
                <a:solidFill>
                  <a:schemeClr val="tx1">
                    <a:lumMod val="75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為了能夠更快地瞭解新生智力測驗流程及其注意事項，請您們能在測驗進行前詳細閱讀以下說明</a:t>
            </a:r>
            <a:r>
              <a:rPr lang="zh-TW" altLang="en-US" sz="2000" b="1" dirty="0">
                <a:solidFill>
                  <a:schemeClr val="tx1">
                    <a:lumMod val="75000"/>
                  </a:schemeClr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。</a:t>
            </a:r>
            <a:endParaRPr sz="2000" b="1" dirty="0">
              <a:solidFill>
                <a:schemeClr val="tx1">
                  <a:lumMod val="75000"/>
                </a:schemeClr>
              </a:solidFill>
              <a:latin typeface="文鼎中圓" panose="020B0609010101010101" pitchFamily="49" charset="-120"/>
              <a:ea typeface="文鼎中圓" panose="020B0609010101010101" pitchFamily="49" charset="-120"/>
            </a:endParaRP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957387" y="1019175"/>
            <a:ext cx="5229225" cy="3257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l">
              <a:spcAft>
                <a:spcPts val="1000"/>
              </a:spcAft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"/>
            </a:pP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測驗時間：</a:t>
            </a:r>
            <a:r>
              <a:rPr lang="en-US" altLang="zh-TW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112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年</a:t>
            </a:r>
            <a:r>
              <a:rPr lang="en-US" altLang="zh-TW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7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月</a:t>
            </a:r>
            <a:r>
              <a:rPr lang="en-US" altLang="zh-TW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6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日（四）上午</a:t>
            </a:r>
            <a:r>
              <a:rPr lang="en-US" altLang="zh-TW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09:00-10:10</a:t>
            </a:r>
            <a:endParaRPr lang="zh-TW" altLang="en-US" sz="1800" b="1" i="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  <a:p>
            <a:pPr marL="0" indent="0" algn="l">
              <a:spcAft>
                <a:spcPts val="1000"/>
              </a:spcAft>
              <a:buClr>
                <a:schemeClr val="tx1">
                  <a:lumMod val="75000"/>
                </a:schemeClr>
              </a:buClr>
              <a:buNone/>
            </a:pP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     請新生</a:t>
            </a:r>
            <a:r>
              <a:rPr lang="en-US" altLang="zh-TW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8:50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前進入教室準備測驗</a:t>
            </a:r>
            <a:endParaRPr lang="en-US" altLang="zh-TW" sz="1800" b="1" i="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  <a:p>
            <a:pPr marL="342900" indent="-342900" algn="l">
              <a:spcAft>
                <a:spcPts val="1000"/>
              </a:spcAft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"/>
            </a:pPr>
            <a:r>
              <a:rPr lang="zh-TW" altLang="en-US" sz="1800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本次測驗為標準化智力測驗，採用電腦劃卡方式進行。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請同學務必攜帶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  <a:sym typeface="Wingdings 2" panose="05020102010507070707" pitchFamily="18" charset="2"/>
              </a:rPr>
              <a:t></a:t>
            </a:r>
            <a:r>
              <a:rPr lang="en-US" altLang="zh-TW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  <a:sym typeface="Wingdings 2" panose="05020102010507070707" pitchFamily="18" charset="2"/>
              </a:rPr>
              <a:t>2B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  <a:sym typeface="Wingdings 2" panose="05020102010507070707" pitchFamily="18" charset="2"/>
              </a:rPr>
              <a:t>鉛筆橡皮擦</a:t>
            </a:r>
            <a:r>
              <a:rPr lang="zh-TW" altLang="en-US" sz="1800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  <a:sym typeface="Wingdings 2" panose="05020102010507070707" pitchFamily="18" charset="2"/>
              </a:rPr>
              <a:t>。</a:t>
            </a:r>
            <a:endParaRPr lang="en-US" altLang="zh-TW" sz="1800" i="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ea typeface="文鼎ＰＯＰ－２" panose="020B0609010101010101" pitchFamily="49" charset="-120"/>
              <a:sym typeface="Wingdings 2" panose="05020102010507070707" pitchFamily="18" charset="2"/>
            </a:endParaRPr>
          </a:p>
          <a:p>
            <a:pPr marL="342900" lvl="0" indent="-342900" algn="l">
              <a:spcAft>
                <a:spcPts val="1000"/>
              </a:spcAft>
              <a:buClr>
                <a:schemeClr val="tx1">
                  <a:lumMod val="75000"/>
                </a:schemeClr>
              </a:buClr>
              <a:buFont typeface="Wingdings" panose="05000000000000000000" pitchFamily="2" charset="2"/>
              <a:buChar char=""/>
            </a:pPr>
            <a:r>
              <a:rPr lang="zh-TW" altLang="en-US" sz="1800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本次測驗目的在於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瞭解學生的普通能力水準</a:t>
            </a:r>
            <a:r>
              <a:rPr lang="zh-TW" altLang="en-US" sz="1800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；其結果僅作為</a:t>
            </a:r>
            <a:r>
              <a:rPr lang="zh-TW" altLang="en-US" sz="1800" b="1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日後特殊教育服務（資賦優異鑑定、資源班教學等）或其他學習輔導服務之用</a:t>
            </a:r>
            <a:r>
              <a:rPr lang="zh-TW" altLang="en-US" sz="1800" i="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，請各位同學與家長切勿擔心。</a:t>
            </a:r>
            <a:endParaRPr lang="en-US" altLang="zh-TW" sz="1800" i="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zh-TW" altLang="en-US" sz="3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測驗流程</a:t>
            </a:r>
            <a:endParaRPr sz="3000" dirty="0"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9" b="21687"/>
          <a:stretch/>
        </p:blipFill>
        <p:spPr>
          <a:xfrm>
            <a:off x="3067379" y="911700"/>
            <a:ext cx="5961905" cy="19585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06757" y="1977958"/>
            <a:ext cx="739302" cy="42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4001311" y="1504545"/>
            <a:ext cx="363166" cy="590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866748" y="1504545"/>
            <a:ext cx="363166" cy="590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678680" y="1763949"/>
            <a:ext cx="739302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7550603" y="1763949"/>
            <a:ext cx="739302" cy="544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726669" y="1562911"/>
            <a:ext cx="363166" cy="590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3786167" y="1513730"/>
            <a:ext cx="82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施測</a:t>
            </a:r>
            <a:endParaRPr lang="en-US" altLang="zh-TW" sz="2400" dirty="0">
              <a:solidFill>
                <a:schemeClr val="accent2">
                  <a:lumMod val="50000"/>
                </a:schemeClr>
              </a:solidFill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說明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069689" y="2812486"/>
            <a:ext cx="2020800" cy="1889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時間：</a:t>
            </a:r>
            <a:r>
              <a:rPr lang="en-US" altLang="zh-TW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09:00-09:10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由主試人員於各班教室進行測驗說明</a:t>
            </a:r>
            <a:endParaRPr lang="en-US" altLang="zh-TW" sz="1600" dirty="0">
              <a:latin typeface="Century Gothic" panose="020B0502020202020204" pitchFamily="34" charset="0"/>
              <a:ea typeface="文鼎中圓" panose="020B0609010101010101" pitchFamily="49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（包括測驗內容及作答方式等）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5631010" y="1513730"/>
            <a:ext cx="82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測驗進行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5361226" y="2816017"/>
            <a:ext cx="1968927" cy="15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時間：</a:t>
            </a:r>
            <a:r>
              <a:rPr lang="en-US" altLang="zh-TW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09:10-10:10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依廣播指示統一進行測驗（中間不休息）</a:t>
            </a:r>
            <a:endParaRPr lang="en-US" altLang="zh-TW" sz="1600" dirty="0">
              <a:latin typeface="Century Gothic" panose="020B0502020202020204" pitchFamily="34" charset="0"/>
              <a:ea typeface="文鼎中圓" panose="020B0609010101010101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08449" y="1513730"/>
            <a:ext cx="823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9933"/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測驗結束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7472101" y="2816018"/>
            <a:ext cx="1433774" cy="15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時間：</a:t>
            </a:r>
            <a:r>
              <a:rPr lang="en-US" altLang="zh-TW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10:10</a:t>
            </a: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Century Gothic" panose="020B0502020202020204" pitchFamily="34" charset="0"/>
                <a:ea typeface="文鼎中圓" panose="020B0609010101010101" pitchFamily="49" charset="-120"/>
              </a:rPr>
              <a:t>依指示統一進行測驗題本與試題回收</a:t>
            </a:r>
            <a:endParaRPr lang="en-US" altLang="zh-TW" sz="1600" dirty="0">
              <a:latin typeface="Century Gothic" panose="020B0502020202020204" pitchFamily="34" charset="0"/>
              <a:ea typeface="文鼎中圓" panose="020B0609010101010101" pitchFamily="49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6CB23CE-56A9-42D0-942F-64BE88AAF6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88" t="4669" b="74984"/>
          <a:stretch/>
        </p:blipFill>
        <p:spPr>
          <a:xfrm>
            <a:off x="4253145" y="1387261"/>
            <a:ext cx="3420711" cy="2222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74452" y="911700"/>
            <a:ext cx="1868723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電腦劃卡注意事項</a:t>
            </a:r>
            <a:endParaRPr sz="3000" dirty="0"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矩形 7"/>
          <p:cNvSpPr/>
          <p:nvPr/>
        </p:nvSpPr>
        <p:spPr>
          <a:xfrm>
            <a:off x="3341926" y="576509"/>
            <a:ext cx="5031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"/>
            </a:pPr>
            <a:r>
              <a:rPr lang="zh-TW" altLang="en-US" sz="2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請用</a:t>
            </a:r>
            <a:r>
              <a:rPr lang="en-US" altLang="zh-TW" sz="2000" dirty="0">
                <a:latin typeface="Century Gothic" panose="020B0502020202020204" pitchFamily="34" charset="0"/>
                <a:ea typeface="文鼎ＰＯＰ－２" panose="020B0609010101010101" pitchFamily="49" charset="-120"/>
              </a:rPr>
              <a:t>2B</a:t>
            </a:r>
            <a:r>
              <a:rPr lang="zh-TW" altLang="en-US" sz="2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鉛筆在「答案卡」寫上學校校名、班級座號及姓名</a:t>
            </a:r>
            <a:endParaRPr lang="en-US" altLang="zh-TW" sz="2000" dirty="0"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28281" y="1687408"/>
            <a:ext cx="3420709" cy="884341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7572774" y="1544180"/>
            <a:ext cx="99972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chemeClr val="accent3">
                    <a:lumMod val="75000"/>
                  </a:schemeClr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手寫區</a:t>
            </a:r>
          </a:p>
        </p:txBody>
      </p:sp>
      <p:sp>
        <p:nvSpPr>
          <p:cNvPr id="15" name="矩形 14"/>
          <p:cNvSpPr/>
          <p:nvPr/>
        </p:nvSpPr>
        <p:spPr>
          <a:xfrm>
            <a:off x="4528282" y="2988515"/>
            <a:ext cx="3420710" cy="68397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572775" y="2827179"/>
            <a:ext cx="9997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文鼎中圓" panose="020B0609010101010101" pitchFamily="49" charset="-120"/>
                <a:ea typeface="文鼎中圓" panose="020B0609010101010101" pitchFamily="49" charset="-120"/>
              </a:rPr>
              <a:t>劃記區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E1B32D7-7CA1-42E9-8E6A-3D3E4DCA0DA2}"/>
              </a:ext>
            </a:extLst>
          </p:cNvPr>
          <p:cNvSpPr/>
          <p:nvPr/>
        </p:nvSpPr>
        <p:spPr>
          <a:xfrm>
            <a:off x="3341926" y="3815200"/>
            <a:ext cx="5412960" cy="126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buFont typeface="Wingdings" panose="05000000000000000000" pitchFamily="2" charset="2"/>
              <a:buChar char=""/>
            </a:pPr>
            <a:r>
              <a:rPr lang="zh-TW" altLang="zh-TW" sz="18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框格內的「性別、座號」及底下的</a:t>
            </a:r>
            <a:r>
              <a:rPr lang="zh-TW" altLang="en-US" sz="18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分測驗</a:t>
            </a:r>
            <a:r>
              <a:rPr lang="zh-TW" altLang="zh-TW" sz="18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作答均用畫記●塗滿方式進行</a:t>
            </a:r>
            <a:r>
              <a:rPr lang="zh-TW" altLang="en-US" sz="18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。</a:t>
            </a:r>
            <a:r>
              <a:rPr lang="zh-TW" altLang="zh-TW" sz="18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劃記要粗黑、不可出格、擦拭要清潔，否則電腦閱卷無法</a:t>
            </a:r>
            <a:r>
              <a:rPr lang="zh-TW" altLang="en-US" sz="18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正確判讀</a:t>
            </a:r>
            <a:r>
              <a:rPr lang="zh-TW" altLang="zh-TW" sz="18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74452" y="911700"/>
            <a:ext cx="1887773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電腦劃卡注意事項</a:t>
            </a:r>
            <a:endParaRPr sz="3000" dirty="0"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矩形 2"/>
          <p:cNvSpPr/>
          <p:nvPr/>
        </p:nvSpPr>
        <p:spPr>
          <a:xfrm>
            <a:off x="3331600" y="85075"/>
            <a:ext cx="5697683" cy="4419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"/>
            </a:pPr>
            <a:r>
              <a:rPr lang="zh-TW" altLang="en-US" sz="1800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答題時務必</a:t>
            </a:r>
            <a:r>
              <a:rPr lang="zh-TW" altLang="en-US" sz="1800" b="1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謹慎小心核對題號</a:t>
            </a:r>
            <a:r>
              <a:rPr lang="zh-TW" altLang="en-US" sz="1800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；畫記時，需用</a:t>
            </a:r>
            <a:r>
              <a:rPr lang="en-US" altLang="zh-TW" sz="18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2B</a:t>
            </a:r>
            <a:r>
              <a:rPr lang="zh-TW" altLang="en-US" sz="1800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鉛筆，畫記要清晰均勻，且須畫滿圓圈，不可超出圈外。</a:t>
            </a:r>
            <a:endParaRPr lang="en-US" altLang="zh-TW" sz="1800" dirty="0">
              <a:solidFill>
                <a:schemeClr val="tx1">
                  <a:lumMod val="50000"/>
                </a:schemeClr>
              </a:solidFill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"/>
            </a:pPr>
            <a:r>
              <a:rPr lang="zh-TW" altLang="en-US" sz="1800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更正時，請用橡皮擦將所畫之記號完全擦拭乾淨，再行畫記。擦拭時，嚴禁在橡皮擦上沾口水，以免卡片破損。</a:t>
            </a:r>
            <a:endParaRPr lang="en-US" altLang="zh-TW" sz="1800" dirty="0">
              <a:solidFill>
                <a:schemeClr val="tx1">
                  <a:lumMod val="50000"/>
                </a:schemeClr>
              </a:solidFill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"/>
            </a:pPr>
            <a:r>
              <a:rPr lang="zh-TW" altLang="en-US" sz="1800" b="1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答案卡應保持清潔</a:t>
            </a:r>
            <a:r>
              <a:rPr lang="zh-TW" altLang="en-US" sz="1800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，</a:t>
            </a:r>
            <a:r>
              <a:rPr lang="zh-TW" altLang="en-US" sz="1800" b="1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不可任意挖補污損或摺疊，或在圓圈以外任何地方作記號，以免影響電腦判讀</a:t>
            </a:r>
            <a:r>
              <a:rPr lang="zh-TW" altLang="en-US" sz="1800" dirty="0">
                <a:solidFill>
                  <a:schemeClr val="tx1">
                    <a:lumMod val="50000"/>
                  </a:schemeClr>
                </a:solidFill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。</a:t>
            </a:r>
            <a:endParaRPr lang="zh-TW" altLang="zh-TW" sz="1800" dirty="0">
              <a:solidFill>
                <a:schemeClr val="tx1">
                  <a:lumMod val="50000"/>
                </a:schemeClr>
              </a:solidFill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416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F43B4BD-938F-4DA7-8AE3-ADEFB42874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320D647-BCF1-4AB4-BB81-3B89CBF5B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768" y="-49"/>
            <a:ext cx="6809232" cy="5143500"/>
          </a:xfrm>
          <a:prstGeom prst="rect">
            <a:avLst/>
          </a:prstGeom>
        </p:spPr>
      </p:pic>
      <p:sp>
        <p:nvSpPr>
          <p:cNvPr id="8" name="Google Shape;115;p20">
            <a:extLst>
              <a:ext uri="{FF2B5EF4-FFF2-40B4-BE49-F238E27FC236}">
                <a16:creationId xmlns:a16="http://schemas.microsoft.com/office/drawing/2014/main" id="{5BF30D93-E5E7-45C8-A59A-26474AFFF9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3336" y="1572768"/>
            <a:ext cx="2020888" cy="15544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電腦劃卡</a:t>
            </a:r>
            <a:br>
              <a:rPr lang="en-GB" altLang="zh-TW" sz="3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</a:br>
            <a:r>
              <a:rPr lang="zh-TW" altLang="en-US" sz="3000" dirty="0">
                <a:latin typeface="文鼎ＰＯＰ－２" panose="020B0609010101010101" pitchFamily="49" charset="-120"/>
                <a:ea typeface="文鼎ＰＯＰ－２" panose="020B0609010101010101" pitchFamily="49" charset="-120"/>
              </a:rPr>
              <a:t>圖示</a:t>
            </a:r>
            <a:endParaRPr sz="3000" dirty="0">
              <a:latin typeface="文鼎ＰＯＰ－２" panose="020B0609010101010101" pitchFamily="49" charset="-120"/>
              <a:ea typeface="文鼎ＰＯＰ－２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170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4526411" y="9035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3484805" y="14831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304841" y="79260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4116261" y="20855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文字方塊 1"/>
          <p:cNvSpPr txBox="1"/>
          <p:nvPr/>
        </p:nvSpPr>
        <p:spPr>
          <a:xfrm>
            <a:off x="620474" y="2275648"/>
            <a:ext cx="8056801" cy="247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"/>
            </a:pP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請同學不必強記前述作答說明。主試人員將會在測驗當日施測前進行施測說明。</a:t>
            </a:r>
            <a:endParaRPr lang="en-US" altLang="zh-TW" sz="1600" dirty="0">
              <a:solidFill>
                <a:srgbClr val="002060"/>
              </a:solidFill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  <a:p>
            <a:pPr marL="285750" indent="-285750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"/>
            </a:pP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不克參加此次測驗的同學，將另行通知補測時間。</a:t>
            </a:r>
            <a:endParaRPr lang="en-US" altLang="zh-TW" sz="1600" dirty="0">
              <a:solidFill>
                <a:srgbClr val="002060"/>
              </a:solidFill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  <a:p>
            <a:pPr marL="285750" indent="-285750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"/>
            </a:pP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家長得基於學生個別狀況或需求、於測驗日前向輔導室資料組申請免試。</a:t>
            </a:r>
            <a:endParaRPr lang="en-US" altLang="zh-TW" sz="1600" dirty="0">
              <a:solidFill>
                <a:srgbClr val="002060"/>
              </a:solidFill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  <a:p>
            <a:pPr marL="285750" indent="-285750">
              <a:lnSpc>
                <a:spcPct val="2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"/>
            </a:pP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若對本次測驗有任何疑慮或建議，煩請聯繫輔導室資料組杜適汝老師</a:t>
            </a:r>
            <a:endParaRPr lang="en-US" altLang="zh-TW" sz="1600" dirty="0">
              <a:solidFill>
                <a:srgbClr val="002060"/>
              </a:solidFill>
              <a:latin typeface="Century Gothic" panose="020B0502020202020204" pitchFamily="34" charset="0"/>
              <a:ea typeface="文鼎ＰＯＰ－２" panose="020B0609010101010101" pitchFamily="49" charset="-120"/>
            </a:endParaRPr>
          </a:p>
          <a:p>
            <a:pPr>
              <a:lnSpc>
                <a:spcPct val="200000"/>
              </a:lnSpc>
              <a:buClr>
                <a:schemeClr val="accent3">
                  <a:lumMod val="50000"/>
                </a:schemeClr>
              </a:buClr>
            </a:pPr>
            <a:r>
              <a:rPr lang="en-US" altLang="zh-TW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     </a:t>
            </a: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（</a:t>
            </a:r>
            <a:r>
              <a:rPr lang="en-US" altLang="zh-TW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Email: lyjh320@lyjh.tp.edu.tw</a:t>
            </a: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；</a:t>
            </a:r>
            <a:r>
              <a:rPr lang="en-US" altLang="zh-TW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TEL:</a:t>
            </a: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02-28329377#320</a:t>
            </a:r>
            <a:r>
              <a:rPr lang="zh-TW" altLang="en-US" sz="1600" dirty="0">
                <a:solidFill>
                  <a:srgbClr val="002060"/>
                </a:solidFill>
                <a:latin typeface="Century Gothic" panose="020B0502020202020204" pitchFamily="34" charset="0"/>
                <a:ea typeface="文鼎ＰＯＰ－２" panose="020B0609010101010101" pitchFamily="49" charset="-120"/>
              </a:rPr>
              <a:t>）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3C78D8"/>
      </a:accent1>
      <a:accent2>
        <a:srgbClr val="00FFFF"/>
      </a:accent2>
      <a:accent3>
        <a:srgbClr val="4050E5"/>
      </a:accent3>
      <a:accent4>
        <a:srgbClr val="C833FF"/>
      </a:accent4>
      <a:accent5>
        <a:srgbClr val="46E180"/>
      </a:accent5>
      <a:accent6>
        <a:srgbClr val="B8DF32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499</Words>
  <Application>Microsoft Office PowerPoint</Application>
  <PresentationFormat>如螢幕大小 (16:9)</PresentationFormat>
  <Paragraphs>42</Paragraphs>
  <Slides>8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Montserrat ExtraBold</vt:lpstr>
      <vt:lpstr>Montserrat</vt:lpstr>
      <vt:lpstr>Century Gothic</vt:lpstr>
      <vt:lpstr>Rockwell Extra Bold</vt:lpstr>
      <vt:lpstr>Arial</vt:lpstr>
      <vt:lpstr>文鼎中圓</vt:lpstr>
      <vt:lpstr>新細明體</vt:lpstr>
      <vt:lpstr>文鼎ＰＯＰ－２</vt:lpstr>
      <vt:lpstr>Wingdings</vt:lpstr>
      <vt:lpstr>文鼎空疊圓</vt:lpstr>
      <vt:lpstr>Montserrat Light</vt:lpstr>
      <vt:lpstr>Wingdings 2</vt:lpstr>
      <vt:lpstr>Juliet template</vt:lpstr>
      <vt:lpstr>112學年度 台北市立蘭雅國中 新生智力測驗注意事項</vt:lpstr>
      <vt:lpstr>HELLO!</vt:lpstr>
      <vt:lpstr>PowerPoint 簡報</vt:lpstr>
      <vt:lpstr>測驗流程</vt:lpstr>
      <vt:lpstr>電腦劃卡注意事項</vt:lpstr>
      <vt:lpstr>電腦劃卡注意事項</vt:lpstr>
      <vt:lpstr>電腦劃卡 圖示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57</cp:revision>
  <dcterms:modified xsi:type="dcterms:W3CDTF">2023-06-20T08:19:34Z</dcterms:modified>
</cp:coreProperties>
</file>