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8"/>
  </p:notesMasterIdLst>
  <p:sldIdLst>
    <p:sldId id="256" r:id="rId2"/>
    <p:sldId id="257" r:id="rId3"/>
    <p:sldId id="259" r:id="rId4"/>
    <p:sldId id="260" r:id="rId5"/>
    <p:sldId id="267" r:id="rId6"/>
    <p:sldId id="300" r:id="rId7"/>
    <p:sldId id="299" r:id="rId8"/>
    <p:sldId id="261" r:id="rId9"/>
    <p:sldId id="263" r:id="rId10"/>
    <p:sldId id="296" r:id="rId11"/>
    <p:sldId id="269" r:id="rId12"/>
    <p:sldId id="297" r:id="rId13"/>
    <p:sldId id="268" r:id="rId14"/>
    <p:sldId id="265" r:id="rId15"/>
    <p:sldId id="298" r:id="rId16"/>
    <p:sldId id="266" r:id="rId17"/>
  </p:sldIdLst>
  <p:sldSz cx="9144000" cy="5143500" type="screen16x9"/>
  <p:notesSz cx="9926638" cy="6797675"/>
  <p:embeddedFontLst>
    <p:embeddedFont>
      <p:font typeface="Berlin Sans FB Demi" panose="020E0802020502020306" pitchFamily="34" charset="0"/>
      <p:bold r:id="rId19"/>
    </p:embeddedFon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Malgun Gothic" panose="020B0503020000020004" pitchFamily="34" charset="-127"/>
      <p:regular r:id="rId28"/>
      <p:bold r:id="rId29"/>
    </p:embeddedFont>
    <p:embeddedFont>
      <p:font typeface="Roboto Slab" panose="02020500000000000000" charset="0"/>
      <p:regular r:id="rId30"/>
      <p:bold r:id="rId31"/>
    </p:embeddedFont>
    <p:embeddedFont>
      <p:font typeface="Source Sans Pro" panose="020B0503030403020204" pitchFamily="34" charset="0"/>
      <p:regular r:id="rId32"/>
      <p:bold r:id="rId33"/>
      <p:italic r:id="rId34"/>
      <p:boldItalic r:id="rId35"/>
    </p:embeddedFont>
    <p:embeddedFont>
      <p:font typeface="文鼎ＰＯＰ－２" panose="020B0609010101010101" pitchFamily="49" charset="-120"/>
      <p:regular r:id="rId36"/>
    </p:embeddedFont>
    <p:embeddedFont>
      <p:font typeface="文鼎中特圓" panose="020B0609010101010101" pitchFamily="49" charset="-120"/>
      <p:regular r:id="rId37"/>
    </p:embeddedFont>
    <p:embeddedFont>
      <p:font typeface="文鼎中圓" panose="020B0609010101010101" pitchFamily="49" charset="-120"/>
      <p:regular r:id="rId38"/>
    </p:embeddedFont>
    <p:embeddedFont>
      <p:font typeface="文鼎空疊圓" panose="020B0609010101010101" pitchFamily="49" charset="-12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1FB10D-A61A-4DE4-8506-F670E7A89527}">
  <a:tblStyle styleId="{701FB10D-A61A-4DE4-8506-F670E7A8952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98DAF6-0271-4389-B3DC-BA433CC306D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660"/>
  </p:normalViewPr>
  <p:slideViewPr>
    <p:cSldViewPr snapToGrid="0">
      <p:cViewPr varScale="1">
        <p:scale>
          <a:sx n="145" d="100"/>
          <a:sy n="145" d="100"/>
        </p:scale>
        <p:origin x="2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664" y="3228896"/>
            <a:ext cx="7941310" cy="3058954"/>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83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85: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85: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239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da085fb6_582_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da085fb6_582_0: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f391192_057: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5f391192_057: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da085fb6_582_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da085fb6_582_0: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098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65: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65: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f391192_09: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f391192_09: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73: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73: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73: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73: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34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73: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73: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46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17:notes"/>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17:notes"/>
          <p:cNvSpPr txBox="1">
            <a:spLocks noGrp="1"/>
          </p:cNvSpPr>
          <p:nvPr>
            <p:ph type="body" idx="1"/>
          </p:nvPr>
        </p:nvSpPr>
        <p:spPr>
          <a:xfrm>
            <a:off x="992664" y="3228896"/>
            <a:ext cx="794131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700185" y="1991850"/>
            <a:ext cx="58074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5800" b="1"/>
            </a:lvl1pPr>
            <a:lvl2pPr lvl="1">
              <a:spcBef>
                <a:spcPts val="0"/>
              </a:spcBef>
              <a:spcAft>
                <a:spcPts val="0"/>
              </a:spcAft>
              <a:buSzPts val="5800"/>
              <a:buNone/>
              <a:defRPr sz="5800" b="1"/>
            </a:lvl2pPr>
            <a:lvl3pPr lvl="2">
              <a:spcBef>
                <a:spcPts val="0"/>
              </a:spcBef>
              <a:spcAft>
                <a:spcPts val="0"/>
              </a:spcAft>
              <a:buSzPts val="5800"/>
              <a:buNone/>
              <a:defRPr sz="5800" b="1"/>
            </a:lvl3pPr>
            <a:lvl4pPr lvl="3">
              <a:spcBef>
                <a:spcPts val="0"/>
              </a:spcBef>
              <a:spcAft>
                <a:spcPts val="0"/>
              </a:spcAft>
              <a:buSzPts val="5800"/>
              <a:buNone/>
              <a:defRPr sz="5800" b="1"/>
            </a:lvl4pPr>
            <a:lvl5pPr lvl="4">
              <a:spcBef>
                <a:spcPts val="0"/>
              </a:spcBef>
              <a:spcAft>
                <a:spcPts val="0"/>
              </a:spcAft>
              <a:buSzPts val="5800"/>
              <a:buNone/>
              <a:defRPr sz="5800" b="1"/>
            </a:lvl5pPr>
            <a:lvl6pPr lvl="5">
              <a:spcBef>
                <a:spcPts val="0"/>
              </a:spcBef>
              <a:spcAft>
                <a:spcPts val="0"/>
              </a:spcAft>
              <a:buSzPts val="5800"/>
              <a:buNone/>
              <a:defRPr sz="5800" b="1"/>
            </a:lvl6pPr>
            <a:lvl7pPr lvl="6">
              <a:spcBef>
                <a:spcPts val="0"/>
              </a:spcBef>
              <a:spcAft>
                <a:spcPts val="0"/>
              </a:spcAft>
              <a:buSzPts val="5800"/>
              <a:buNone/>
              <a:defRPr sz="5800" b="1"/>
            </a:lvl7pPr>
            <a:lvl8pPr lvl="7">
              <a:spcBef>
                <a:spcPts val="0"/>
              </a:spcBef>
              <a:spcAft>
                <a:spcPts val="0"/>
              </a:spcAft>
              <a:buSzPts val="5800"/>
              <a:buNone/>
              <a:defRPr sz="5800" b="1"/>
            </a:lvl8pPr>
            <a:lvl9pPr lvl="8">
              <a:spcBef>
                <a:spcPts val="0"/>
              </a:spcBef>
              <a:spcAft>
                <a:spcPts val="0"/>
              </a:spcAft>
              <a:buSzPts val="5800"/>
              <a:buNone/>
              <a:defRPr sz="5800" b="1"/>
            </a:lvl9pPr>
          </a:lstStyle>
          <a:p>
            <a:endParaRPr/>
          </a:p>
        </p:txBody>
      </p:sp>
      <p:sp>
        <p:nvSpPr>
          <p:cNvPr id="11" name="Google Shape;11;p2"/>
          <p:cNvSpPr/>
          <p:nvPr/>
        </p:nvSpPr>
        <p:spPr>
          <a:xfrm>
            <a:off x="7337531" y="463007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0243" y="4182401"/>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93253" y="3333348"/>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771302" y="4923775"/>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386266" y="508134"/>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460" y="2703980"/>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1540" y="643097"/>
            <a:ext cx="96300" cy="96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7235" y="1080863"/>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4019" y="3625322"/>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882858" y="4186761"/>
            <a:ext cx="144300" cy="144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8313" y="1596559"/>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396483" y="226428"/>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17492" y="2000594"/>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425273" y="387880"/>
            <a:ext cx="57600" cy="576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014029" y="4567546"/>
            <a:ext cx="192600" cy="1923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1546025" y="1754794"/>
            <a:ext cx="583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400" b="1"/>
            </a:lvl1pPr>
            <a:lvl2pPr lvl="1" rtl="0">
              <a:spcBef>
                <a:spcPts val="0"/>
              </a:spcBef>
              <a:spcAft>
                <a:spcPts val="0"/>
              </a:spcAft>
              <a:buSzPts val="4400"/>
              <a:buNone/>
              <a:defRPr sz="4400" b="1"/>
            </a:lvl2pPr>
            <a:lvl3pPr lvl="2" rtl="0">
              <a:spcBef>
                <a:spcPts val="0"/>
              </a:spcBef>
              <a:spcAft>
                <a:spcPts val="0"/>
              </a:spcAft>
              <a:buSzPts val="4400"/>
              <a:buNone/>
              <a:defRPr sz="4400" b="1"/>
            </a:lvl3pPr>
            <a:lvl4pPr lvl="3" rtl="0">
              <a:spcBef>
                <a:spcPts val="0"/>
              </a:spcBef>
              <a:spcAft>
                <a:spcPts val="0"/>
              </a:spcAft>
              <a:buSzPts val="4400"/>
              <a:buNone/>
              <a:defRPr sz="4400" b="1"/>
            </a:lvl4pPr>
            <a:lvl5pPr lvl="4" rtl="0">
              <a:spcBef>
                <a:spcPts val="0"/>
              </a:spcBef>
              <a:spcAft>
                <a:spcPts val="0"/>
              </a:spcAft>
              <a:buSzPts val="4400"/>
              <a:buNone/>
              <a:defRPr sz="4400" b="1"/>
            </a:lvl5pPr>
            <a:lvl6pPr lvl="5" rtl="0">
              <a:spcBef>
                <a:spcPts val="0"/>
              </a:spcBef>
              <a:spcAft>
                <a:spcPts val="0"/>
              </a:spcAft>
              <a:buSzPts val="4400"/>
              <a:buNone/>
              <a:defRPr sz="4400" b="1"/>
            </a:lvl6pPr>
            <a:lvl7pPr lvl="6" rtl="0">
              <a:spcBef>
                <a:spcPts val="0"/>
              </a:spcBef>
              <a:spcAft>
                <a:spcPts val="0"/>
              </a:spcAft>
              <a:buSzPts val="4400"/>
              <a:buNone/>
              <a:defRPr sz="4400" b="1"/>
            </a:lvl7pPr>
            <a:lvl8pPr lvl="7" rtl="0">
              <a:spcBef>
                <a:spcPts val="0"/>
              </a:spcBef>
              <a:spcAft>
                <a:spcPts val="0"/>
              </a:spcAft>
              <a:buSzPts val="4400"/>
              <a:buNone/>
              <a:defRPr sz="4400" b="1"/>
            </a:lvl8pPr>
            <a:lvl9pPr lvl="8" rtl="0">
              <a:spcBef>
                <a:spcPts val="0"/>
              </a:spcBef>
              <a:spcAft>
                <a:spcPts val="0"/>
              </a:spcAft>
              <a:buSzPts val="4400"/>
              <a:buNone/>
              <a:defRPr sz="4400" b="1"/>
            </a:lvl9pPr>
          </a:lstStyle>
          <a:p>
            <a:endParaRPr/>
          </a:p>
        </p:txBody>
      </p:sp>
      <p:sp>
        <p:nvSpPr>
          <p:cNvPr id="28" name="Google Shape;28;p3"/>
          <p:cNvSpPr txBox="1">
            <a:spLocks noGrp="1"/>
          </p:cNvSpPr>
          <p:nvPr>
            <p:ph type="subTitle" idx="1"/>
          </p:nvPr>
        </p:nvSpPr>
        <p:spPr>
          <a:xfrm>
            <a:off x="1546025" y="3011511"/>
            <a:ext cx="583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l="19" r="19"/>
          <a:stretch/>
        </p:blipFill>
        <p:spPr>
          <a:xfrm rot="10800000" flipH="1">
            <a:off x="5952" y="0"/>
            <a:ext cx="9140602" cy="5143500"/>
          </a:xfrm>
          <a:prstGeom prst="rect">
            <a:avLst/>
          </a:prstGeom>
          <a:noFill/>
          <a:ln>
            <a:noFill/>
          </a:ln>
        </p:spPr>
      </p:pic>
      <p:sp>
        <p:nvSpPr>
          <p:cNvPr id="31" name="Google Shape;31;p4"/>
          <p:cNvSpPr txBox="1">
            <a:spLocks noGrp="1"/>
          </p:cNvSpPr>
          <p:nvPr>
            <p:ph type="body" idx="1"/>
          </p:nvPr>
        </p:nvSpPr>
        <p:spPr>
          <a:xfrm>
            <a:off x="1215300" y="1723650"/>
            <a:ext cx="6713400" cy="819900"/>
          </a:xfrm>
          <a:prstGeom prst="rect">
            <a:avLst/>
          </a:prstGeom>
        </p:spPr>
        <p:txBody>
          <a:bodyPr spcFirstLastPara="1" wrap="square" lIns="91425" tIns="91425" rIns="91425" bIns="91425" anchor="t" anchorCtr="0">
            <a:noAutofit/>
          </a:bodyPr>
          <a:lstStyle>
            <a:lvl1pPr marL="457200" lvl="0" indent="-457200" algn="ctr" rtl="0">
              <a:spcBef>
                <a:spcPts val="600"/>
              </a:spcBef>
              <a:spcAft>
                <a:spcPts val="0"/>
              </a:spcAft>
              <a:buClr>
                <a:schemeClr val="dk1"/>
              </a:buClr>
              <a:buSzPts val="3600"/>
              <a:buChar char="◎"/>
              <a:defRPr sz="3600" i="1"/>
            </a:lvl1pPr>
            <a:lvl2pPr marL="914400" lvl="1" indent="-457200" algn="ctr" rtl="0">
              <a:spcBef>
                <a:spcPts val="0"/>
              </a:spcBef>
              <a:spcAft>
                <a:spcPts val="0"/>
              </a:spcAft>
              <a:buClr>
                <a:schemeClr val="dk1"/>
              </a:buClr>
              <a:buSzPts val="3600"/>
              <a:buChar char="○"/>
              <a:defRPr sz="3600" i="1"/>
            </a:lvl2pPr>
            <a:lvl3pPr marL="1371600" lvl="2" indent="-457200" algn="ctr" rtl="0">
              <a:spcBef>
                <a:spcPts val="0"/>
              </a:spcBef>
              <a:spcAft>
                <a:spcPts val="0"/>
              </a:spcAft>
              <a:buClr>
                <a:schemeClr val="dk1"/>
              </a:buClr>
              <a:buSzPts val="3600"/>
              <a:buChar char="◉"/>
              <a:defRPr sz="3600" i="1"/>
            </a:lvl3pPr>
            <a:lvl4pPr marL="1828800" lvl="3" indent="-457200" algn="ctr" rtl="0">
              <a:spcBef>
                <a:spcPts val="0"/>
              </a:spcBef>
              <a:spcAft>
                <a:spcPts val="0"/>
              </a:spcAft>
              <a:buSzPts val="3600"/>
              <a:buChar char="●"/>
              <a:defRPr sz="3600" i="1"/>
            </a:lvl4pPr>
            <a:lvl5pPr marL="2286000" lvl="4" indent="-457200" algn="ctr" rtl="0">
              <a:spcBef>
                <a:spcPts val="0"/>
              </a:spcBef>
              <a:spcAft>
                <a:spcPts val="0"/>
              </a:spcAft>
              <a:buSzPts val="3600"/>
              <a:buChar char="○"/>
              <a:defRPr sz="3600" i="1"/>
            </a:lvl5pPr>
            <a:lvl6pPr marL="2743200" lvl="5" indent="-457200" algn="ctr" rtl="0">
              <a:spcBef>
                <a:spcPts val="0"/>
              </a:spcBef>
              <a:spcAft>
                <a:spcPts val="0"/>
              </a:spcAft>
              <a:buSzPts val="3600"/>
              <a:buChar char="■"/>
              <a:defRPr sz="3600" i="1"/>
            </a:lvl6pPr>
            <a:lvl7pPr marL="3200400" lvl="6" indent="-457200" algn="ctr" rtl="0">
              <a:spcBef>
                <a:spcPts val="0"/>
              </a:spcBef>
              <a:spcAft>
                <a:spcPts val="0"/>
              </a:spcAft>
              <a:buSzPts val="3600"/>
              <a:buChar char="●"/>
              <a:defRPr sz="3600" i="1"/>
            </a:lvl7pPr>
            <a:lvl8pPr marL="3657600" lvl="7" indent="-457200" algn="ctr" rtl="0">
              <a:spcBef>
                <a:spcPts val="0"/>
              </a:spcBef>
              <a:spcAft>
                <a:spcPts val="0"/>
              </a:spcAft>
              <a:buSzPts val="3600"/>
              <a:buChar char="○"/>
              <a:defRPr sz="3600" i="1"/>
            </a:lvl8pPr>
            <a:lvl9pPr marL="4114800" lvl="8" indent="-457200" algn="ctr">
              <a:spcBef>
                <a:spcPts val="0"/>
              </a:spcBef>
              <a:spcAft>
                <a:spcPts val="0"/>
              </a:spcAft>
              <a:buSzPts val="3600"/>
              <a:buChar char="■"/>
              <a:defRPr sz="3600" i="1"/>
            </a:lvl9pPr>
          </a:lstStyle>
          <a:p>
            <a:endParaRPr/>
          </a:p>
        </p:txBody>
      </p:sp>
      <p:grpSp>
        <p:nvGrpSpPr>
          <p:cNvPr id="32" name="Google Shape;32;p4"/>
          <p:cNvGrpSpPr/>
          <p:nvPr/>
        </p:nvGrpSpPr>
        <p:grpSpPr>
          <a:xfrm>
            <a:off x="3839646" y="782918"/>
            <a:ext cx="1464573" cy="842707"/>
            <a:chOff x="3593400" y="1729675"/>
            <a:chExt cx="1957200" cy="1123610"/>
          </a:xfrm>
        </p:grpSpPr>
        <p:sp>
          <p:nvSpPr>
            <p:cNvPr id="33" name="Google Shape;33;p4"/>
            <p:cNvSpPr txBox="1"/>
            <p:nvPr/>
          </p:nvSpPr>
          <p:spPr>
            <a:xfrm>
              <a:off x="3593400" y="1729675"/>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accent1"/>
                  </a:solidFill>
                  <a:latin typeface="Source Sans Pro"/>
                  <a:ea typeface="Source Sans Pro"/>
                  <a:cs typeface="Source Sans Pro"/>
                  <a:sym typeface="Source Sans Pro"/>
                </a:rPr>
                <a:t>“</a:t>
              </a:r>
              <a:endParaRPr sz="6000" b="1">
                <a:solidFill>
                  <a:schemeClr val="accent1"/>
                </a:solidFill>
                <a:latin typeface="Source Sans Pro"/>
                <a:ea typeface="Source Sans Pro"/>
                <a:cs typeface="Source Sans Pro"/>
                <a:sym typeface="Source Sans Pro"/>
              </a:endParaRPr>
            </a:p>
          </p:txBody>
        </p:sp>
        <p:sp>
          <p:nvSpPr>
            <p:cNvPr id="34" name="Google Shape;34;p4"/>
            <p:cNvSpPr/>
            <p:nvPr/>
          </p:nvSpPr>
          <p:spPr>
            <a:xfrm>
              <a:off x="4025400" y="1760085"/>
              <a:ext cx="1093200" cy="10932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90700" y="1925385"/>
              <a:ext cx="762600" cy="762600"/>
            </a:xfrm>
            <a:prstGeom prst="ellipse">
              <a:avLst/>
            </a:prstGeom>
            <a:noFill/>
            <a:ln w="19050"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6" name="Google Shape;36;p4"/>
          <p:cNvCxnSpPr>
            <a:endCxn id="34" idx="1"/>
          </p:cNvCxnSpPr>
          <p:nvPr/>
        </p:nvCxnSpPr>
        <p:spPr>
          <a:xfrm>
            <a:off x="3750511" y="390297"/>
            <a:ext cx="532200" cy="535500"/>
          </a:xfrm>
          <a:prstGeom prst="straightConnector1">
            <a:avLst/>
          </a:prstGeom>
          <a:noFill/>
          <a:ln w="9525" cap="flat" cmpd="sng">
            <a:solidFill>
              <a:srgbClr val="CFD8DC"/>
            </a:solidFill>
            <a:prstDash val="solid"/>
            <a:round/>
            <a:headEnd type="none" w="med" len="med"/>
            <a:tailEnd type="none" w="med" len="med"/>
          </a:ln>
        </p:spPr>
      </p:cxnSp>
      <p:cxnSp>
        <p:nvCxnSpPr>
          <p:cNvPr id="37" name="Google Shape;37;p4"/>
          <p:cNvCxnSpPr/>
          <p:nvPr/>
        </p:nvCxnSpPr>
        <p:spPr>
          <a:xfrm rot="10800000">
            <a:off x="4362902" y="436125"/>
            <a:ext cx="209100" cy="369600"/>
          </a:xfrm>
          <a:prstGeom prst="straightConnector1">
            <a:avLst/>
          </a:prstGeom>
          <a:noFill/>
          <a:ln w="9525" cap="flat" cmpd="sng">
            <a:solidFill>
              <a:srgbClr val="CFD8DC"/>
            </a:solidFill>
            <a:prstDash val="solid"/>
            <a:round/>
            <a:headEnd type="none" w="med" len="med"/>
            <a:tailEnd type="none" w="med" len="med"/>
          </a:ln>
        </p:spPr>
      </p:cxnSp>
      <p:cxnSp>
        <p:nvCxnSpPr>
          <p:cNvPr id="38" name="Google Shape;38;p4"/>
          <p:cNvCxnSpPr/>
          <p:nvPr/>
        </p:nvCxnSpPr>
        <p:spPr>
          <a:xfrm rot="10800000" flipH="1">
            <a:off x="4704510" y="351930"/>
            <a:ext cx="347100" cy="474600"/>
          </a:xfrm>
          <a:prstGeom prst="straightConnector1">
            <a:avLst/>
          </a:prstGeom>
          <a:noFill/>
          <a:ln w="9525" cap="flat" cmpd="sng">
            <a:solidFill>
              <a:srgbClr val="CFD8DC"/>
            </a:solidFill>
            <a:prstDash val="solid"/>
            <a:round/>
            <a:headEnd type="none" w="med" len="med"/>
            <a:tailEnd type="none" w="med" len="med"/>
          </a:ln>
        </p:spPr>
      </p:cxnSp>
      <p:sp>
        <p:nvSpPr>
          <p:cNvPr id="39" name="Google Shape;39;p4"/>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786150" y="1261700"/>
            <a:ext cx="7571700" cy="3573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43" name="Google Shape;43;p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786137" y="1200150"/>
            <a:ext cx="36753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body" idx="2"/>
          </p:nvPr>
        </p:nvSpPr>
        <p:spPr>
          <a:xfrm>
            <a:off x="4682659" y="1200150"/>
            <a:ext cx="36753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8" name="Google Shape;48;p6"/>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786150" y="308120"/>
            <a:ext cx="7571700" cy="7026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6150" y="308120"/>
            <a:ext cx="7571700" cy="702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786150" y="1261700"/>
            <a:ext cx="7571700" cy="3573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043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accent1"/>
                </a:solidFill>
                <a:latin typeface="Source Sans Pro"/>
                <a:ea typeface="Source Sans Pro"/>
                <a:cs typeface="Source Sans Pro"/>
                <a:sym typeface="Source Sans Pro"/>
              </a:defRPr>
            </a:lvl1pPr>
            <a:lvl2pPr lvl="1" algn="r">
              <a:buNone/>
              <a:defRPr sz="1300" b="1">
                <a:solidFill>
                  <a:schemeClr val="accent1"/>
                </a:solidFill>
                <a:latin typeface="Source Sans Pro"/>
                <a:ea typeface="Source Sans Pro"/>
                <a:cs typeface="Source Sans Pro"/>
                <a:sym typeface="Source Sans Pro"/>
              </a:defRPr>
            </a:lvl2pPr>
            <a:lvl3pPr lvl="2" algn="r">
              <a:buNone/>
              <a:defRPr sz="1300" b="1">
                <a:solidFill>
                  <a:schemeClr val="accent1"/>
                </a:solidFill>
                <a:latin typeface="Source Sans Pro"/>
                <a:ea typeface="Source Sans Pro"/>
                <a:cs typeface="Source Sans Pro"/>
                <a:sym typeface="Source Sans Pro"/>
              </a:defRPr>
            </a:lvl3pPr>
            <a:lvl4pPr lvl="3" algn="r">
              <a:buNone/>
              <a:defRPr sz="1300" b="1">
                <a:solidFill>
                  <a:schemeClr val="accent1"/>
                </a:solidFill>
                <a:latin typeface="Source Sans Pro"/>
                <a:ea typeface="Source Sans Pro"/>
                <a:cs typeface="Source Sans Pro"/>
                <a:sym typeface="Source Sans Pro"/>
              </a:defRPr>
            </a:lvl4pPr>
            <a:lvl5pPr lvl="4" algn="r">
              <a:buNone/>
              <a:defRPr sz="1300" b="1">
                <a:solidFill>
                  <a:schemeClr val="accent1"/>
                </a:solidFill>
                <a:latin typeface="Source Sans Pro"/>
                <a:ea typeface="Source Sans Pro"/>
                <a:cs typeface="Source Sans Pro"/>
                <a:sym typeface="Source Sans Pro"/>
              </a:defRPr>
            </a:lvl5pPr>
            <a:lvl6pPr lvl="5" algn="r">
              <a:buNone/>
              <a:defRPr sz="1300" b="1">
                <a:solidFill>
                  <a:schemeClr val="accent1"/>
                </a:solidFill>
                <a:latin typeface="Source Sans Pro"/>
                <a:ea typeface="Source Sans Pro"/>
                <a:cs typeface="Source Sans Pro"/>
                <a:sym typeface="Source Sans Pro"/>
              </a:defRPr>
            </a:lvl6pPr>
            <a:lvl7pPr lvl="6" algn="r">
              <a:buNone/>
              <a:defRPr sz="1300" b="1">
                <a:solidFill>
                  <a:schemeClr val="accent1"/>
                </a:solidFill>
                <a:latin typeface="Source Sans Pro"/>
                <a:ea typeface="Source Sans Pro"/>
                <a:cs typeface="Source Sans Pro"/>
                <a:sym typeface="Source Sans Pro"/>
              </a:defRPr>
            </a:lvl7pPr>
            <a:lvl8pPr lvl="7" algn="r">
              <a:buNone/>
              <a:defRPr sz="1300" b="1">
                <a:solidFill>
                  <a:schemeClr val="accent1"/>
                </a:solidFill>
                <a:latin typeface="Source Sans Pro"/>
                <a:ea typeface="Source Sans Pro"/>
                <a:cs typeface="Source Sans Pro"/>
                <a:sym typeface="Source Sans Pro"/>
              </a:defRPr>
            </a:lvl8pPr>
            <a:lvl9pPr lvl="8" algn="r">
              <a:buNone/>
              <a:defRPr sz="1300" b="1">
                <a:solidFill>
                  <a:schemeClr val="accen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latin typeface="Roboto Slab"/>
              <a:ea typeface="Roboto Slab"/>
              <a:cs typeface="Roboto Slab"/>
              <a:sym typeface="Roboto Slab"/>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1140916" y="1855398"/>
            <a:ext cx="7311967" cy="1159800"/>
          </a:xfrm>
          <a:prstGeom prst="rect">
            <a:avLst/>
          </a:prstGeom>
        </p:spPr>
        <p:txBody>
          <a:bodyPr spcFirstLastPara="1" wrap="square" lIns="91425" tIns="91425" rIns="91425" bIns="91425" anchor="ctr" anchorCtr="0">
            <a:noAutofit/>
          </a:bodyPr>
          <a:lstStyle/>
          <a:p>
            <a:pPr lvl="0" algn="ctr"/>
            <a:r>
              <a:rPr lang="zh-TW" altLang="en-US" sz="4800" b="0" dirty="0">
                <a:latin typeface="Century Gothic" panose="020B0502020202020204" pitchFamily="34" charset="0"/>
                <a:ea typeface="文鼎空疊圓" panose="020B0609010101010101" pitchFamily="49" charset="-120"/>
              </a:rPr>
              <a:t>蘭雅國中技藝教育課程</a:t>
            </a:r>
            <a:br>
              <a:rPr lang="en-US" altLang="zh-TW" sz="4800" b="0" dirty="0">
                <a:latin typeface="Century Gothic" panose="020B0502020202020204" pitchFamily="34" charset="0"/>
                <a:ea typeface="文鼎空疊圓" panose="020B0609010101010101" pitchFamily="49" charset="-120"/>
              </a:rPr>
            </a:br>
            <a:r>
              <a:rPr lang="zh-TW" altLang="en-US" sz="4800" b="0" dirty="0">
                <a:latin typeface="Century Gothic" panose="020B0502020202020204" pitchFamily="34" charset="0"/>
                <a:ea typeface="文鼎空疊圓" panose="020B0609010101010101" pitchFamily="49" charset="-120"/>
              </a:rPr>
              <a:t>招生說明</a:t>
            </a:r>
            <a:br>
              <a:rPr lang="en-GB" altLang="zh-TW" sz="4000" b="0" dirty="0">
                <a:latin typeface="Century Gothic" panose="020B0502020202020204" pitchFamily="34" charset="0"/>
                <a:ea typeface="文鼎空疊圓" panose="020B0609010101010101" pitchFamily="49" charset="-120"/>
              </a:rPr>
            </a:br>
            <a:r>
              <a:rPr lang="en-GB" altLang="zh-TW" sz="4000" b="0" dirty="0">
                <a:latin typeface="文鼎中特圓" panose="020B0609010101010101" pitchFamily="49" charset="-120"/>
                <a:ea typeface="文鼎中特圓" panose="020B0609010101010101" pitchFamily="49" charset="-120"/>
              </a:rPr>
              <a:t>(</a:t>
            </a:r>
            <a:r>
              <a:rPr lang="zh-TW" altLang="zh-TW" sz="4000" dirty="0">
                <a:latin typeface="文鼎中特圓" panose="020B0609010101010101" pitchFamily="49" charset="-120"/>
                <a:ea typeface="文鼎中特圓" panose="020B0609010101010101" pitchFamily="49" charset="-120"/>
              </a:rPr>
              <a:t>報名</a:t>
            </a:r>
            <a:r>
              <a:rPr lang="en-US" altLang="zh-TW" sz="4000" dirty="0">
                <a:latin typeface="文鼎中特圓" panose="020B0609010101010101" pitchFamily="49" charset="-120"/>
                <a:ea typeface="文鼎中特圓" panose="020B0609010101010101" pitchFamily="49" charset="-120"/>
              </a:rPr>
              <a:t>115-1</a:t>
            </a:r>
            <a:r>
              <a:rPr lang="zh-TW" altLang="zh-TW" sz="4000" dirty="0">
                <a:latin typeface="文鼎中特圓" panose="020B0609010101010101" pitchFamily="49" charset="-120"/>
                <a:ea typeface="文鼎中特圓" panose="020B0609010101010101" pitchFamily="49" charset="-120"/>
              </a:rPr>
              <a:t>九</a:t>
            </a:r>
            <a:r>
              <a:rPr lang="zh-TW" altLang="en-US" sz="4000" dirty="0">
                <a:latin typeface="文鼎中特圓" panose="020B0609010101010101" pitchFamily="49" charset="-120"/>
                <a:ea typeface="文鼎中特圓" panose="020B0609010101010101" pitchFamily="49" charset="-120"/>
              </a:rPr>
              <a:t>上</a:t>
            </a:r>
            <a:r>
              <a:rPr lang="zh-TW" altLang="zh-TW" sz="4000" dirty="0">
                <a:latin typeface="文鼎中特圓" panose="020B0609010101010101" pitchFamily="49" charset="-120"/>
                <a:ea typeface="文鼎中特圓" panose="020B0609010101010101" pitchFamily="49" charset="-120"/>
              </a:rPr>
              <a:t>技藝班</a:t>
            </a:r>
            <a:r>
              <a:rPr lang="en-US" altLang="zh-TW" sz="4000" dirty="0">
                <a:latin typeface="文鼎中特圓" panose="020B0609010101010101" pitchFamily="49" charset="-120"/>
                <a:ea typeface="文鼎中特圓" panose="020B0609010101010101" pitchFamily="49" charset="-120"/>
              </a:rPr>
              <a:t>)</a:t>
            </a:r>
            <a:endParaRPr sz="4000" b="0" dirty="0">
              <a:latin typeface="文鼎中特圓" panose="020B0609010101010101" pitchFamily="49" charset="-120"/>
              <a:ea typeface="文鼎中特圓" panose="020B0609010101010101" pitchFamily="49" charset="-120"/>
            </a:endParaRPr>
          </a:p>
        </p:txBody>
      </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546025" y="1754794"/>
            <a:ext cx="5832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accent6">
                    <a:lumMod val="90000"/>
                  </a:schemeClr>
                </a:solidFill>
              </a:rPr>
              <a:t>2.</a:t>
            </a:r>
            <a:r>
              <a:rPr lang="zh-TW" altLang="en-US" sz="4000" b="0" dirty="0">
                <a:latin typeface="文鼎ＰＯＰ－２" panose="020B0609010101010101" pitchFamily="49" charset="-120"/>
                <a:ea typeface="文鼎ＰＯＰ－２" panose="020B0609010101010101" pitchFamily="49" charset="-120"/>
              </a:rPr>
              <a:t>校內遴選規則與流程</a:t>
            </a:r>
            <a:endParaRPr sz="4000" b="0" dirty="0">
              <a:latin typeface="文鼎ＰＯＰ－２" panose="020B0609010101010101" pitchFamily="49" charset="-120"/>
              <a:ea typeface="文鼎ＰＯＰ－２" panose="020B0609010101010101" pitchFamily="49" charset="-120"/>
            </a:endParaRPr>
          </a:p>
        </p:txBody>
      </p:sp>
      <p:sp>
        <p:nvSpPr>
          <p:cNvPr id="99" name="Google Shape;99;p15"/>
          <p:cNvSpPr txBox="1">
            <a:spLocks noGrp="1"/>
          </p:cNvSpPr>
          <p:nvPr>
            <p:ph type="sldNum" idx="4294967295"/>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2505810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p25"/>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grpSp>
        <p:nvGrpSpPr>
          <p:cNvPr id="4" name="群組 3">
            <a:extLst>
              <a:ext uri="{FF2B5EF4-FFF2-40B4-BE49-F238E27FC236}">
                <a16:creationId xmlns:a16="http://schemas.microsoft.com/office/drawing/2014/main" id="{D69C8B1A-9212-41FB-8085-1B34A20562D2}"/>
              </a:ext>
            </a:extLst>
          </p:cNvPr>
          <p:cNvGrpSpPr/>
          <p:nvPr/>
        </p:nvGrpSpPr>
        <p:grpSpPr>
          <a:xfrm>
            <a:off x="76201" y="489435"/>
            <a:ext cx="9001124" cy="4613302"/>
            <a:chOff x="941538" y="1800710"/>
            <a:chExt cx="7424184" cy="4234871"/>
          </a:xfrm>
        </p:grpSpPr>
        <p:sp>
          <p:nvSpPr>
            <p:cNvPr id="7" name="Rectangle 2">
              <a:extLst>
                <a:ext uri="{FF2B5EF4-FFF2-40B4-BE49-F238E27FC236}">
                  <a16:creationId xmlns:a16="http://schemas.microsoft.com/office/drawing/2014/main" id="{94D7670D-A07C-46DA-953A-3041BDBACA2D}"/>
                </a:ext>
              </a:extLst>
            </p:cNvPr>
            <p:cNvSpPr/>
            <p:nvPr/>
          </p:nvSpPr>
          <p:spPr>
            <a:xfrm>
              <a:off x="1435294" y="1823581"/>
              <a:ext cx="2160000" cy="4212000"/>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 name="Rectangle 3">
              <a:extLst>
                <a:ext uri="{FF2B5EF4-FFF2-40B4-BE49-F238E27FC236}">
                  <a16:creationId xmlns:a16="http://schemas.microsoft.com/office/drawing/2014/main" id="{90DBD101-956C-431A-82B4-38EC867BBB45}"/>
                </a:ext>
              </a:extLst>
            </p:cNvPr>
            <p:cNvSpPr/>
            <p:nvPr/>
          </p:nvSpPr>
          <p:spPr>
            <a:xfrm>
              <a:off x="3820508" y="1800710"/>
              <a:ext cx="2160000" cy="4212000"/>
            </a:xfrm>
            <a:prstGeom prst="rect">
              <a:avLst/>
            </a:prstGeom>
            <a:solidFill>
              <a:schemeClr val="accent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 name="Rectangle 4">
              <a:extLst>
                <a:ext uri="{FF2B5EF4-FFF2-40B4-BE49-F238E27FC236}">
                  <a16:creationId xmlns:a16="http://schemas.microsoft.com/office/drawing/2014/main" id="{61670472-8A5F-460E-9F78-BAABEDC70787}"/>
                </a:ext>
              </a:extLst>
            </p:cNvPr>
            <p:cNvSpPr/>
            <p:nvPr/>
          </p:nvSpPr>
          <p:spPr>
            <a:xfrm>
              <a:off x="6205722" y="1823581"/>
              <a:ext cx="2160000" cy="4212000"/>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2" name="Right Arrow Callout 8">
              <a:extLst>
                <a:ext uri="{FF2B5EF4-FFF2-40B4-BE49-F238E27FC236}">
                  <a16:creationId xmlns:a16="http://schemas.microsoft.com/office/drawing/2014/main" id="{56B595E0-F1A3-49A6-AA6E-AEE5A68A64AB}"/>
                </a:ext>
              </a:extLst>
            </p:cNvPr>
            <p:cNvSpPr/>
            <p:nvPr/>
          </p:nvSpPr>
          <p:spPr>
            <a:xfrm>
              <a:off x="941538" y="2531438"/>
              <a:ext cx="1566066" cy="994342"/>
            </a:xfrm>
            <a:prstGeom prst="rightArrowCallout">
              <a:avLst>
                <a:gd name="adj1" fmla="val 25000"/>
                <a:gd name="adj2" fmla="val 25000"/>
                <a:gd name="adj3" fmla="val 25000"/>
                <a:gd name="adj4" fmla="val 62493"/>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050"/>
            </a:p>
          </p:txBody>
        </p:sp>
        <p:sp>
          <p:nvSpPr>
            <p:cNvPr id="13" name="Right Arrow Callout 9">
              <a:extLst>
                <a:ext uri="{FF2B5EF4-FFF2-40B4-BE49-F238E27FC236}">
                  <a16:creationId xmlns:a16="http://schemas.microsoft.com/office/drawing/2014/main" id="{85E8A06B-0EB3-4772-B7E7-774C6FD16559}"/>
                </a:ext>
              </a:extLst>
            </p:cNvPr>
            <p:cNvSpPr/>
            <p:nvPr/>
          </p:nvSpPr>
          <p:spPr>
            <a:xfrm>
              <a:off x="3237734" y="2531438"/>
              <a:ext cx="1566066" cy="994342"/>
            </a:xfrm>
            <a:prstGeom prst="rightArrowCallout">
              <a:avLst>
                <a:gd name="adj1" fmla="val 25000"/>
                <a:gd name="adj2" fmla="val 25000"/>
                <a:gd name="adj3" fmla="val 25000"/>
                <a:gd name="adj4" fmla="val 62493"/>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050"/>
            </a:p>
          </p:txBody>
        </p:sp>
        <p:sp>
          <p:nvSpPr>
            <p:cNvPr id="14" name="Right Arrow Callout 10">
              <a:extLst>
                <a:ext uri="{FF2B5EF4-FFF2-40B4-BE49-F238E27FC236}">
                  <a16:creationId xmlns:a16="http://schemas.microsoft.com/office/drawing/2014/main" id="{5CB95DB2-0109-4153-ABB4-A9C02A524573}"/>
                </a:ext>
              </a:extLst>
            </p:cNvPr>
            <p:cNvSpPr/>
            <p:nvPr/>
          </p:nvSpPr>
          <p:spPr>
            <a:xfrm>
              <a:off x="5577234" y="2531438"/>
              <a:ext cx="1566066" cy="994342"/>
            </a:xfrm>
            <a:prstGeom prst="rightArrowCallout">
              <a:avLst>
                <a:gd name="adj1" fmla="val 25000"/>
                <a:gd name="adj2" fmla="val 25000"/>
                <a:gd name="adj3" fmla="val 25000"/>
                <a:gd name="adj4" fmla="val 62493"/>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050"/>
            </a:p>
          </p:txBody>
        </p:sp>
        <p:sp>
          <p:nvSpPr>
            <p:cNvPr id="16" name="TextBox 11">
              <a:extLst>
                <a:ext uri="{FF2B5EF4-FFF2-40B4-BE49-F238E27FC236}">
                  <a16:creationId xmlns:a16="http://schemas.microsoft.com/office/drawing/2014/main" id="{1FBB7CE4-D120-4306-BA89-386551A1A523}"/>
                </a:ext>
              </a:extLst>
            </p:cNvPr>
            <p:cNvSpPr txBox="1"/>
            <p:nvPr/>
          </p:nvSpPr>
          <p:spPr>
            <a:xfrm>
              <a:off x="1591462" y="2026253"/>
              <a:ext cx="1847665" cy="339035"/>
            </a:xfrm>
            <a:prstGeom prst="rect">
              <a:avLst/>
            </a:prstGeom>
            <a:noFill/>
          </p:spPr>
          <p:txBody>
            <a:bodyPr wrap="square" rtlCol="0">
              <a:spAutoFit/>
            </a:bodyPr>
            <a:lstStyle/>
            <a:p>
              <a:pPr algn="ctr"/>
              <a:r>
                <a:rPr lang="zh-TW" altLang="en-US" sz="1800" dirty="0">
                  <a:solidFill>
                    <a:schemeClr val="tx1">
                      <a:lumMod val="75000"/>
                      <a:lumOff val="25000"/>
                    </a:schemeClr>
                  </a:solidFill>
                  <a:latin typeface="文鼎ＰＯＰ－２" panose="020B0609010101010101" pitchFamily="49" charset="-120"/>
                  <a:ea typeface="文鼎ＰＯＰ－２" panose="020B0609010101010101" pitchFamily="49" charset="-120"/>
                  <a:cs typeface="Arial" pitchFamily="34" charset="0"/>
                </a:rPr>
                <a:t>校內報名</a:t>
              </a:r>
              <a:endParaRPr lang="ko-KR" altLang="en-US" sz="1800" dirty="0">
                <a:solidFill>
                  <a:schemeClr val="tx1">
                    <a:lumMod val="75000"/>
                    <a:lumOff val="25000"/>
                  </a:schemeClr>
                </a:solidFill>
                <a:latin typeface="文鼎ＰＯＰ－２" panose="020B0609010101010101" pitchFamily="49" charset="-120"/>
                <a:cs typeface="Arial" pitchFamily="34" charset="0"/>
              </a:endParaRPr>
            </a:p>
          </p:txBody>
        </p:sp>
        <p:sp>
          <p:nvSpPr>
            <p:cNvPr id="17" name="TextBox 12">
              <a:extLst>
                <a:ext uri="{FF2B5EF4-FFF2-40B4-BE49-F238E27FC236}">
                  <a16:creationId xmlns:a16="http://schemas.microsoft.com/office/drawing/2014/main" id="{12DD3D86-9BFC-4E6E-A203-7E9285A159F9}"/>
                </a:ext>
              </a:extLst>
            </p:cNvPr>
            <p:cNvSpPr txBox="1"/>
            <p:nvPr/>
          </p:nvSpPr>
          <p:spPr>
            <a:xfrm>
              <a:off x="3976676" y="2051290"/>
              <a:ext cx="1847665" cy="339035"/>
            </a:xfrm>
            <a:prstGeom prst="rect">
              <a:avLst/>
            </a:prstGeom>
            <a:noFill/>
          </p:spPr>
          <p:txBody>
            <a:bodyPr wrap="square" rtlCol="0">
              <a:spAutoFit/>
            </a:bodyPr>
            <a:lstStyle/>
            <a:p>
              <a:pPr algn="ctr"/>
              <a:r>
                <a:rPr lang="zh-TW" altLang="en-US" sz="1800" dirty="0">
                  <a:solidFill>
                    <a:schemeClr val="tx1">
                      <a:lumMod val="75000"/>
                      <a:lumOff val="25000"/>
                    </a:schemeClr>
                  </a:solidFill>
                  <a:latin typeface="文鼎ＰＯＰ－２" panose="020B0609010101010101" pitchFamily="49" charset="-120"/>
                  <a:ea typeface="文鼎ＰＯＰ－２" panose="020B0609010101010101" pitchFamily="49" charset="-120"/>
                  <a:cs typeface="Arial" pitchFamily="34" charset="0"/>
                </a:rPr>
                <a:t>校內遴選</a:t>
              </a:r>
              <a:endParaRPr lang="ko-KR" altLang="en-US" sz="1800" dirty="0">
                <a:solidFill>
                  <a:schemeClr val="tx1">
                    <a:lumMod val="75000"/>
                    <a:lumOff val="25000"/>
                  </a:schemeClr>
                </a:solidFill>
                <a:latin typeface="文鼎ＰＯＰ－２" panose="020B0609010101010101" pitchFamily="49" charset="-120"/>
                <a:cs typeface="Arial" pitchFamily="34" charset="0"/>
              </a:endParaRPr>
            </a:p>
          </p:txBody>
        </p:sp>
        <p:sp>
          <p:nvSpPr>
            <p:cNvPr id="18" name="TextBox 13">
              <a:extLst>
                <a:ext uri="{FF2B5EF4-FFF2-40B4-BE49-F238E27FC236}">
                  <a16:creationId xmlns:a16="http://schemas.microsoft.com/office/drawing/2014/main" id="{8F556AA4-ABE1-4953-A1EC-B38A542EFF75}"/>
                </a:ext>
              </a:extLst>
            </p:cNvPr>
            <p:cNvSpPr txBox="1"/>
            <p:nvPr/>
          </p:nvSpPr>
          <p:spPr>
            <a:xfrm>
              <a:off x="6361889" y="2026253"/>
              <a:ext cx="1901358" cy="339035"/>
            </a:xfrm>
            <a:prstGeom prst="rect">
              <a:avLst/>
            </a:prstGeom>
            <a:noFill/>
          </p:spPr>
          <p:txBody>
            <a:bodyPr wrap="square" rtlCol="0">
              <a:spAutoFit/>
            </a:bodyPr>
            <a:lstStyle/>
            <a:p>
              <a:pPr algn="ctr"/>
              <a:r>
                <a:rPr lang="zh-TW" altLang="en-US" sz="1800" dirty="0">
                  <a:solidFill>
                    <a:schemeClr val="tx1">
                      <a:lumMod val="75000"/>
                      <a:lumOff val="25000"/>
                    </a:schemeClr>
                  </a:solidFill>
                  <a:latin typeface="文鼎ＰＯＰ－２" panose="020B0609010101010101" pitchFamily="49" charset="-120"/>
                  <a:ea typeface="文鼎ＰＯＰ－２" panose="020B0609010101010101" pitchFamily="49" charset="-120"/>
                  <a:cs typeface="Arial" pitchFamily="34" charset="0"/>
                </a:rPr>
                <a:t>校外協調及確認錄取</a:t>
              </a:r>
              <a:endParaRPr lang="ko-KR" altLang="en-US" sz="1800" dirty="0">
                <a:solidFill>
                  <a:schemeClr val="tx1">
                    <a:lumMod val="75000"/>
                    <a:lumOff val="25000"/>
                  </a:schemeClr>
                </a:solidFill>
                <a:latin typeface="文鼎ＰＯＰ－２" panose="020B0609010101010101" pitchFamily="49" charset="-120"/>
                <a:cs typeface="Arial" pitchFamily="34" charset="0"/>
              </a:endParaRPr>
            </a:p>
          </p:txBody>
        </p:sp>
        <p:sp>
          <p:nvSpPr>
            <p:cNvPr id="20" name="TextBox 15">
              <a:extLst>
                <a:ext uri="{FF2B5EF4-FFF2-40B4-BE49-F238E27FC236}">
                  <a16:creationId xmlns:a16="http://schemas.microsoft.com/office/drawing/2014/main" id="{CC252B9C-8EB9-4007-8E70-AF31F8579D95}"/>
                </a:ext>
              </a:extLst>
            </p:cNvPr>
            <p:cNvSpPr txBox="1"/>
            <p:nvPr/>
          </p:nvSpPr>
          <p:spPr>
            <a:xfrm>
              <a:off x="1057208" y="2769004"/>
              <a:ext cx="747306" cy="536806"/>
            </a:xfrm>
            <a:prstGeom prst="rect">
              <a:avLst/>
            </a:prstGeom>
            <a:noFill/>
          </p:spPr>
          <p:txBody>
            <a:bodyPr wrap="square" rtlCol="0" anchor="ctr">
              <a:spAutoFit/>
            </a:bodyPr>
            <a:lstStyle/>
            <a:p>
              <a:pPr algn="ctr"/>
              <a:r>
                <a:rPr lang="en-US" altLang="ko-KR" sz="1600" b="1" dirty="0">
                  <a:solidFill>
                    <a:schemeClr val="tx1">
                      <a:lumMod val="75000"/>
                      <a:lumOff val="25000"/>
                    </a:schemeClr>
                  </a:solidFill>
                  <a:cs typeface="Arial" pitchFamily="34" charset="0"/>
                </a:rPr>
                <a:t>STEP</a:t>
              </a:r>
            </a:p>
            <a:p>
              <a:pPr algn="ctr"/>
              <a:r>
                <a:rPr lang="en-US" altLang="ko-KR" sz="1600" b="1" dirty="0">
                  <a:solidFill>
                    <a:schemeClr val="tx1">
                      <a:lumMod val="75000"/>
                      <a:lumOff val="25000"/>
                    </a:schemeClr>
                  </a:solidFill>
                  <a:cs typeface="Arial" pitchFamily="34" charset="0"/>
                </a:rPr>
                <a:t> 1</a:t>
              </a:r>
              <a:endParaRPr lang="ko-KR" altLang="en-US" sz="1600" b="1" dirty="0">
                <a:solidFill>
                  <a:schemeClr val="tx1">
                    <a:lumMod val="75000"/>
                    <a:lumOff val="25000"/>
                  </a:schemeClr>
                </a:solidFill>
                <a:cs typeface="Arial" pitchFamily="34" charset="0"/>
              </a:endParaRPr>
            </a:p>
          </p:txBody>
        </p:sp>
        <p:sp>
          <p:nvSpPr>
            <p:cNvPr id="21" name="TextBox 16">
              <a:extLst>
                <a:ext uri="{FF2B5EF4-FFF2-40B4-BE49-F238E27FC236}">
                  <a16:creationId xmlns:a16="http://schemas.microsoft.com/office/drawing/2014/main" id="{0E22FE79-9E47-4CCC-9559-602BCFC2CCFA}"/>
                </a:ext>
              </a:extLst>
            </p:cNvPr>
            <p:cNvSpPr txBox="1"/>
            <p:nvPr/>
          </p:nvSpPr>
          <p:spPr>
            <a:xfrm>
              <a:off x="3363996" y="2769004"/>
              <a:ext cx="747306" cy="536806"/>
            </a:xfrm>
            <a:prstGeom prst="rect">
              <a:avLst/>
            </a:prstGeom>
            <a:noFill/>
          </p:spPr>
          <p:txBody>
            <a:bodyPr wrap="square" rtlCol="0" anchor="ctr">
              <a:spAutoFit/>
            </a:bodyPr>
            <a:lstStyle/>
            <a:p>
              <a:pPr algn="ctr"/>
              <a:r>
                <a:rPr lang="en-US" altLang="ko-KR" sz="1600" b="1" dirty="0">
                  <a:solidFill>
                    <a:schemeClr val="tx1">
                      <a:lumMod val="75000"/>
                      <a:lumOff val="25000"/>
                    </a:schemeClr>
                  </a:solidFill>
                  <a:cs typeface="Arial" pitchFamily="34" charset="0"/>
                </a:rPr>
                <a:t>STEP</a:t>
              </a:r>
            </a:p>
            <a:p>
              <a:pPr algn="ctr"/>
              <a:r>
                <a:rPr lang="en-US" altLang="ko-KR" sz="1600" b="1" dirty="0">
                  <a:solidFill>
                    <a:schemeClr val="tx1">
                      <a:lumMod val="75000"/>
                      <a:lumOff val="25000"/>
                    </a:schemeClr>
                  </a:solidFill>
                  <a:cs typeface="Arial" pitchFamily="34" charset="0"/>
                </a:rPr>
                <a:t> 2</a:t>
              </a:r>
              <a:endParaRPr lang="ko-KR" altLang="en-US" sz="1600" b="1" dirty="0">
                <a:solidFill>
                  <a:schemeClr val="tx1">
                    <a:lumMod val="75000"/>
                    <a:lumOff val="25000"/>
                  </a:schemeClr>
                </a:solidFill>
                <a:cs typeface="Arial" pitchFamily="34" charset="0"/>
              </a:endParaRPr>
            </a:p>
          </p:txBody>
        </p:sp>
        <p:sp>
          <p:nvSpPr>
            <p:cNvPr id="22" name="TextBox 17">
              <a:extLst>
                <a:ext uri="{FF2B5EF4-FFF2-40B4-BE49-F238E27FC236}">
                  <a16:creationId xmlns:a16="http://schemas.microsoft.com/office/drawing/2014/main" id="{B44D6AD7-3CA4-48DB-A9EC-FA67F70B8871}"/>
                </a:ext>
              </a:extLst>
            </p:cNvPr>
            <p:cNvSpPr txBox="1"/>
            <p:nvPr/>
          </p:nvSpPr>
          <p:spPr>
            <a:xfrm>
              <a:off x="5699970" y="2769004"/>
              <a:ext cx="747306" cy="536806"/>
            </a:xfrm>
            <a:prstGeom prst="rect">
              <a:avLst/>
            </a:prstGeom>
            <a:noFill/>
          </p:spPr>
          <p:txBody>
            <a:bodyPr wrap="square" rtlCol="0" anchor="ctr">
              <a:spAutoFit/>
            </a:bodyPr>
            <a:lstStyle/>
            <a:p>
              <a:pPr algn="ctr"/>
              <a:r>
                <a:rPr lang="en-US" altLang="ko-KR" sz="1600" b="1" dirty="0">
                  <a:solidFill>
                    <a:schemeClr val="tx1">
                      <a:lumMod val="75000"/>
                      <a:lumOff val="25000"/>
                    </a:schemeClr>
                  </a:solidFill>
                  <a:cs typeface="Arial" pitchFamily="34" charset="0"/>
                </a:rPr>
                <a:t>STEP</a:t>
              </a:r>
            </a:p>
            <a:p>
              <a:pPr algn="ctr"/>
              <a:r>
                <a:rPr lang="en-US" altLang="ko-KR" sz="1600" b="1" dirty="0">
                  <a:solidFill>
                    <a:schemeClr val="tx1">
                      <a:lumMod val="75000"/>
                      <a:lumOff val="25000"/>
                    </a:schemeClr>
                  </a:solidFill>
                  <a:cs typeface="Arial" pitchFamily="34" charset="0"/>
                </a:rPr>
                <a:t> 3</a:t>
              </a:r>
              <a:endParaRPr lang="ko-KR" altLang="en-US" sz="1600" b="1" dirty="0">
                <a:solidFill>
                  <a:schemeClr val="tx1">
                    <a:lumMod val="75000"/>
                    <a:lumOff val="25000"/>
                  </a:schemeClr>
                </a:solidFill>
                <a:cs typeface="Arial" pitchFamily="34" charset="0"/>
              </a:endParaRPr>
            </a:p>
          </p:txBody>
        </p:sp>
        <p:sp>
          <p:nvSpPr>
            <p:cNvPr id="25" name="TextBox 20">
              <a:extLst>
                <a:ext uri="{FF2B5EF4-FFF2-40B4-BE49-F238E27FC236}">
                  <a16:creationId xmlns:a16="http://schemas.microsoft.com/office/drawing/2014/main" id="{5E77B64B-F481-4244-8D95-B0615A71EE9C}"/>
                </a:ext>
              </a:extLst>
            </p:cNvPr>
            <p:cNvSpPr txBox="1"/>
            <p:nvPr/>
          </p:nvSpPr>
          <p:spPr>
            <a:xfrm>
              <a:off x="1381602" y="3543376"/>
              <a:ext cx="2160000" cy="1734437"/>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TW" altLang="en-US" sz="1600" dirty="0">
                  <a:solidFill>
                    <a:schemeClr val="tx1"/>
                  </a:solidFill>
                  <a:latin typeface="Century Gothic" panose="020B0502020202020204" pitchFamily="34" charset="0"/>
                  <a:ea typeface="文鼎中圓" panose="020B0609010101010101" pitchFamily="49" charset="-120"/>
                  <a:cs typeface="Arial" pitchFamily="34" charset="0"/>
                </a:rPr>
                <a:t>同學依個人興趣進行報名，</a:t>
              </a:r>
              <a:r>
                <a:rPr lang="zh-TW" altLang="en-US" sz="1600" dirty="0">
                  <a:solidFill>
                    <a:srgbClr val="FF0000"/>
                  </a:solidFill>
                  <a:latin typeface="Century Gothic" panose="020B0502020202020204" pitchFamily="34" charset="0"/>
                  <a:ea typeface="文鼎中圓" panose="020B0609010101010101" pitchFamily="49" charset="-120"/>
                  <a:cs typeface="Arial" pitchFamily="34" charset="0"/>
                </a:rPr>
                <a:t>最多 </a:t>
              </a:r>
              <a:r>
                <a:rPr lang="en-US" altLang="zh-TW" sz="1600" dirty="0">
                  <a:solidFill>
                    <a:srgbClr val="FF0000"/>
                  </a:solidFill>
                  <a:latin typeface="Century Gothic" panose="020B0502020202020204" pitchFamily="34" charset="0"/>
                  <a:ea typeface="文鼎中圓" panose="020B0609010101010101" pitchFamily="49" charset="-120"/>
                  <a:cs typeface="Arial" pitchFamily="34" charset="0"/>
                </a:rPr>
                <a:t>5</a:t>
              </a:r>
              <a:r>
                <a:rPr lang="zh-TW" altLang="en-US" sz="1600" dirty="0">
                  <a:solidFill>
                    <a:srgbClr val="FF0000"/>
                  </a:solidFill>
                  <a:latin typeface="Century Gothic" panose="020B0502020202020204" pitchFamily="34" charset="0"/>
                  <a:ea typeface="文鼎中圓" panose="020B0609010101010101" pitchFamily="49" charset="-120"/>
                  <a:cs typeface="Arial" pitchFamily="34" charset="0"/>
                </a:rPr>
                <a:t>個志願。</a:t>
              </a:r>
              <a:endParaRPr lang="en-US" altLang="zh-TW" sz="1600" dirty="0">
                <a:solidFill>
                  <a:srgbClr val="FF0000"/>
                </a:solidFill>
                <a:latin typeface="Century Gothic" panose="020B0502020202020204" pitchFamily="34" charset="0"/>
                <a:ea typeface="文鼎中圓" panose="020B0609010101010101" pitchFamily="49" charset="-120"/>
                <a:cs typeface="Arial" pitchFamily="34" charset="0"/>
              </a:endParaRPr>
            </a:p>
            <a:p>
              <a:pPr marL="171450" indent="-171450">
                <a:lnSpc>
                  <a:spcPct val="150000"/>
                </a:lnSpc>
                <a:buFont typeface="Arial" panose="020B0604020202020204" pitchFamily="34" charset="0"/>
                <a:buChar char="•"/>
              </a:pPr>
              <a:r>
                <a:rPr lang="zh-TW" altLang="en-US" sz="1600" dirty="0">
                  <a:solidFill>
                    <a:schemeClr val="tx1"/>
                  </a:solidFill>
                  <a:latin typeface="Century Gothic" panose="020B0502020202020204" pitchFamily="34" charset="0"/>
                  <a:ea typeface="文鼎中圓" panose="020B0609010101010101" pitchFamily="49" charset="-120"/>
                  <a:cs typeface="Arial" pitchFamily="34" charset="0"/>
                </a:rPr>
                <a:t>經家長、導師及輔導老師推薦核章後，同學親交輔導室資料組</a:t>
              </a:r>
            </a:p>
          </p:txBody>
        </p:sp>
        <p:sp>
          <p:nvSpPr>
            <p:cNvPr id="26" name="TextBox 21">
              <a:extLst>
                <a:ext uri="{FF2B5EF4-FFF2-40B4-BE49-F238E27FC236}">
                  <a16:creationId xmlns:a16="http://schemas.microsoft.com/office/drawing/2014/main" id="{5292B387-55F1-4FA1-8A62-608995E5D9C9}"/>
                </a:ext>
              </a:extLst>
            </p:cNvPr>
            <p:cNvSpPr txBox="1"/>
            <p:nvPr/>
          </p:nvSpPr>
          <p:spPr>
            <a:xfrm>
              <a:off x="3910804" y="3559568"/>
              <a:ext cx="2069705" cy="3782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TW" altLang="en-US" sz="1600" dirty="0">
                  <a:solidFill>
                    <a:schemeClr val="tx1"/>
                  </a:solidFill>
                  <a:latin typeface="Century Gothic" panose="020B0502020202020204" pitchFamily="34" charset="0"/>
                  <a:ea typeface="文鼎中圓" panose="020B0609010101010101" pitchFamily="49" charset="-120"/>
                  <a:cs typeface="Arial" pitchFamily="34" charset="0"/>
                </a:rPr>
                <a:t>召開校內遴輔委員會</a:t>
              </a:r>
            </a:p>
          </p:txBody>
        </p:sp>
        <p:sp>
          <p:nvSpPr>
            <p:cNvPr id="27" name="TextBox 22">
              <a:extLst>
                <a:ext uri="{FF2B5EF4-FFF2-40B4-BE49-F238E27FC236}">
                  <a16:creationId xmlns:a16="http://schemas.microsoft.com/office/drawing/2014/main" id="{41BE6E3A-CAEC-4290-BD15-9EF12B069D9B}"/>
                </a:ext>
              </a:extLst>
            </p:cNvPr>
            <p:cNvSpPr txBox="1"/>
            <p:nvPr/>
          </p:nvSpPr>
          <p:spPr>
            <a:xfrm>
              <a:off x="6361889" y="3563898"/>
              <a:ext cx="2003831" cy="1734437"/>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TW" altLang="en-US" sz="1600">
                  <a:solidFill>
                    <a:schemeClr val="tx1"/>
                  </a:solidFill>
                  <a:latin typeface="Century Gothic" panose="020B0502020202020204" pitchFamily="34" charset="0"/>
                  <a:ea typeface="文鼎中圓" panose="020B0609010101010101" pitchFamily="49" charset="-120"/>
                  <a:cs typeface="Arial" pitchFamily="34" charset="0"/>
                </a:rPr>
                <a:t>資料組上網填報，由</a:t>
              </a:r>
              <a:r>
                <a:rPr lang="zh-TW" altLang="en-US" sz="1600" dirty="0">
                  <a:solidFill>
                    <a:schemeClr val="tx1"/>
                  </a:solidFill>
                  <a:latin typeface="Century Gothic" panose="020B0502020202020204" pitchFamily="34" charset="0"/>
                  <a:ea typeface="文鼎中圓" panose="020B0609010101010101" pitchFamily="49" charset="-120"/>
                  <a:cs typeface="Arial" pitchFamily="34" charset="0"/>
                </a:rPr>
                <a:t>線上系統進行抽籤分發。</a:t>
              </a:r>
            </a:p>
            <a:p>
              <a:pPr marL="171450" indent="-171450">
                <a:lnSpc>
                  <a:spcPct val="150000"/>
                </a:lnSpc>
                <a:buFont typeface="Arial" panose="020B0604020202020204" pitchFamily="34" charset="0"/>
                <a:buChar char="•"/>
              </a:pPr>
              <a:r>
                <a:rPr lang="zh-TW" altLang="en-US" sz="1600" dirty="0">
                  <a:solidFill>
                    <a:schemeClr val="tx1"/>
                  </a:solidFill>
                  <a:latin typeface="Century Gothic" panose="020B0502020202020204" pitchFamily="34" charset="0"/>
                  <a:ea typeface="文鼎中圓" panose="020B0609010101010101" pitchFamily="49" charset="-120"/>
                  <a:cs typeface="Arial" pitchFamily="34" charset="0"/>
                </a:rPr>
                <a:t>確認錄取名單</a:t>
              </a:r>
            </a:p>
            <a:p>
              <a:pPr marL="171450" indent="-171450">
                <a:lnSpc>
                  <a:spcPct val="150000"/>
                </a:lnSpc>
                <a:buFont typeface="Arial" panose="020B0604020202020204" pitchFamily="34" charset="0"/>
                <a:buChar char="•"/>
              </a:pPr>
              <a:r>
                <a:rPr lang="zh-TW" altLang="en-US" sz="1600" dirty="0">
                  <a:solidFill>
                    <a:schemeClr val="tx1"/>
                  </a:solidFill>
                  <a:latin typeface="Century Gothic" panose="020B0502020202020204" pitchFamily="34" charset="0"/>
                  <a:ea typeface="文鼎中圓" panose="020B0609010101010101" pitchFamily="49" charset="-120"/>
                  <a:cs typeface="Arial" pitchFamily="34" charset="0"/>
                </a:rPr>
                <a:t>召開校際協調會後公告錄取名單</a:t>
              </a:r>
            </a:p>
          </p:txBody>
        </p:sp>
      </p:grpSp>
      <p:sp>
        <p:nvSpPr>
          <p:cNvPr id="5" name="文字方塊 4">
            <a:extLst>
              <a:ext uri="{FF2B5EF4-FFF2-40B4-BE49-F238E27FC236}">
                <a16:creationId xmlns:a16="http://schemas.microsoft.com/office/drawing/2014/main" id="{2544203C-B8C5-467E-B32E-D99D47191EE7}"/>
              </a:ext>
            </a:extLst>
          </p:cNvPr>
          <p:cNvSpPr txBox="1"/>
          <p:nvPr/>
        </p:nvSpPr>
        <p:spPr>
          <a:xfrm>
            <a:off x="3140884" y="40762"/>
            <a:ext cx="5155427" cy="400110"/>
          </a:xfrm>
          <a:prstGeom prst="rect">
            <a:avLst/>
          </a:prstGeom>
          <a:noFill/>
        </p:spPr>
        <p:txBody>
          <a:bodyPr wrap="square" rtlCol="0">
            <a:spAutoFit/>
          </a:bodyPr>
          <a:lstStyle/>
          <a:p>
            <a:pPr marL="285750" indent="-285750">
              <a:buClr>
                <a:schemeClr val="bg2">
                  <a:lumMod val="75000"/>
                </a:schemeClr>
              </a:buClr>
              <a:buFont typeface="Wingdings" panose="05000000000000000000" pitchFamily="2" charset="2"/>
              <a:buChar char="v"/>
            </a:pPr>
            <a:r>
              <a:rPr lang="zh-TW" altLang="en-US" sz="2000" dirty="0">
                <a:solidFill>
                  <a:schemeClr val="bg2">
                    <a:lumMod val="75000"/>
                  </a:schemeClr>
                </a:solidFill>
                <a:latin typeface="文鼎ＰＯＰ－２" panose="020B0609010101010101" pitchFamily="49" charset="-120"/>
                <a:ea typeface="文鼎ＰＯＰ－２" panose="020B0609010101010101" pitchFamily="49" charset="-120"/>
              </a:rPr>
              <a:t>校內報名及遴選程序</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546025" y="1754794"/>
            <a:ext cx="58326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zh-TW" sz="4000" dirty="0">
                <a:solidFill>
                  <a:schemeClr val="accent6">
                    <a:lumMod val="90000"/>
                  </a:schemeClr>
                </a:solidFill>
              </a:rPr>
              <a:t>3</a:t>
            </a:r>
            <a:r>
              <a:rPr lang="en" sz="4000" dirty="0">
                <a:solidFill>
                  <a:schemeClr val="accent6">
                    <a:lumMod val="90000"/>
                  </a:schemeClr>
                </a:solidFill>
              </a:rPr>
              <a:t>.</a:t>
            </a:r>
            <a:endParaRPr sz="4000" dirty="0">
              <a:solidFill>
                <a:schemeClr val="accent6">
                  <a:lumMod val="90000"/>
                </a:schemeClr>
              </a:solidFill>
            </a:endParaRPr>
          </a:p>
          <a:p>
            <a:pPr marL="0" lvl="0" indent="0" algn="l" rtl="0">
              <a:spcBef>
                <a:spcPts val="0"/>
              </a:spcBef>
              <a:spcAft>
                <a:spcPts val="0"/>
              </a:spcAft>
              <a:buNone/>
            </a:pPr>
            <a:r>
              <a:rPr lang="en-US" sz="4000" b="0" dirty="0">
                <a:latin typeface="Century Gothic" panose="020B0502020202020204" pitchFamily="34" charset="0"/>
                <a:ea typeface="文鼎ＰＯＰ－２" panose="020B0609010101010101" pitchFamily="49" charset="-120"/>
              </a:rPr>
              <a:t>    </a:t>
            </a:r>
            <a:r>
              <a:rPr lang="en-US" sz="4000" b="0" dirty="0">
                <a:latin typeface="Berlin Sans FB Demi" panose="020E0802020502020306" pitchFamily="34" charset="0"/>
                <a:ea typeface="文鼎ＰＯＰ－２" panose="020B0609010101010101" pitchFamily="49" charset="-120"/>
              </a:rPr>
              <a:t>Q &amp; A</a:t>
            </a:r>
            <a:endParaRPr sz="4000" b="0" dirty="0">
              <a:latin typeface="Berlin Sans FB Demi" panose="020E0802020502020306" pitchFamily="34" charset="0"/>
              <a:ea typeface="文鼎ＰＯＰ－２" panose="020B0609010101010101" pitchFamily="49" charset="-120"/>
            </a:endParaRPr>
          </a:p>
        </p:txBody>
      </p:sp>
      <p:sp>
        <p:nvSpPr>
          <p:cNvPr id="99" name="Google Shape;99;p15"/>
          <p:cNvSpPr txBox="1">
            <a:spLocks noGrp="1"/>
          </p:cNvSpPr>
          <p:nvPr>
            <p:ph type="sldNum" idx="4294967295"/>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3" name="圖片 2">
            <a:extLst>
              <a:ext uri="{FF2B5EF4-FFF2-40B4-BE49-F238E27FC236}">
                <a16:creationId xmlns:a16="http://schemas.microsoft.com/office/drawing/2014/main" id="{B0D95C4C-4093-4171-9996-BA30E166A8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427519">
            <a:off x="3704358" y="1250372"/>
            <a:ext cx="2642755" cy="2642755"/>
          </a:xfrm>
          <a:prstGeom prst="rect">
            <a:avLst/>
          </a:prstGeom>
        </p:spPr>
      </p:pic>
    </p:spTree>
    <p:extLst>
      <p:ext uri="{BB962C8B-B14F-4D97-AF65-F5344CB8AC3E}">
        <p14:creationId xmlns:p14="http://schemas.microsoft.com/office/powerpoint/2010/main" val="3095025797"/>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06" name="Google Shape;206;p24"/>
          <p:cNvSpPr/>
          <p:nvPr/>
        </p:nvSpPr>
        <p:spPr>
          <a:xfrm>
            <a:off x="0" y="821635"/>
            <a:ext cx="9144000" cy="4321973"/>
          </a:xfrm>
          <a:prstGeom prst="rect">
            <a:avLst/>
          </a:prstGeom>
          <a:solidFill>
            <a:srgbClr val="0091EA">
              <a:alpha val="32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24"/>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36" name="Google Shape;117;p18">
            <a:extLst>
              <a:ext uri="{FF2B5EF4-FFF2-40B4-BE49-F238E27FC236}">
                <a16:creationId xmlns:a16="http://schemas.microsoft.com/office/drawing/2014/main" id="{FF0578FF-B5CF-4781-91FC-2FC981B1D1B3}"/>
              </a:ext>
            </a:extLst>
          </p:cNvPr>
          <p:cNvSpPr txBox="1">
            <a:spLocks/>
          </p:cNvSpPr>
          <p:nvPr/>
        </p:nvSpPr>
        <p:spPr>
          <a:xfrm>
            <a:off x="168116" y="167781"/>
            <a:ext cx="6861334" cy="407365"/>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zh-TW" altLang="en-US" sz="2500" dirty="0">
                <a:latin typeface="文鼎ＰＯＰ－２" panose="020B0609010101010101" pitchFamily="49" charset="-120"/>
                <a:ea typeface="文鼎ＰＯＰ－２" panose="020B0609010101010101" pitchFamily="49" charset="-120"/>
              </a:rPr>
              <a:t>選讀技藝教育課程需要具備什麼特質或條件？</a:t>
            </a:r>
          </a:p>
        </p:txBody>
      </p:sp>
      <p:sp>
        <p:nvSpPr>
          <p:cNvPr id="39" name="文字方塊 38">
            <a:extLst>
              <a:ext uri="{FF2B5EF4-FFF2-40B4-BE49-F238E27FC236}">
                <a16:creationId xmlns:a16="http://schemas.microsoft.com/office/drawing/2014/main" id="{9E0E5FC0-B3C2-40A2-A629-ACCF13C3E59B}"/>
              </a:ext>
            </a:extLst>
          </p:cNvPr>
          <p:cNvSpPr txBox="1"/>
          <p:nvPr/>
        </p:nvSpPr>
        <p:spPr>
          <a:xfrm>
            <a:off x="146209" y="1031958"/>
            <a:ext cx="9070896" cy="372294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65113" indent="-265113">
              <a:lnSpc>
                <a:spcPct val="150000"/>
              </a:lnSpc>
              <a:buClr>
                <a:schemeClr val="accent1">
                  <a:lumMod val="75000"/>
                </a:schemeClr>
              </a:buClr>
              <a:buFont typeface="+mj-lt"/>
              <a:buAutoNum type="arabicPeriod"/>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對於動手實作的活動感到有興趣、表現也很好</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marL="265113" indent="-265113">
              <a:lnSpc>
                <a:spcPct val="150000"/>
              </a:lnSpc>
              <a:buClr>
                <a:schemeClr val="accent1">
                  <a:lumMod val="75000"/>
                </a:schemeClr>
              </a:buClr>
              <a:buFont typeface="+mj-lt"/>
              <a:buAutoNum type="arabicPeriod"/>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明確地以高職或技專校院某科系為升學目標</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marL="265113" indent="-265113">
              <a:lnSpc>
                <a:spcPct val="150000"/>
              </a:lnSpc>
              <a:buClr>
                <a:schemeClr val="accent1">
                  <a:lumMod val="75000"/>
                </a:schemeClr>
              </a:buClr>
              <a:buFont typeface="+mj-lt"/>
              <a:buAutoNum type="arabicPeriod"/>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對生活科技課、家政課、視覺藝術、表演藝術等能動手做的科目神采奕奕、非常期待</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marL="265113" indent="-265113">
              <a:lnSpc>
                <a:spcPct val="150000"/>
              </a:lnSpc>
              <a:buClr>
                <a:schemeClr val="accent1">
                  <a:lumMod val="75000"/>
                </a:schemeClr>
              </a:buClr>
              <a:buFont typeface="+mj-lt"/>
              <a:buAutoNum type="arabicPeriod"/>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喜歡把家中的電器或機車反覆拆解研究，並從中得到成就感</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marL="265113" indent="-265113">
              <a:lnSpc>
                <a:spcPct val="150000"/>
              </a:lnSpc>
              <a:buClr>
                <a:schemeClr val="accent1">
                  <a:lumMod val="75000"/>
                </a:schemeClr>
              </a:buClr>
              <a:buFont typeface="+mj-lt"/>
              <a:buAutoNum type="arabicPeriod"/>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願意花</a:t>
            </a:r>
            <a:r>
              <a:rPr lang="en-US" altLang="zh-TW" sz="2000" b="1" dirty="0">
                <a:solidFill>
                  <a:schemeClr val="accent1">
                    <a:lumMod val="75000"/>
                  </a:schemeClr>
                </a:solidFill>
                <a:latin typeface="Century Gothic" panose="020B0502020202020204" pitchFamily="34" charset="0"/>
                <a:ea typeface="文鼎中圓" panose="020B0609010101010101" pitchFamily="49" charset="-120"/>
              </a:rPr>
              <a:t>2</a:t>
            </a: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個小時好好思考各種</a:t>
            </a:r>
            <a:r>
              <a:rPr lang="en-US" altLang="zh-TW" sz="2000" b="1" dirty="0">
                <a:solidFill>
                  <a:schemeClr val="accent1">
                    <a:lumMod val="75000"/>
                  </a:schemeClr>
                </a:solidFill>
                <a:latin typeface="Century Gothic" panose="020B0502020202020204" pitchFamily="34" charset="0"/>
                <a:ea typeface="文鼎中圓" panose="020B0609010101010101" pitchFamily="49" charset="-120"/>
              </a:rPr>
              <a:t>APP</a:t>
            </a: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程式可以怎麼修正、才更好用，或是花</a:t>
            </a:r>
            <a:r>
              <a:rPr lang="en-US" altLang="zh-TW" sz="2000" b="1" dirty="0">
                <a:solidFill>
                  <a:schemeClr val="accent1">
                    <a:lumMod val="75000"/>
                  </a:schemeClr>
                </a:solidFill>
                <a:latin typeface="Century Gothic" panose="020B0502020202020204" pitchFamily="34" charset="0"/>
                <a:ea typeface="文鼎中圓" panose="020B0609010101010101" pitchFamily="49" charset="-120"/>
              </a:rPr>
              <a:t>3</a:t>
            </a: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個小時完成一道菜餚也感到心滿意足</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marL="265113" indent="-265113">
              <a:lnSpc>
                <a:spcPct val="150000"/>
              </a:lnSpc>
              <a:buClr>
                <a:schemeClr val="accent1">
                  <a:lumMod val="75000"/>
                </a:schemeClr>
              </a:buClr>
              <a:buFont typeface="+mj-lt"/>
              <a:buAutoNum type="arabicPeriod"/>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願意給自己不同於國中課程的學習機會與內容</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p:txBody>
      </p:sp>
      <p:pic>
        <p:nvPicPr>
          <p:cNvPr id="5" name="圖片 4">
            <a:extLst>
              <a:ext uri="{FF2B5EF4-FFF2-40B4-BE49-F238E27FC236}">
                <a16:creationId xmlns:a16="http://schemas.microsoft.com/office/drawing/2014/main" id="{B32E7F5B-4435-40E3-82DD-83E469427D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488750" y="167781"/>
            <a:ext cx="1728355" cy="1728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p:nvPr/>
        </p:nvSpPr>
        <p:spPr>
          <a:xfrm>
            <a:off x="4738600" y="1668322"/>
            <a:ext cx="2877300" cy="2856900"/>
          </a:xfrm>
          <a:prstGeom prst="ellipse">
            <a:avLst/>
          </a:prstGeom>
          <a:noFill/>
          <a:ln w="9525" cap="flat" cmpd="sng">
            <a:solidFill>
              <a:srgbClr val="CFD8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1"/>
          <p:cNvSpPr txBox="1">
            <a:spLocks noGrp="1"/>
          </p:cNvSpPr>
          <p:nvPr>
            <p:ph type="body" idx="1"/>
          </p:nvPr>
        </p:nvSpPr>
        <p:spPr>
          <a:xfrm>
            <a:off x="421025" y="1187962"/>
            <a:ext cx="8532057" cy="3451117"/>
          </a:xfrm>
          <a:prstGeom prst="rect">
            <a:avLst/>
          </a:prstGeom>
        </p:spPr>
        <p:txBody>
          <a:bodyPr spcFirstLastPara="1" wrap="square" lIns="91425" tIns="91425" rIns="91425" bIns="91425" anchor="t" anchorCtr="0">
            <a:noAutofit/>
          </a:bodyPr>
          <a:lstStyle/>
          <a:p>
            <a:pPr>
              <a:lnSpc>
                <a:spcPct val="150000"/>
              </a:lnSpc>
              <a:spcAft>
                <a:spcPts val="1200"/>
              </a:spcAft>
              <a:buClr>
                <a:schemeClr val="accent1">
                  <a:lumMod val="50000"/>
                </a:schemeClr>
              </a:buClr>
            </a:pPr>
            <a:r>
              <a:rPr lang="en-US" altLang="zh-TW" sz="2000" b="1" dirty="0">
                <a:solidFill>
                  <a:schemeClr val="accent1">
                    <a:lumMod val="50000"/>
                  </a:schemeClr>
                </a:solidFill>
                <a:latin typeface="Century Gothic" panose="020B0502020202020204" pitchFamily="34" charset="0"/>
                <a:ea typeface="文鼎中圓" panose="020B0609010101010101" pitchFamily="49" charset="-120"/>
              </a:rPr>
              <a:t>NO! NO! NO!  </a:t>
            </a:r>
            <a:r>
              <a:rPr lang="zh-TW" altLang="en-US" sz="2000" b="1" dirty="0">
                <a:solidFill>
                  <a:schemeClr val="accent1">
                    <a:lumMod val="50000"/>
                  </a:schemeClr>
                </a:solidFill>
                <a:latin typeface="Century Gothic" panose="020B0502020202020204" pitchFamily="34" charset="0"/>
                <a:ea typeface="文鼎中圓" panose="020B0609010101010101" pitchFamily="49" charset="-120"/>
              </a:rPr>
              <a:t>參加技藝教育課程與升學是不同的兩件事！</a:t>
            </a:r>
            <a:endParaRPr lang="en-US" altLang="zh-TW" sz="2000" b="1" dirty="0">
              <a:solidFill>
                <a:schemeClr val="accent1">
                  <a:lumMod val="50000"/>
                </a:schemeClr>
              </a:solidFill>
              <a:latin typeface="Century Gothic" panose="020B0502020202020204" pitchFamily="34" charset="0"/>
              <a:ea typeface="文鼎中圓" panose="020B0609010101010101" pitchFamily="49" charset="-120"/>
            </a:endParaRPr>
          </a:p>
          <a:p>
            <a:pPr>
              <a:lnSpc>
                <a:spcPct val="150000"/>
              </a:lnSpc>
              <a:buClr>
                <a:schemeClr val="accent1">
                  <a:lumMod val="50000"/>
                </a:schemeClr>
              </a:buClr>
            </a:pPr>
            <a:r>
              <a:rPr lang="zh-TW" altLang="en-US" sz="2000" b="1" dirty="0">
                <a:solidFill>
                  <a:schemeClr val="accent1">
                    <a:lumMod val="50000"/>
                  </a:schemeClr>
                </a:solidFill>
                <a:latin typeface="Century Gothic" panose="020B0502020202020204" pitchFamily="34" charset="0"/>
                <a:ea typeface="文鼎中圓" panose="020B0609010101010101" pitchFamily="49" charset="-120"/>
              </a:rPr>
              <a:t>參加技藝教育課程的主要目的是提供學生在進行生涯選擇之前、對於技職課程能有更豐富、更實際的試探與體驗，並不代表未來就能夠</a:t>
            </a:r>
            <a:r>
              <a:rPr lang="en-US" altLang="zh-TW" sz="2000" b="1" dirty="0">
                <a:solidFill>
                  <a:schemeClr val="accent1">
                    <a:lumMod val="50000"/>
                  </a:schemeClr>
                </a:solidFill>
                <a:latin typeface="Century Gothic" panose="020B0502020202020204" pitchFamily="34" charset="0"/>
                <a:ea typeface="文鼎中圓" panose="020B0609010101010101" pitchFamily="49" charset="-120"/>
              </a:rPr>
              <a:t>/</a:t>
            </a:r>
            <a:r>
              <a:rPr lang="zh-TW" altLang="en-US" sz="2000" b="1" dirty="0">
                <a:solidFill>
                  <a:schemeClr val="accent1">
                    <a:lumMod val="50000"/>
                  </a:schemeClr>
                </a:solidFill>
                <a:latin typeface="Century Gothic" panose="020B0502020202020204" pitchFamily="34" charset="0"/>
                <a:ea typeface="文鼎中圓" panose="020B0609010101010101" pitchFamily="49" charset="-120"/>
              </a:rPr>
              <a:t>必須以技職為升學目標。</a:t>
            </a:r>
            <a:endParaRPr lang="en-US" altLang="zh-TW" sz="2000" b="1" dirty="0">
              <a:solidFill>
                <a:schemeClr val="accent1">
                  <a:lumMod val="50000"/>
                </a:schemeClr>
              </a:solidFill>
              <a:latin typeface="Century Gothic" panose="020B0502020202020204" pitchFamily="34" charset="0"/>
              <a:ea typeface="文鼎中圓" panose="020B0609010101010101" pitchFamily="49" charset="-120"/>
            </a:endParaRPr>
          </a:p>
          <a:p>
            <a:pPr>
              <a:lnSpc>
                <a:spcPct val="150000"/>
              </a:lnSpc>
              <a:buClr>
                <a:schemeClr val="accent1">
                  <a:lumMod val="50000"/>
                </a:schemeClr>
              </a:buClr>
            </a:pPr>
            <a:r>
              <a:rPr lang="zh-TW" altLang="en-US" sz="2000" b="1" dirty="0">
                <a:solidFill>
                  <a:schemeClr val="accent1">
                    <a:lumMod val="50000"/>
                  </a:schemeClr>
                </a:solidFill>
                <a:latin typeface="文鼎中圓" panose="020B0609010101010101" pitchFamily="49" charset="-120"/>
                <a:ea typeface="文鼎中圓" panose="020B0609010101010101" pitchFamily="49" charset="-120"/>
              </a:rPr>
              <a:t>但是部份升學管道的確會提供曾參與技藝教育課程學生積分加分或是優先分發機會。</a:t>
            </a:r>
          </a:p>
          <a:p>
            <a:pPr marL="0" lvl="0" indent="0" algn="l" rtl="0">
              <a:spcBef>
                <a:spcPts val="600"/>
              </a:spcBef>
              <a:spcAft>
                <a:spcPts val="0"/>
              </a:spcAft>
              <a:buClr>
                <a:schemeClr val="accent1">
                  <a:lumMod val="50000"/>
                </a:schemeClr>
              </a:buClr>
              <a:buNone/>
            </a:pPr>
            <a:endParaRPr sz="2000" dirty="0">
              <a:solidFill>
                <a:schemeClr val="accent1">
                  <a:lumMod val="50000"/>
                </a:schemeClr>
              </a:solidFill>
            </a:endParaRPr>
          </a:p>
        </p:txBody>
      </p:sp>
      <p:cxnSp>
        <p:nvCxnSpPr>
          <p:cNvPr id="153" name="Google Shape;153;p21"/>
          <p:cNvCxnSpPr/>
          <p:nvPr/>
        </p:nvCxnSpPr>
        <p:spPr>
          <a:xfrm rot="10800000" flipH="1">
            <a:off x="6793191" y="367851"/>
            <a:ext cx="638700" cy="1419600"/>
          </a:xfrm>
          <a:prstGeom prst="straightConnector1">
            <a:avLst/>
          </a:prstGeom>
          <a:noFill/>
          <a:ln w="9525" cap="flat" cmpd="sng">
            <a:solidFill>
              <a:srgbClr val="CFD8DC"/>
            </a:solidFill>
            <a:prstDash val="solid"/>
            <a:round/>
            <a:headEnd type="none" w="med" len="med"/>
            <a:tailEnd type="none" w="med" len="med"/>
          </a:ln>
        </p:spPr>
      </p:cxnSp>
      <p:cxnSp>
        <p:nvCxnSpPr>
          <p:cNvPr id="154" name="Google Shape;154;p21"/>
          <p:cNvCxnSpPr/>
          <p:nvPr/>
        </p:nvCxnSpPr>
        <p:spPr>
          <a:xfrm rot="10800000" flipH="1">
            <a:off x="7194765" y="1515796"/>
            <a:ext cx="1377600" cy="570900"/>
          </a:xfrm>
          <a:prstGeom prst="straightConnector1">
            <a:avLst/>
          </a:prstGeom>
          <a:noFill/>
          <a:ln w="9525" cap="flat" cmpd="sng">
            <a:solidFill>
              <a:srgbClr val="CFD8DC"/>
            </a:solidFill>
            <a:prstDash val="solid"/>
            <a:round/>
            <a:headEnd type="none" w="med" len="med"/>
            <a:tailEnd type="none" w="med" len="med"/>
          </a:ln>
        </p:spPr>
      </p:cxnSp>
      <p:cxnSp>
        <p:nvCxnSpPr>
          <p:cNvPr id="155" name="Google Shape;155;p21"/>
          <p:cNvCxnSpPr/>
          <p:nvPr/>
        </p:nvCxnSpPr>
        <p:spPr>
          <a:xfrm rot="10800000" flipH="1">
            <a:off x="7068779" y="1169826"/>
            <a:ext cx="716400" cy="806100"/>
          </a:xfrm>
          <a:prstGeom prst="straightConnector1">
            <a:avLst/>
          </a:prstGeom>
          <a:noFill/>
          <a:ln w="9525" cap="flat" cmpd="sng">
            <a:solidFill>
              <a:srgbClr val="CFD8DC"/>
            </a:solidFill>
            <a:prstDash val="solid"/>
            <a:round/>
            <a:headEnd type="none" w="med" len="med"/>
            <a:tailEnd type="none" w="med" len="med"/>
          </a:ln>
        </p:spPr>
      </p:cxnSp>
      <p:sp>
        <p:nvSpPr>
          <p:cNvPr id="156" name="Google Shape;156;p21"/>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0" name="矩形 9">
            <a:extLst>
              <a:ext uri="{FF2B5EF4-FFF2-40B4-BE49-F238E27FC236}">
                <a16:creationId xmlns:a16="http://schemas.microsoft.com/office/drawing/2014/main" id="{42DC6337-D8D7-417A-887B-ECDEA086F881}"/>
              </a:ext>
            </a:extLst>
          </p:cNvPr>
          <p:cNvSpPr/>
          <p:nvPr/>
        </p:nvSpPr>
        <p:spPr>
          <a:xfrm>
            <a:off x="258086" y="117772"/>
            <a:ext cx="8694997" cy="571695"/>
          </a:xfrm>
          <a:prstGeom prst="rect">
            <a:avLst/>
          </a:prstGeom>
        </p:spPr>
        <p:txBody>
          <a:bodyPr wrap="square">
            <a:spAutoFit/>
          </a:bodyPr>
          <a:lstStyle/>
          <a:p>
            <a:pPr>
              <a:lnSpc>
                <a:spcPct val="150000"/>
              </a:lnSpc>
            </a:pPr>
            <a:r>
              <a:rPr lang="zh-TW" altLang="en-US" sz="2500" dirty="0">
                <a:solidFill>
                  <a:schemeClr val="accent1"/>
                </a:solidFill>
                <a:latin typeface="文鼎ＰＯＰ－２" panose="020B0609010101010101" pitchFamily="49" charset="-120"/>
                <a:ea typeface="文鼎ＰＯＰ－２" panose="020B0609010101010101" pitchFamily="49" charset="-120"/>
              </a:rPr>
              <a:t>參加技藝教育課程就等於以後一定要</a:t>
            </a:r>
            <a:r>
              <a:rPr lang="en-US" altLang="zh-TW" sz="2500" dirty="0">
                <a:solidFill>
                  <a:schemeClr val="accent1"/>
                </a:solidFill>
                <a:latin typeface="文鼎ＰＯＰ－２" panose="020B0609010101010101" pitchFamily="49" charset="-120"/>
                <a:ea typeface="文鼎ＰＯＰ－２" panose="020B0609010101010101" pitchFamily="49" charset="-120"/>
              </a:rPr>
              <a:t>/</a:t>
            </a:r>
            <a:r>
              <a:rPr lang="zh-TW" altLang="en-US" sz="2500" dirty="0">
                <a:solidFill>
                  <a:schemeClr val="accent1"/>
                </a:solidFill>
                <a:latin typeface="文鼎ＰＯＰ－２" panose="020B0609010101010101" pitchFamily="49" charset="-120"/>
                <a:ea typeface="文鼎ＰＯＰ－２" panose="020B0609010101010101" pitchFamily="49" charset="-120"/>
              </a:rPr>
              <a:t>可以唸高職或五專了嗎？</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Effect transition="in" filter="circle(in)">
                                      <p:cBhvr>
                                        <p:cTn id="7" dur="2000"/>
                                        <p:tgtEl>
                                          <p:spTgt spid="1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1">
                                            <p:txEl>
                                              <p:pRg st="1" end="1"/>
                                            </p:txEl>
                                          </p:spTgt>
                                        </p:tgtEl>
                                        <p:attrNameLst>
                                          <p:attrName>style.visibility</p:attrName>
                                        </p:attrNameLst>
                                      </p:cBhvr>
                                      <p:to>
                                        <p:strVal val="visible"/>
                                      </p:to>
                                    </p:set>
                                    <p:animEffect transition="in" filter="circle(in)">
                                      <p:cBhvr>
                                        <p:cTn id="12" dur="2000"/>
                                        <p:tgtEl>
                                          <p:spTgt spid="1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1">
                                            <p:txEl>
                                              <p:pRg st="2" end="2"/>
                                            </p:txEl>
                                          </p:spTgt>
                                        </p:tgtEl>
                                        <p:attrNameLst>
                                          <p:attrName>style.visibility</p:attrName>
                                        </p:attrNameLst>
                                      </p:cBhvr>
                                      <p:to>
                                        <p:strVal val="visible"/>
                                      </p:to>
                                    </p:set>
                                    <p:animEffect transition="in" filter="circle(in)">
                                      <p:cBhvr>
                                        <p:cTn id="17" dur="2000"/>
                                        <p:tgtEl>
                                          <p:spTgt spid="1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06" name="Google Shape;206;p24"/>
          <p:cNvSpPr/>
          <p:nvPr/>
        </p:nvSpPr>
        <p:spPr>
          <a:xfrm>
            <a:off x="0" y="842658"/>
            <a:ext cx="9144000" cy="4300793"/>
          </a:xfrm>
          <a:prstGeom prst="rect">
            <a:avLst/>
          </a:prstGeom>
          <a:solidFill>
            <a:srgbClr val="0091EA">
              <a:alpha val="32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24"/>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36" name="Google Shape;117;p18">
            <a:extLst>
              <a:ext uri="{FF2B5EF4-FFF2-40B4-BE49-F238E27FC236}">
                <a16:creationId xmlns:a16="http://schemas.microsoft.com/office/drawing/2014/main" id="{FF0578FF-B5CF-4781-91FC-2FC981B1D1B3}"/>
              </a:ext>
            </a:extLst>
          </p:cNvPr>
          <p:cNvSpPr txBox="1">
            <a:spLocks/>
          </p:cNvSpPr>
          <p:nvPr/>
        </p:nvSpPr>
        <p:spPr>
          <a:xfrm>
            <a:off x="769675" y="325506"/>
            <a:ext cx="6779239" cy="407365"/>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r>
              <a:rPr lang="zh-TW" altLang="en-US" sz="2500" dirty="0">
                <a:latin typeface="文鼎ＰＯＰ－２" panose="020B0609010101010101" pitchFamily="49" charset="-120"/>
                <a:ea typeface="文鼎ＰＯＰ－２" panose="020B0609010101010101" pitchFamily="49" charset="-120"/>
              </a:rPr>
              <a:t>技藝競賽選手是什麼？要怎麼成為技藝競賽選手？</a:t>
            </a:r>
          </a:p>
        </p:txBody>
      </p:sp>
      <p:sp>
        <p:nvSpPr>
          <p:cNvPr id="7" name="矩形 6">
            <a:extLst>
              <a:ext uri="{FF2B5EF4-FFF2-40B4-BE49-F238E27FC236}">
                <a16:creationId xmlns:a16="http://schemas.microsoft.com/office/drawing/2014/main" id="{BCDBA0AE-264F-41AC-8D95-0DDB1FDA4ACE}"/>
              </a:ext>
            </a:extLst>
          </p:cNvPr>
          <p:cNvSpPr/>
          <p:nvPr/>
        </p:nvSpPr>
        <p:spPr>
          <a:xfrm>
            <a:off x="0" y="842657"/>
            <a:ext cx="9144000" cy="3684470"/>
          </a:xfrm>
          <a:prstGeom prst="rect">
            <a:avLst/>
          </a:prstGeom>
        </p:spPr>
        <p:txBody>
          <a:bodyPr wrap="square">
            <a:spAutoFit/>
          </a:bodyPr>
          <a:lstStyle/>
          <a:p>
            <a:pPr marL="285750" indent="-285750">
              <a:lnSpc>
                <a:spcPct val="200000"/>
              </a:lnSpc>
              <a:buClr>
                <a:schemeClr val="accent1">
                  <a:lumMod val="75000"/>
                </a:schemeClr>
              </a:buClr>
              <a:buFont typeface="Wingdings" panose="05000000000000000000" pitchFamily="2" charset="2"/>
              <a:buChar char="v"/>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臺北市政府在每年的</a:t>
            </a:r>
            <a:r>
              <a:rPr lang="en-US" altLang="zh-TW" sz="2000" b="1" dirty="0">
                <a:solidFill>
                  <a:schemeClr val="accent1">
                    <a:lumMod val="75000"/>
                  </a:schemeClr>
                </a:solidFill>
                <a:latin typeface="Century Gothic" panose="020B0502020202020204" pitchFamily="34" charset="0"/>
                <a:ea typeface="文鼎中圓" panose="020B0609010101010101" pitchFamily="49" charset="-120"/>
              </a:rPr>
              <a:t>4</a:t>
            </a: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月份都會舉辦技藝競賽，鼓勵在技藝教育上有傑出表現的學生。成績優異的學生可以在透過技優甄審等升學管道升學時獲得加分。</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marL="285750" indent="-285750">
              <a:lnSpc>
                <a:spcPct val="200000"/>
              </a:lnSpc>
              <a:buClr>
                <a:schemeClr val="accent1">
                  <a:lumMod val="75000"/>
                </a:schemeClr>
              </a:buClr>
              <a:buFont typeface="Wingdings" panose="05000000000000000000" pitchFamily="2" charset="2"/>
              <a:buChar char="v"/>
            </a:pPr>
            <a:r>
              <a:rPr lang="zh-TW" altLang="en-US" sz="2000" b="1" dirty="0">
                <a:solidFill>
                  <a:schemeClr val="accent1">
                    <a:lumMod val="75000"/>
                  </a:schemeClr>
                </a:solidFill>
                <a:latin typeface="Century Gothic" panose="020B0502020202020204" pitchFamily="34" charset="0"/>
                <a:ea typeface="文鼎中圓" panose="020B0609010101010101" pitchFamily="49" charset="-120"/>
              </a:rPr>
              <a:t>參與技藝課程時，高職教師會觀察每一位學生的潛能與實際能力，之後提出選手培訓的邀請。若是學生個人有意願，且家長與導師同意，則得以參加選手培訓、參與競賽。</a:t>
            </a: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a:p>
            <a:pPr>
              <a:lnSpc>
                <a:spcPct val="200000"/>
              </a:lnSpc>
              <a:buClr>
                <a:schemeClr val="accent1">
                  <a:lumMod val="75000"/>
                </a:schemeClr>
              </a:buClr>
            </a:pPr>
            <a:endParaRPr lang="en-US" altLang="zh-TW" sz="2000" b="1" dirty="0">
              <a:solidFill>
                <a:schemeClr val="accent1">
                  <a:lumMod val="75000"/>
                </a:schemeClr>
              </a:solidFill>
              <a:latin typeface="Century Gothic" panose="020B0502020202020204" pitchFamily="34" charset="0"/>
              <a:ea typeface="文鼎中圓" panose="020B0609010101010101" pitchFamily="49" charset="-120"/>
            </a:endParaRPr>
          </a:p>
        </p:txBody>
      </p:sp>
      <p:pic>
        <p:nvPicPr>
          <p:cNvPr id="3" name="圖片 2">
            <a:extLst>
              <a:ext uri="{FF2B5EF4-FFF2-40B4-BE49-F238E27FC236}">
                <a16:creationId xmlns:a16="http://schemas.microsoft.com/office/drawing/2014/main" id="{A831CF0C-3FFF-4C5C-BB23-B547AB5A6A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431180">
            <a:off x="7669708" y="-99472"/>
            <a:ext cx="1469351" cy="1469351"/>
          </a:xfrm>
          <a:prstGeom prst="rect">
            <a:avLst/>
          </a:prstGeom>
        </p:spPr>
      </p:pic>
    </p:spTree>
    <p:extLst>
      <p:ext uri="{BB962C8B-B14F-4D97-AF65-F5344CB8AC3E}">
        <p14:creationId xmlns:p14="http://schemas.microsoft.com/office/powerpoint/2010/main" val="833338587"/>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wheel(1)">
                                      <p:cBhvr>
                                        <p:cTn id="12" dur="2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22"/>
          <p:cNvSpPr/>
          <p:nvPr/>
        </p:nvSpPr>
        <p:spPr>
          <a:xfrm>
            <a:off x="414017" y="147566"/>
            <a:ext cx="4157983" cy="2496900"/>
          </a:xfrm>
          <a:prstGeom prst="ellipse">
            <a:avLst/>
          </a:prstGeom>
          <a:noFill/>
          <a:ln w="9525" cap="flat" cmpd="sng">
            <a:solidFill>
              <a:srgbClr val="7030A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7030A0"/>
                </a:solidFill>
                <a:latin typeface="Roboto Slab"/>
                <a:ea typeface="Roboto Slab"/>
                <a:cs typeface="Roboto Slab"/>
                <a:sym typeface="Roboto Slab"/>
              </a:rPr>
              <a:t>Thank You</a:t>
            </a:r>
          </a:p>
        </p:txBody>
      </p:sp>
      <p:sp>
        <p:nvSpPr>
          <p:cNvPr id="162" name="Google Shape;162;p22"/>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4" name="Google Shape;161;p22">
            <a:extLst>
              <a:ext uri="{FF2B5EF4-FFF2-40B4-BE49-F238E27FC236}">
                <a16:creationId xmlns:a16="http://schemas.microsoft.com/office/drawing/2014/main" id="{25D827BB-AB82-4720-BAA2-FCB20482BD57}"/>
              </a:ext>
            </a:extLst>
          </p:cNvPr>
          <p:cNvSpPr/>
          <p:nvPr/>
        </p:nvSpPr>
        <p:spPr>
          <a:xfrm>
            <a:off x="4795101" y="1809244"/>
            <a:ext cx="4157983" cy="2940607"/>
          </a:xfrm>
          <a:prstGeom prst="ellipse">
            <a:avLst/>
          </a:prstGeom>
          <a:noFill/>
          <a:ln w="9525" cap="flat" cmpd="sng">
            <a:solidFill>
              <a:srgbClr val="C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rgbClr val="C00000"/>
                </a:solidFill>
                <a:latin typeface="Century Gothic" panose="020B0502020202020204" pitchFamily="34" charset="0"/>
                <a:ea typeface="Roboto Slab"/>
                <a:cs typeface="Roboto Slab"/>
                <a:sym typeface="Roboto Slab"/>
              </a:rPr>
              <a:t>Contact:</a:t>
            </a:r>
          </a:p>
          <a:p>
            <a:pPr marL="0" lvl="0" indent="0" algn="ctr" rtl="0">
              <a:spcBef>
                <a:spcPts val="0"/>
              </a:spcBef>
              <a:spcAft>
                <a:spcPts val="0"/>
              </a:spcAft>
              <a:buNone/>
            </a:pPr>
            <a:r>
              <a:rPr lang="zh-TW" altLang="en-US" sz="2000" dirty="0">
                <a:solidFill>
                  <a:srgbClr val="C00000"/>
                </a:solidFill>
                <a:latin typeface="文鼎中圓" panose="020B0609010101010101" pitchFamily="49" charset="-120"/>
                <a:ea typeface="文鼎中圓" panose="020B0609010101010101" pitchFamily="49" charset="-120"/>
                <a:cs typeface="Roboto Slab"/>
                <a:sym typeface="Roboto Slab"/>
              </a:rPr>
              <a:t>輔導室資料組</a:t>
            </a:r>
            <a:endParaRPr lang="en-US" altLang="zh-TW" sz="2000" dirty="0">
              <a:solidFill>
                <a:srgbClr val="C00000"/>
              </a:solidFill>
              <a:latin typeface="文鼎中圓" panose="020B0609010101010101" pitchFamily="49" charset="-120"/>
              <a:ea typeface="文鼎中圓" panose="020B0609010101010101" pitchFamily="49" charset="-120"/>
              <a:cs typeface="Roboto Slab"/>
              <a:sym typeface="Roboto Slab"/>
            </a:endParaRPr>
          </a:p>
          <a:p>
            <a:pPr marL="0" lvl="0" indent="0" algn="ctr" rtl="0">
              <a:spcBef>
                <a:spcPts val="0"/>
              </a:spcBef>
              <a:spcAft>
                <a:spcPts val="0"/>
              </a:spcAft>
              <a:buNone/>
            </a:pPr>
            <a:endParaRPr lang="en-US" altLang="zh-TW" sz="2000" dirty="0">
              <a:solidFill>
                <a:srgbClr val="C00000"/>
              </a:solidFill>
              <a:latin typeface="Century Gothic" panose="020B0502020202020204" pitchFamily="34" charset="0"/>
              <a:ea typeface="文鼎中圓" panose="020B0609010101010101" pitchFamily="49" charset="-120"/>
              <a:cs typeface="Roboto Slab"/>
              <a:sym typeface="Roboto Slab"/>
            </a:endParaRPr>
          </a:p>
          <a:p>
            <a:pPr marL="0" lvl="0" indent="0" algn="ctr" rtl="0">
              <a:spcBef>
                <a:spcPts val="0"/>
              </a:spcBef>
              <a:spcAft>
                <a:spcPts val="0"/>
              </a:spcAft>
              <a:buNone/>
            </a:pPr>
            <a:r>
              <a:rPr lang="en-US" altLang="zh-TW" sz="2000" dirty="0">
                <a:solidFill>
                  <a:srgbClr val="C00000"/>
                </a:solidFill>
                <a:latin typeface="Century Gothic" panose="020B0502020202020204" pitchFamily="34" charset="0"/>
                <a:ea typeface="文鼎中圓" panose="020B0609010101010101" pitchFamily="49" charset="-120"/>
                <a:cs typeface="Roboto Slab"/>
                <a:sym typeface="Roboto Slab"/>
              </a:rPr>
              <a:t>Tel: </a:t>
            </a:r>
          </a:p>
          <a:p>
            <a:pPr marL="0" lvl="0" indent="0" algn="ctr" rtl="0">
              <a:spcBef>
                <a:spcPts val="0"/>
              </a:spcBef>
              <a:spcAft>
                <a:spcPts val="0"/>
              </a:spcAft>
              <a:buNone/>
            </a:pPr>
            <a:r>
              <a:rPr lang="en-US" altLang="zh-TW" sz="2000" dirty="0">
                <a:solidFill>
                  <a:srgbClr val="C00000"/>
                </a:solidFill>
                <a:latin typeface="Century Gothic" panose="020B0502020202020204" pitchFamily="34" charset="0"/>
                <a:ea typeface="文鼎中圓" panose="020B0609010101010101" pitchFamily="49" charset="-120"/>
                <a:cs typeface="Roboto Slab"/>
                <a:sym typeface="Roboto Slab"/>
              </a:rPr>
              <a:t>02-28329377#320</a:t>
            </a:r>
          </a:p>
          <a:p>
            <a:pPr marL="0" lvl="0" indent="0" algn="ctr" rtl="0">
              <a:spcBef>
                <a:spcPts val="0"/>
              </a:spcBef>
              <a:spcAft>
                <a:spcPts val="0"/>
              </a:spcAft>
              <a:buNone/>
            </a:pPr>
            <a:r>
              <a:rPr lang="en-US" sz="2000" dirty="0">
                <a:solidFill>
                  <a:srgbClr val="C00000"/>
                </a:solidFill>
                <a:latin typeface="Century Gothic" panose="020B0502020202020204" pitchFamily="34" charset="0"/>
                <a:ea typeface="文鼎中圓" panose="020B0609010101010101" pitchFamily="49" charset="-120"/>
                <a:cs typeface="Roboto Slab"/>
                <a:sym typeface="Roboto Slab"/>
              </a:rPr>
              <a:t>Email: lyjh320@lyjh.tp.edu.tw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981423" y="21002"/>
            <a:ext cx="7571700" cy="70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zh-TW" sz="3000" dirty="0">
                <a:latin typeface="Century Gothic" panose="020B0502020202020204" pitchFamily="34" charset="0"/>
                <a:ea typeface="文鼎ＰＯＰ－２" panose="020B0609010101010101" pitchFamily="49" charset="-120"/>
              </a:rPr>
              <a:t>115</a:t>
            </a:r>
            <a:r>
              <a:rPr lang="zh-TW" altLang="en-US" sz="3000" dirty="0">
                <a:latin typeface="Century Gothic" panose="020B0502020202020204" pitchFamily="34" charset="0"/>
                <a:ea typeface="文鼎ＰＯＰ－２" panose="020B0609010101010101" pitchFamily="49" charset="-120"/>
              </a:rPr>
              <a:t>學年度第</a:t>
            </a:r>
            <a:r>
              <a:rPr lang="en-US" altLang="zh-TW" sz="3000" dirty="0">
                <a:latin typeface="Century Gothic" panose="020B0502020202020204" pitchFamily="34" charset="0"/>
                <a:ea typeface="文鼎ＰＯＰ－２" panose="020B0609010101010101" pitchFamily="49" charset="-120"/>
              </a:rPr>
              <a:t>1</a:t>
            </a:r>
            <a:r>
              <a:rPr lang="zh-TW" altLang="en-US" sz="3000" dirty="0">
                <a:latin typeface="Century Gothic" panose="020B0502020202020204" pitchFamily="34" charset="0"/>
                <a:ea typeface="文鼎ＰＯＰ－２" panose="020B0609010101010101" pitchFamily="49" charset="-120"/>
              </a:rPr>
              <a:t>學期招生事宜重要日程</a:t>
            </a:r>
            <a:endParaRPr sz="3000" dirty="0">
              <a:latin typeface="Century Gothic" panose="020B0502020202020204" pitchFamily="34" charset="0"/>
              <a:ea typeface="文鼎ＰＯＰ－２" panose="020B0609010101010101" pitchFamily="49" charset="-120"/>
            </a:endParaRPr>
          </a:p>
        </p:txBody>
      </p:sp>
      <p:sp>
        <p:nvSpPr>
          <p:cNvPr id="79" name="Google Shape;79;p1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3" name="群組 2">
            <a:extLst>
              <a:ext uri="{FF2B5EF4-FFF2-40B4-BE49-F238E27FC236}">
                <a16:creationId xmlns:a16="http://schemas.microsoft.com/office/drawing/2014/main" id="{EC0DC36F-1364-44B4-A89D-54A33B39955E}"/>
              </a:ext>
            </a:extLst>
          </p:cNvPr>
          <p:cNvGrpSpPr/>
          <p:nvPr/>
        </p:nvGrpSpPr>
        <p:grpSpPr>
          <a:xfrm>
            <a:off x="339000" y="372302"/>
            <a:ext cx="8802090" cy="4505090"/>
            <a:chOff x="975376" y="345956"/>
            <a:chExt cx="7226790" cy="3996665"/>
          </a:xfrm>
        </p:grpSpPr>
        <p:grpSp>
          <p:nvGrpSpPr>
            <p:cNvPr id="5" name="群組 4">
              <a:extLst>
                <a:ext uri="{FF2B5EF4-FFF2-40B4-BE49-F238E27FC236}">
                  <a16:creationId xmlns:a16="http://schemas.microsoft.com/office/drawing/2014/main" id="{9C775A8B-BCCC-49AF-A4E6-704778EC93B3}"/>
                </a:ext>
              </a:extLst>
            </p:cNvPr>
            <p:cNvGrpSpPr/>
            <p:nvPr/>
          </p:nvGrpSpPr>
          <p:grpSpPr>
            <a:xfrm>
              <a:off x="975376" y="345956"/>
              <a:ext cx="7072431" cy="3996665"/>
              <a:chOff x="779254" y="1499788"/>
              <a:chExt cx="7379167" cy="4373473"/>
            </a:xfrm>
          </p:grpSpPr>
          <p:grpSp>
            <p:nvGrpSpPr>
              <p:cNvPr id="6" name="Group 2">
                <a:extLst>
                  <a:ext uri="{FF2B5EF4-FFF2-40B4-BE49-F238E27FC236}">
                    <a16:creationId xmlns:a16="http://schemas.microsoft.com/office/drawing/2014/main" id="{2C0611C6-9FB9-4C10-B361-81398FA79DF2}"/>
                  </a:ext>
                </a:extLst>
              </p:cNvPr>
              <p:cNvGrpSpPr/>
              <p:nvPr/>
            </p:nvGrpSpPr>
            <p:grpSpPr>
              <a:xfrm>
                <a:off x="905311" y="3815131"/>
                <a:ext cx="7253110" cy="216024"/>
                <a:chOff x="-445565" y="3284984"/>
                <a:chExt cx="7253109" cy="216024"/>
              </a:xfrm>
              <a:solidFill>
                <a:schemeClr val="accent1"/>
              </a:solidFill>
            </p:grpSpPr>
            <p:sp>
              <p:nvSpPr>
                <p:cNvPr id="35" name="Right Arrow 10">
                  <a:extLst>
                    <a:ext uri="{FF2B5EF4-FFF2-40B4-BE49-F238E27FC236}">
                      <a16:creationId xmlns:a16="http://schemas.microsoft.com/office/drawing/2014/main" id="{85ADD547-963F-46E4-ACA6-379039E53C2F}"/>
                    </a:ext>
                  </a:extLst>
                </p:cNvPr>
                <p:cNvSpPr/>
                <p:nvPr/>
              </p:nvSpPr>
              <p:spPr>
                <a:xfrm>
                  <a:off x="-261321" y="3284984"/>
                  <a:ext cx="7068865" cy="216024"/>
                </a:xfrm>
                <a:prstGeom prst="rightArrow">
                  <a:avLst>
                    <a:gd name="adj1" fmla="val 45068"/>
                    <a:gd name="adj2" fmla="val 6664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36" name="Oval 4">
                  <a:extLst>
                    <a:ext uri="{FF2B5EF4-FFF2-40B4-BE49-F238E27FC236}">
                      <a16:creationId xmlns:a16="http://schemas.microsoft.com/office/drawing/2014/main" id="{0E281D41-265E-45B7-A953-4E19F5659E4A}"/>
                    </a:ext>
                  </a:extLst>
                </p:cNvPr>
                <p:cNvSpPr/>
                <p:nvPr/>
              </p:nvSpPr>
              <p:spPr>
                <a:xfrm>
                  <a:off x="-445565" y="3284984"/>
                  <a:ext cx="216024" cy="21602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grpSp>
            <p:nvGrpSpPr>
              <p:cNvPr id="7" name="그룹 30">
                <a:extLst>
                  <a:ext uri="{FF2B5EF4-FFF2-40B4-BE49-F238E27FC236}">
                    <a16:creationId xmlns:a16="http://schemas.microsoft.com/office/drawing/2014/main" id="{09427815-4047-47A7-9AE4-9EA7545AA1DF}"/>
                  </a:ext>
                </a:extLst>
              </p:cNvPr>
              <p:cNvGrpSpPr/>
              <p:nvPr/>
            </p:nvGrpSpPr>
            <p:grpSpPr>
              <a:xfrm>
                <a:off x="1385614" y="3095169"/>
                <a:ext cx="791854" cy="1223901"/>
                <a:chOff x="899826" y="2624150"/>
                <a:chExt cx="791854" cy="1223902"/>
              </a:xfrm>
            </p:grpSpPr>
            <p:sp>
              <p:nvSpPr>
                <p:cNvPr id="33" name="Oval 9">
                  <a:extLst>
                    <a:ext uri="{FF2B5EF4-FFF2-40B4-BE49-F238E27FC236}">
                      <a16:creationId xmlns:a16="http://schemas.microsoft.com/office/drawing/2014/main" id="{657E56A1-3612-49E2-997D-2AAE7F4D71A5}"/>
                    </a:ext>
                  </a:extLst>
                </p:cNvPr>
                <p:cNvSpPr/>
                <p:nvPr/>
              </p:nvSpPr>
              <p:spPr>
                <a:xfrm>
                  <a:off x="899826" y="3056198"/>
                  <a:ext cx="791854" cy="791854"/>
                </a:xfrm>
                <a:prstGeom prst="ellipse">
                  <a:avLst/>
                </a:prstGeom>
                <a:solidFill>
                  <a:schemeClr val="bg1"/>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34" name="Down Arrow 14">
                  <a:extLst>
                    <a:ext uri="{FF2B5EF4-FFF2-40B4-BE49-F238E27FC236}">
                      <a16:creationId xmlns:a16="http://schemas.microsoft.com/office/drawing/2014/main" id="{CB14C939-99E3-4B4F-928D-D6AD038A4268}"/>
                    </a:ext>
                  </a:extLst>
                </p:cNvPr>
                <p:cNvSpPr/>
                <p:nvPr/>
              </p:nvSpPr>
              <p:spPr>
                <a:xfrm rot="10800000">
                  <a:off x="1115733" y="2624150"/>
                  <a:ext cx="360040" cy="43204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sp>
            <p:nvSpPr>
              <p:cNvPr id="8" name="TextBox 12">
                <a:extLst>
                  <a:ext uri="{FF2B5EF4-FFF2-40B4-BE49-F238E27FC236}">
                    <a16:creationId xmlns:a16="http://schemas.microsoft.com/office/drawing/2014/main" id="{91D0507C-D904-4CD0-9300-3A4AD21103E0}"/>
                  </a:ext>
                </a:extLst>
              </p:cNvPr>
              <p:cNvSpPr txBox="1"/>
              <p:nvPr/>
            </p:nvSpPr>
            <p:spPr>
              <a:xfrm>
                <a:off x="1317117" y="3729656"/>
                <a:ext cx="914817" cy="388421"/>
              </a:xfrm>
              <a:prstGeom prst="rect">
                <a:avLst/>
              </a:prstGeom>
              <a:noFill/>
            </p:spPr>
            <p:txBody>
              <a:bodyPr wrap="square" rtlCol="0" anchor="ctr">
                <a:spAutoFit/>
              </a:bodyPr>
              <a:lstStyle/>
              <a:p>
                <a:pPr algn="ctr"/>
                <a:r>
                  <a:rPr lang="en-US" altLang="zh-TW" sz="2000" b="1" dirty="0">
                    <a:solidFill>
                      <a:srgbClr val="FF0000"/>
                    </a:solidFill>
                    <a:latin typeface="Century Gothic" panose="020B0502020202020204" pitchFamily="34" charset="0"/>
                  </a:rPr>
                  <a:t>4.21</a:t>
                </a:r>
                <a:endParaRPr lang="ko-KR" altLang="en-US" sz="2000" b="1" dirty="0">
                  <a:solidFill>
                    <a:srgbClr val="FF0000"/>
                  </a:solidFill>
                  <a:latin typeface="Century Gothic" panose="020B0502020202020204" pitchFamily="34" charset="0"/>
                </a:endParaRPr>
              </a:p>
            </p:txBody>
          </p:sp>
          <p:sp>
            <p:nvSpPr>
              <p:cNvPr id="9" name="Rectangle 29">
                <a:extLst>
                  <a:ext uri="{FF2B5EF4-FFF2-40B4-BE49-F238E27FC236}">
                    <a16:creationId xmlns:a16="http://schemas.microsoft.com/office/drawing/2014/main" id="{C51B8682-0398-491E-ABA1-FCCE69B6D6F6}"/>
                  </a:ext>
                </a:extLst>
              </p:cNvPr>
              <p:cNvSpPr/>
              <p:nvPr/>
            </p:nvSpPr>
            <p:spPr>
              <a:xfrm rot="10800000">
                <a:off x="1111012" y="4476082"/>
                <a:ext cx="1341063"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10" name="TextBox 16">
                <a:extLst>
                  <a:ext uri="{FF2B5EF4-FFF2-40B4-BE49-F238E27FC236}">
                    <a16:creationId xmlns:a16="http://schemas.microsoft.com/office/drawing/2014/main" id="{E211A8D4-A9E3-409A-8D78-665890503AF1}"/>
                  </a:ext>
                </a:extLst>
              </p:cNvPr>
              <p:cNvSpPr txBox="1"/>
              <p:nvPr/>
            </p:nvSpPr>
            <p:spPr>
              <a:xfrm>
                <a:off x="994204" y="4638187"/>
                <a:ext cx="1574677" cy="421500"/>
              </a:xfrm>
              <a:prstGeom prst="rect">
                <a:avLst/>
              </a:prstGeom>
              <a:noFill/>
            </p:spPr>
            <p:txBody>
              <a:bodyPr wrap="square" rtlCol="0" anchor="ctr">
                <a:spAutoFit/>
              </a:bodyPr>
              <a:lstStyle/>
              <a:p>
                <a:pPr algn="ctr"/>
                <a:r>
                  <a:rPr lang="zh-TW" altLang="en-US" sz="2000" dirty="0">
                    <a:solidFill>
                      <a:schemeClr val="bg1"/>
                    </a:solidFill>
                    <a:latin typeface="文鼎ＰＯＰ－２" panose="020B0609010101010101" pitchFamily="49" charset="-120"/>
                    <a:ea typeface="文鼎ＰＯＰ－２" panose="020B0609010101010101" pitchFamily="49" charset="-120"/>
                  </a:rPr>
                  <a:t>校內報名</a:t>
                </a:r>
                <a:endParaRPr lang="ko-KR" altLang="en-US" sz="2000" dirty="0">
                  <a:solidFill>
                    <a:schemeClr val="bg1"/>
                  </a:solidFill>
                  <a:latin typeface="文鼎ＰＯＰ－２" panose="020B0609010101010101" pitchFamily="49" charset="-120"/>
                </a:endParaRPr>
              </a:p>
            </p:txBody>
          </p:sp>
          <p:sp>
            <p:nvSpPr>
              <p:cNvPr id="11" name="TextBox 19">
                <a:extLst>
                  <a:ext uri="{FF2B5EF4-FFF2-40B4-BE49-F238E27FC236}">
                    <a16:creationId xmlns:a16="http://schemas.microsoft.com/office/drawing/2014/main" id="{4A5BC7BC-763F-424C-8165-5E16D95EA23C}"/>
                  </a:ext>
                </a:extLst>
              </p:cNvPr>
              <p:cNvSpPr txBox="1"/>
              <p:nvPr/>
            </p:nvSpPr>
            <p:spPr>
              <a:xfrm>
                <a:off x="779254" y="1499788"/>
                <a:ext cx="1711279" cy="1653573"/>
              </a:xfrm>
              <a:prstGeom prst="rect">
                <a:avLst/>
              </a:prstGeom>
              <a:noFill/>
            </p:spPr>
            <p:txBody>
              <a:bodyPr wrap="square" rtlCol="0">
                <a:spAutoFit/>
              </a:bodyPr>
              <a:lstStyle/>
              <a:p>
                <a:pPr marL="171450" indent="-171450">
                  <a:buClr>
                    <a:schemeClr val="tx1">
                      <a:lumMod val="75000"/>
                      <a:lumOff val="25000"/>
                    </a:schemeClr>
                  </a:buClr>
                  <a:buFont typeface="Arial" panose="020B0604020202020204" pitchFamily="34" charset="0"/>
                  <a:buChar char="•"/>
                </a:pPr>
                <a:r>
                  <a:rPr lang="zh-TW" altLang="en-US" sz="1600" dirty="0">
                    <a:solidFill>
                      <a:schemeClr val="tx1">
                        <a:lumMod val="75000"/>
                        <a:lumOff val="25000"/>
                      </a:schemeClr>
                    </a:solidFill>
                    <a:latin typeface="Century Gothic" panose="020B0502020202020204" pitchFamily="34" charset="0"/>
                    <a:ea typeface="文鼎中圓" panose="020B0609010101010101" pitchFamily="49" charset="-120"/>
                  </a:rPr>
                  <a:t>班級任課輔導教師利用上課時間進行宣導</a:t>
                </a:r>
                <a:endParaRPr lang="en-US" altLang="zh-TW" sz="1600" dirty="0">
                  <a:solidFill>
                    <a:schemeClr val="tx1">
                      <a:lumMod val="75000"/>
                      <a:lumOff val="25000"/>
                    </a:schemeClr>
                  </a:solidFill>
                  <a:latin typeface="Century Gothic" panose="020B0502020202020204" pitchFamily="34" charset="0"/>
                  <a:ea typeface="文鼎中圓" panose="020B0609010101010101" pitchFamily="49" charset="-120"/>
                </a:endParaRPr>
              </a:p>
              <a:p>
                <a:pPr marL="171450" indent="-171450">
                  <a:buClr>
                    <a:schemeClr val="tx1">
                      <a:lumMod val="75000"/>
                      <a:lumOff val="25000"/>
                    </a:schemeClr>
                  </a:buClr>
                  <a:buFont typeface="Arial" panose="020B0604020202020204" pitchFamily="34" charset="0"/>
                  <a:buChar char="•"/>
                </a:pPr>
                <a:r>
                  <a:rPr lang="zh-TW" altLang="en-US" sz="1600" dirty="0">
                    <a:solidFill>
                      <a:schemeClr val="tx1">
                        <a:lumMod val="75000"/>
                        <a:lumOff val="25000"/>
                      </a:schemeClr>
                    </a:solidFill>
                    <a:latin typeface="Century Gothic" panose="020B0502020202020204" pitchFamily="34" charset="0"/>
                    <a:ea typeface="文鼎中圓" panose="020B0609010101010101" pitchFamily="49" charset="-120"/>
                  </a:rPr>
                  <a:t>學生領取報名表格，完成填寫及簽核後交回輔導室資料組</a:t>
                </a:r>
                <a:endParaRPr lang="en-US" altLang="zh-TW" sz="1600" dirty="0">
                  <a:solidFill>
                    <a:schemeClr val="tx1">
                      <a:lumMod val="75000"/>
                      <a:lumOff val="25000"/>
                    </a:schemeClr>
                  </a:solidFill>
                  <a:latin typeface="Century Gothic" panose="020B0502020202020204" pitchFamily="34" charset="0"/>
                  <a:ea typeface="文鼎中圓" panose="020B0609010101010101" pitchFamily="49" charset="-120"/>
                </a:endParaRPr>
              </a:p>
            </p:txBody>
          </p:sp>
          <p:sp>
            <p:nvSpPr>
              <p:cNvPr id="31" name="Oval 21">
                <a:extLst>
                  <a:ext uri="{FF2B5EF4-FFF2-40B4-BE49-F238E27FC236}">
                    <a16:creationId xmlns:a16="http://schemas.microsoft.com/office/drawing/2014/main" id="{BE75EEF4-8F94-41E3-93E9-378404E270CE}"/>
                  </a:ext>
                </a:extLst>
              </p:cNvPr>
              <p:cNvSpPr/>
              <p:nvPr/>
            </p:nvSpPr>
            <p:spPr>
              <a:xfrm>
                <a:off x="5320447" y="3465444"/>
                <a:ext cx="791854" cy="791853"/>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16" name="TextBox 28">
                <a:extLst>
                  <a:ext uri="{FF2B5EF4-FFF2-40B4-BE49-F238E27FC236}">
                    <a16:creationId xmlns:a16="http://schemas.microsoft.com/office/drawing/2014/main" id="{8322E0A8-E986-4826-A90E-59B451909714}"/>
                  </a:ext>
                </a:extLst>
              </p:cNvPr>
              <p:cNvSpPr txBox="1"/>
              <p:nvPr/>
            </p:nvSpPr>
            <p:spPr>
              <a:xfrm>
                <a:off x="4405613" y="2155148"/>
                <a:ext cx="1711279" cy="328663"/>
              </a:xfrm>
              <a:prstGeom prst="rect">
                <a:avLst/>
              </a:prstGeom>
              <a:noFill/>
            </p:spPr>
            <p:txBody>
              <a:bodyPr wrap="square" rtlCol="0">
                <a:spAutoFit/>
              </a:bodyPr>
              <a:lstStyle/>
              <a:p>
                <a:pPr>
                  <a:buClr>
                    <a:schemeClr val="accent1"/>
                  </a:buClr>
                </a:pPr>
                <a:endParaRPr lang="en-US" altLang="ko-KR" sz="1600" dirty="0">
                  <a:solidFill>
                    <a:schemeClr val="accent1"/>
                  </a:solidFill>
                  <a:latin typeface="Century Gothic" panose="020B0502020202020204" pitchFamily="34" charset="0"/>
                  <a:ea typeface="文鼎中圓" panose="020B0609010101010101" pitchFamily="49" charset="-120"/>
                </a:endParaRPr>
              </a:p>
            </p:txBody>
          </p:sp>
          <p:grpSp>
            <p:nvGrpSpPr>
              <p:cNvPr id="17" name="그룹 54">
                <a:extLst>
                  <a:ext uri="{FF2B5EF4-FFF2-40B4-BE49-F238E27FC236}">
                    <a16:creationId xmlns:a16="http://schemas.microsoft.com/office/drawing/2014/main" id="{87A665D0-06FF-4417-8B68-F4122D6D958A}"/>
                  </a:ext>
                </a:extLst>
              </p:cNvPr>
              <p:cNvGrpSpPr/>
              <p:nvPr/>
            </p:nvGrpSpPr>
            <p:grpSpPr>
              <a:xfrm>
                <a:off x="3099654" y="3527216"/>
                <a:ext cx="791854" cy="1282590"/>
                <a:chOff x="2195923" y="3056198"/>
                <a:chExt cx="791854" cy="1282590"/>
              </a:xfrm>
            </p:grpSpPr>
            <p:sp>
              <p:nvSpPr>
                <p:cNvPr id="29" name="Oval 39">
                  <a:extLst>
                    <a:ext uri="{FF2B5EF4-FFF2-40B4-BE49-F238E27FC236}">
                      <a16:creationId xmlns:a16="http://schemas.microsoft.com/office/drawing/2014/main" id="{AD2E57BC-4603-4155-8A2E-40383EA29596}"/>
                    </a:ext>
                  </a:extLst>
                </p:cNvPr>
                <p:cNvSpPr/>
                <p:nvPr/>
              </p:nvSpPr>
              <p:spPr>
                <a:xfrm>
                  <a:off x="2195923" y="3056198"/>
                  <a:ext cx="791854" cy="791854"/>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30" name="Down Arrow 1">
                  <a:extLst>
                    <a:ext uri="{FF2B5EF4-FFF2-40B4-BE49-F238E27FC236}">
                      <a16:creationId xmlns:a16="http://schemas.microsoft.com/office/drawing/2014/main" id="{5387F1C5-8461-49AB-B13B-0BD7ED32C216}"/>
                    </a:ext>
                  </a:extLst>
                </p:cNvPr>
                <p:cNvSpPr/>
                <p:nvPr/>
              </p:nvSpPr>
              <p:spPr>
                <a:xfrm>
                  <a:off x="2411830" y="3906740"/>
                  <a:ext cx="360040" cy="432048"/>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sp>
            <p:nvSpPr>
              <p:cNvPr id="18" name="TextBox 41">
                <a:extLst>
                  <a:ext uri="{FF2B5EF4-FFF2-40B4-BE49-F238E27FC236}">
                    <a16:creationId xmlns:a16="http://schemas.microsoft.com/office/drawing/2014/main" id="{3A2F69F5-FA43-40E7-AA4E-309409663029}"/>
                  </a:ext>
                </a:extLst>
              </p:cNvPr>
              <p:cNvSpPr txBox="1"/>
              <p:nvPr/>
            </p:nvSpPr>
            <p:spPr>
              <a:xfrm>
                <a:off x="3074297" y="3736637"/>
                <a:ext cx="817211" cy="388421"/>
              </a:xfrm>
              <a:prstGeom prst="rect">
                <a:avLst/>
              </a:prstGeom>
              <a:noFill/>
            </p:spPr>
            <p:txBody>
              <a:bodyPr wrap="square" rtlCol="0" anchor="ctr">
                <a:spAutoFit/>
              </a:bodyPr>
              <a:lstStyle/>
              <a:p>
                <a:pPr algn="ctr"/>
                <a:r>
                  <a:rPr lang="en-US" altLang="zh-TW" sz="2000" b="1" dirty="0">
                    <a:solidFill>
                      <a:schemeClr val="tx1"/>
                    </a:solidFill>
                    <a:latin typeface="Century Gothic" panose="020B0502020202020204" pitchFamily="34" charset="0"/>
                  </a:rPr>
                  <a:t>4.23</a:t>
                </a:r>
                <a:endParaRPr lang="ko-KR" altLang="en-US" sz="2000" b="1" dirty="0">
                  <a:solidFill>
                    <a:schemeClr val="tx1"/>
                  </a:solidFill>
                  <a:latin typeface="Century Gothic" panose="020B0502020202020204" pitchFamily="34" charset="0"/>
                </a:endParaRPr>
              </a:p>
            </p:txBody>
          </p:sp>
          <p:sp>
            <p:nvSpPr>
              <p:cNvPr id="19" name="Rectangle 29">
                <a:extLst>
                  <a:ext uri="{FF2B5EF4-FFF2-40B4-BE49-F238E27FC236}">
                    <a16:creationId xmlns:a16="http://schemas.microsoft.com/office/drawing/2014/main" id="{1E0E6659-0C14-461B-B24B-59C966182DFB}"/>
                  </a:ext>
                </a:extLst>
              </p:cNvPr>
              <p:cNvSpPr/>
              <p:nvPr/>
            </p:nvSpPr>
            <p:spPr>
              <a:xfrm>
                <a:off x="2811505" y="2834782"/>
                <a:ext cx="1368152"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20" name="TextBox 43">
                <a:extLst>
                  <a:ext uri="{FF2B5EF4-FFF2-40B4-BE49-F238E27FC236}">
                    <a16:creationId xmlns:a16="http://schemas.microsoft.com/office/drawing/2014/main" id="{2A6E179E-8BE7-40CD-8136-4B5D2D54B9AC}"/>
                  </a:ext>
                </a:extLst>
              </p:cNvPr>
              <p:cNvSpPr txBox="1"/>
              <p:nvPr/>
            </p:nvSpPr>
            <p:spPr>
              <a:xfrm>
                <a:off x="2708244" y="2799170"/>
                <a:ext cx="1574677" cy="421500"/>
              </a:xfrm>
              <a:prstGeom prst="rect">
                <a:avLst/>
              </a:prstGeom>
              <a:noFill/>
            </p:spPr>
            <p:txBody>
              <a:bodyPr wrap="square" rtlCol="0" anchor="ctr">
                <a:spAutoFit/>
              </a:bodyPr>
              <a:lstStyle/>
              <a:p>
                <a:pPr algn="ctr"/>
                <a:r>
                  <a:rPr lang="zh-TW" altLang="en-US" sz="2000" dirty="0">
                    <a:solidFill>
                      <a:schemeClr val="tx1"/>
                    </a:solidFill>
                    <a:latin typeface="文鼎ＰＯＰ－２" panose="020B0609010101010101" pitchFamily="49" charset="-120"/>
                    <a:ea typeface="文鼎ＰＯＰ－２" panose="020B0609010101010101" pitchFamily="49" charset="-120"/>
                  </a:rPr>
                  <a:t>校內遴選</a:t>
                </a:r>
                <a:endParaRPr lang="ko-KR" altLang="en-US" sz="2000" dirty="0">
                  <a:solidFill>
                    <a:schemeClr val="tx1"/>
                  </a:solidFill>
                  <a:latin typeface="文鼎ＰＯＰ－２" panose="020B0609010101010101" pitchFamily="49" charset="-120"/>
                </a:endParaRPr>
              </a:p>
            </p:txBody>
          </p:sp>
          <p:sp>
            <p:nvSpPr>
              <p:cNvPr id="21" name="TextBox 46">
                <a:extLst>
                  <a:ext uri="{FF2B5EF4-FFF2-40B4-BE49-F238E27FC236}">
                    <a16:creationId xmlns:a16="http://schemas.microsoft.com/office/drawing/2014/main" id="{D307A2D7-A6ED-4C94-A602-068387AA8EA7}"/>
                  </a:ext>
                </a:extLst>
              </p:cNvPr>
              <p:cNvSpPr txBox="1"/>
              <p:nvPr/>
            </p:nvSpPr>
            <p:spPr>
              <a:xfrm>
                <a:off x="2628099" y="4848936"/>
                <a:ext cx="2470950" cy="896355"/>
              </a:xfrm>
              <a:prstGeom prst="rect">
                <a:avLst/>
              </a:prstGeom>
              <a:noFill/>
            </p:spPr>
            <p:txBody>
              <a:bodyPr wrap="square" rtlCol="0">
                <a:spAutoFit/>
              </a:bodyPr>
              <a:lstStyle/>
              <a:p>
                <a:pPr marL="171450" indent="-171450">
                  <a:buClr>
                    <a:schemeClr val="bg2">
                      <a:lumMod val="75000"/>
                    </a:schemeClr>
                  </a:buClr>
                  <a:buFont typeface="Arial" panose="020B0604020202020204" pitchFamily="34" charset="0"/>
                  <a:buChar char="•"/>
                </a:pPr>
                <a:r>
                  <a:rPr lang="zh-TW" altLang="en-US" sz="1800" dirty="0">
                    <a:solidFill>
                      <a:schemeClr val="tx1">
                        <a:lumMod val="75000"/>
                        <a:lumOff val="25000"/>
                      </a:schemeClr>
                    </a:solidFill>
                    <a:latin typeface="Century Gothic" panose="020B0502020202020204" pitchFamily="34" charset="0"/>
                    <a:ea typeface="文鼎中圓" panose="020B0609010101010101" pitchFamily="49" charset="-120"/>
                  </a:rPr>
                  <a:t>召開校內遴輔會進行遴選</a:t>
                </a:r>
                <a:endParaRPr lang="en-US" altLang="zh-TW" sz="1800" dirty="0">
                  <a:solidFill>
                    <a:schemeClr val="tx1">
                      <a:lumMod val="75000"/>
                      <a:lumOff val="25000"/>
                    </a:schemeClr>
                  </a:solidFill>
                  <a:latin typeface="Century Gothic" panose="020B0502020202020204" pitchFamily="34" charset="0"/>
                  <a:ea typeface="文鼎中圓" panose="020B0609010101010101" pitchFamily="49" charset="-120"/>
                </a:endParaRPr>
              </a:p>
              <a:p>
                <a:pPr marL="171450" indent="-171450">
                  <a:buClr>
                    <a:schemeClr val="bg2">
                      <a:lumMod val="75000"/>
                    </a:schemeClr>
                  </a:buClr>
                  <a:buFont typeface="Arial" panose="020B0604020202020204" pitchFamily="34" charset="0"/>
                  <a:buChar char="•"/>
                </a:pPr>
                <a:r>
                  <a:rPr lang="zh-TW" altLang="en-US" sz="1800" dirty="0">
                    <a:solidFill>
                      <a:schemeClr val="tx1">
                        <a:lumMod val="75000"/>
                        <a:lumOff val="25000"/>
                      </a:schemeClr>
                    </a:solidFill>
                    <a:latin typeface="Century Gothic" panose="020B0502020202020204" pitchFamily="34" charset="0"/>
                    <a:ea typeface="文鼎中圓" panose="020B0609010101010101" pitchFamily="49" charset="-120"/>
                  </a:rPr>
                  <a:t>上網填報，分發系統抽籤決定錄取名單</a:t>
                </a:r>
                <a:endParaRPr lang="en-US" altLang="ko-KR" sz="1800" dirty="0">
                  <a:solidFill>
                    <a:schemeClr val="tx1">
                      <a:lumMod val="75000"/>
                      <a:lumOff val="25000"/>
                    </a:schemeClr>
                  </a:solidFill>
                  <a:latin typeface="Century Gothic" panose="020B0502020202020204" pitchFamily="34" charset="0"/>
                  <a:ea typeface="文鼎中圓" panose="020B0609010101010101" pitchFamily="49" charset="-120"/>
                </a:endParaRPr>
              </a:p>
            </p:txBody>
          </p:sp>
          <p:sp>
            <p:nvSpPr>
              <p:cNvPr id="28" name="Down Arrow 12">
                <a:extLst>
                  <a:ext uri="{FF2B5EF4-FFF2-40B4-BE49-F238E27FC236}">
                    <a16:creationId xmlns:a16="http://schemas.microsoft.com/office/drawing/2014/main" id="{BEE6C997-6697-4B13-8550-C14073D23737}"/>
                  </a:ext>
                </a:extLst>
              </p:cNvPr>
              <p:cNvSpPr/>
              <p:nvPr/>
            </p:nvSpPr>
            <p:spPr>
              <a:xfrm>
                <a:off x="5556515" y="4371251"/>
                <a:ext cx="360040" cy="43204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23" name="TextBox 50">
                <a:extLst>
                  <a:ext uri="{FF2B5EF4-FFF2-40B4-BE49-F238E27FC236}">
                    <a16:creationId xmlns:a16="http://schemas.microsoft.com/office/drawing/2014/main" id="{1B71096E-D48E-4495-AE92-1792A377E2F3}"/>
                  </a:ext>
                </a:extLst>
              </p:cNvPr>
              <p:cNvSpPr txBox="1"/>
              <p:nvPr/>
            </p:nvSpPr>
            <p:spPr>
              <a:xfrm>
                <a:off x="5292585" y="3667159"/>
                <a:ext cx="817211" cy="388421"/>
              </a:xfrm>
              <a:prstGeom prst="rect">
                <a:avLst/>
              </a:prstGeom>
              <a:noFill/>
            </p:spPr>
            <p:txBody>
              <a:bodyPr wrap="square" rtlCol="0" anchor="ctr">
                <a:spAutoFit/>
              </a:bodyPr>
              <a:lstStyle/>
              <a:p>
                <a:pPr algn="ctr"/>
                <a:r>
                  <a:rPr lang="en-US" altLang="zh-TW" sz="2000" b="1" dirty="0">
                    <a:solidFill>
                      <a:srgbClr val="FF0000"/>
                    </a:solidFill>
                    <a:latin typeface="Century Gothic" panose="020B0502020202020204" pitchFamily="34" charset="0"/>
                  </a:rPr>
                  <a:t>6.8</a:t>
                </a:r>
                <a:endParaRPr lang="ko-KR" altLang="en-US" sz="2000" b="1" dirty="0">
                  <a:solidFill>
                    <a:srgbClr val="FF0000"/>
                  </a:solidFill>
                  <a:latin typeface="Century Gothic" panose="020B0502020202020204" pitchFamily="34" charset="0"/>
                </a:endParaRPr>
              </a:p>
            </p:txBody>
          </p:sp>
          <p:sp>
            <p:nvSpPr>
              <p:cNvPr id="24" name="Rectangle 29">
                <a:extLst>
                  <a:ext uri="{FF2B5EF4-FFF2-40B4-BE49-F238E27FC236}">
                    <a16:creationId xmlns:a16="http://schemas.microsoft.com/office/drawing/2014/main" id="{80325F7F-973E-4809-81C2-A92575F93634}"/>
                  </a:ext>
                </a:extLst>
              </p:cNvPr>
              <p:cNvSpPr/>
              <p:nvPr/>
            </p:nvSpPr>
            <p:spPr>
              <a:xfrm>
                <a:off x="5017114" y="2801136"/>
                <a:ext cx="1368152"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25" name="TextBox 52">
                <a:extLst>
                  <a:ext uri="{FF2B5EF4-FFF2-40B4-BE49-F238E27FC236}">
                    <a16:creationId xmlns:a16="http://schemas.microsoft.com/office/drawing/2014/main" id="{2344A7B1-2848-45EC-952C-10A3CA284591}"/>
                  </a:ext>
                </a:extLst>
              </p:cNvPr>
              <p:cNvSpPr txBox="1"/>
              <p:nvPr/>
            </p:nvSpPr>
            <p:spPr>
              <a:xfrm>
                <a:off x="4929036" y="2755783"/>
                <a:ext cx="1574677" cy="421500"/>
              </a:xfrm>
              <a:prstGeom prst="rect">
                <a:avLst/>
              </a:prstGeom>
              <a:noFill/>
            </p:spPr>
            <p:txBody>
              <a:bodyPr wrap="square" rtlCol="0" anchor="ctr">
                <a:spAutoFit/>
              </a:bodyPr>
              <a:lstStyle/>
              <a:p>
                <a:pPr algn="ctr"/>
                <a:r>
                  <a:rPr lang="zh-TW" altLang="en-US" sz="2000" dirty="0">
                    <a:solidFill>
                      <a:schemeClr val="bg1"/>
                    </a:solidFill>
                    <a:latin typeface="文鼎ＰＯＰ－２" panose="020B0609010101010101" pitchFamily="49" charset="-120"/>
                    <a:ea typeface="文鼎ＰＯＰ－２" panose="020B0609010101010101" pitchFamily="49" charset="-120"/>
                  </a:rPr>
                  <a:t>錄取名單公告</a:t>
                </a:r>
                <a:endParaRPr lang="ko-KR" altLang="en-US" sz="2000" dirty="0">
                  <a:solidFill>
                    <a:schemeClr val="bg1"/>
                  </a:solidFill>
                  <a:latin typeface="文鼎ＰＯＰ－２" panose="020B0609010101010101" pitchFamily="49" charset="-120"/>
                </a:endParaRPr>
              </a:p>
            </p:txBody>
          </p:sp>
          <p:sp>
            <p:nvSpPr>
              <p:cNvPr id="26" name="TextBox 55">
                <a:extLst>
                  <a:ext uri="{FF2B5EF4-FFF2-40B4-BE49-F238E27FC236}">
                    <a16:creationId xmlns:a16="http://schemas.microsoft.com/office/drawing/2014/main" id="{317DFE65-EC96-4BEA-AD07-3BA3A92ED31E}"/>
                  </a:ext>
                </a:extLst>
              </p:cNvPr>
              <p:cNvSpPr txBox="1"/>
              <p:nvPr/>
            </p:nvSpPr>
            <p:spPr>
              <a:xfrm>
                <a:off x="5060914" y="4803299"/>
                <a:ext cx="1711279" cy="1069962"/>
              </a:xfrm>
              <a:prstGeom prst="rect">
                <a:avLst/>
              </a:prstGeom>
              <a:noFill/>
            </p:spPr>
            <p:txBody>
              <a:bodyPr wrap="square" rtlCol="0">
                <a:spAutoFit/>
              </a:bodyPr>
              <a:lstStyle/>
              <a:p>
                <a:pPr marL="171450" indent="-171450">
                  <a:buClr>
                    <a:schemeClr val="accent2"/>
                  </a:buClr>
                  <a:buFont typeface="Arial" panose="020B0604020202020204" pitchFamily="34" charset="0"/>
                  <a:buChar char="•"/>
                </a:pPr>
                <a:r>
                  <a:rPr lang="zh-TW" altLang="en-US" sz="2000" dirty="0">
                    <a:solidFill>
                      <a:schemeClr val="accent2"/>
                    </a:solidFill>
                    <a:latin typeface="Century Gothic" panose="020B0502020202020204" pitchFamily="34" charset="0"/>
                    <a:ea typeface="文鼎中圓" panose="020B0609010101010101" pitchFamily="49" charset="-120"/>
                  </a:rPr>
                  <a:t>公告錄取名單及發放錄取通知書</a:t>
                </a:r>
                <a:endParaRPr lang="en-US" altLang="ko-KR" sz="2000" dirty="0">
                  <a:solidFill>
                    <a:schemeClr val="accent2"/>
                  </a:solidFill>
                  <a:latin typeface="Century Gothic" panose="020B0502020202020204" pitchFamily="34" charset="0"/>
                  <a:ea typeface="文鼎中圓" panose="020B0609010101010101" pitchFamily="49" charset="-120"/>
                </a:endParaRPr>
              </a:p>
            </p:txBody>
          </p:sp>
        </p:grpSp>
        <p:pic>
          <p:nvPicPr>
            <p:cNvPr id="37" name="圖片 36">
              <a:extLst>
                <a:ext uri="{FF2B5EF4-FFF2-40B4-BE49-F238E27FC236}">
                  <a16:creationId xmlns:a16="http://schemas.microsoft.com/office/drawing/2014/main" id="{4BC7FAAB-E8A0-4155-B95F-323D81A1F8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0655236">
              <a:off x="6902483" y="2960614"/>
              <a:ext cx="1299683" cy="1299683"/>
            </a:xfrm>
            <a:prstGeom prst="rect">
              <a:avLst/>
            </a:prstGeom>
          </p:spPr>
        </p:pic>
        <p:pic>
          <p:nvPicPr>
            <p:cNvPr id="38" name="圖片 37">
              <a:extLst>
                <a:ext uri="{FF2B5EF4-FFF2-40B4-BE49-F238E27FC236}">
                  <a16:creationId xmlns:a16="http://schemas.microsoft.com/office/drawing/2014/main" id="{60C5042C-F524-4E31-B8D7-8A1BE74FB57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803490" y="559989"/>
              <a:ext cx="1285319" cy="128531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546025" y="1754794"/>
            <a:ext cx="65407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solidFill>
                  <a:schemeClr val="accent6">
                    <a:lumMod val="90000"/>
                  </a:schemeClr>
                </a:solidFill>
              </a:rPr>
              <a:t>1.</a:t>
            </a:r>
            <a:r>
              <a:rPr lang="zh-TW" altLang="en-US" sz="4000" b="0" dirty="0">
                <a:latin typeface="文鼎ＰＯＰ－２" panose="020B0609010101010101" pitchFamily="49" charset="-120"/>
                <a:ea typeface="文鼎ＰＯＰ－２" panose="020B0609010101010101" pitchFamily="49" charset="-120"/>
              </a:rPr>
              <a:t>合作式技藝教育課程簡介</a:t>
            </a:r>
            <a:endParaRPr sz="4000" b="0" dirty="0">
              <a:latin typeface="文鼎ＰＯＰ－２" panose="020B0609010101010101" pitchFamily="49" charset="-120"/>
              <a:ea typeface="文鼎ＰＯＰ－２" panose="020B0609010101010101" pitchFamily="49" charset="-120"/>
            </a:endParaRPr>
          </a:p>
        </p:txBody>
      </p:sp>
      <p:sp>
        <p:nvSpPr>
          <p:cNvPr id="99" name="Google Shape;99;p15"/>
          <p:cNvSpPr txBox="1">
            <a:spLocks noGrp="1"/>
          </p:cNvSpPr>
          <p:nvPr>
            <p:ph type="sldNum" idx="4294967295"/>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16"/>
          <p:cNvSpPr txBox="1">
            <a:spLocks noGrp="1"/>
          </p:cNvSpPr>
          <p:nvPr>
            <p:ph type="sldNum" idx="12"/>
          </p:nvPr>
        </p:nvSpPr>
        <p:spPr>
          <a:xfrm>
            <a:off x="-87" y="4749844"/>
            <a:ext cx="91440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dirty="0"/>
          </a:p>
        </p:txBody>
      </p:sp>
      <p:sp>
        <p:nvSpPr>
          <p:cNvPr id="6" name="Google Shape;98;p15">
            <a:extLst>
              <a:ext uri="{FF2B5EF4-FFF2-40B4-BE49-F238E27FC236}">
                <a16:creationId xmlns:a16="http://schemas.microsoft.com/office/drawing/2014/main" id="{478FF699-5EDE-45BE-A5BE-551EBF68654F}"/>
              </a:ext>
            </a:extLst>
          </p:cNvPr>
          <p:cNvSpPr txBox="1">
            <a:spLocks noGrp="1"/>
          </p:cNvSpPr>
          <p:nvPr>
            <p:ph type="body" idx="1"/>
          </p:nvPr>
        </p:nvSpPr>
        <p:spPr>
          <a:xfrm>
            <a:off x="264281" y="2864915"/>
            <a:ext cx="8932505" cy="2605627"/>
          </a:xfrm>
          <a:prstGeom prst="rect">
            <a:avLst/>
          </a:prstGeom>
        </p:spPr>
        <p:txBody>
          <a:bodyPr spcFirstLastPara="1" wrap="square" lIns="91425" tIns="91425" rIns="91425" bIns="91425" anchor="t" anchorCtr="0">
            <a:noAutofit/>
          </a:bodyPr>
          <a:lstStyle/>
          <a:p>
            <a:pPr marL="0" lvl="0" indent="0" algn="l" rtl="0">
              <a:lnSpc>
                <a:spcPct val="200000"/>
              </a:lnSpc>
              <a:spcBef>
                <a:spcPts val="600"/>
              </a:spcBef>
              <a:spcAft>
                <a:spcPts val="0"/>
              </a:spcAft>
              <a:buClr>
                <a:schemeClr val="dk1"/>
              </a:buClr>
              <a:buSzPts val="1100"/>
              <a:buNone/>
            </a:pPr>
            <a:r>
              <a:rPr lang="zh-TW" altLang="en-US" sz="2000" i="0" dirty="0">
                <a:solidFill>
                  <a:schemeClr val="tx1"/>
                </a:solidFill>
                <a:latin typeface="Century Gothic" panose="020B0502020202020204" pitchFamily="34" charset="0"/>
                <a:ea typeface="文鼎ＰＯＰ－２" panose="020B0609010101010101" pitchFamily="49" charset="-120"/>
              </a:rPr>
              <a:t>簡單來說，</a:t>
            </a:r>
            <a:r>
              <a:rPr lang="zh-TW" altLang="en-US" sz="2000" b="1" i="0" dirty="0">
                <a:solidFill>
                  <a:schemeClr val="tx1"/>
                </a:solidFill>
                <a:latin typeface="Century Gothic" panose="020B0502020202020204" pitchFamily="34" charset="0"/>
                <a:ea typeface="文鼎ＰＯＰ－２" panose="020B0609010101010101" pitchFamily="49" charset="-120"/>
              </a:rPr>
              <a:t>合作式技藝教育課程是國中端與技術型高中或技專校院相互合作</a:t>
            </a:r>
            <a:r>
              <a:rPr lang="zh-TW" altLang="en-US" sz="2000" i="0" dirty="0">
                <a:solidFill>
                  <a:schemeClr val="tx1"/>
                </a:solidFill>
                <a:latin typeface="Century Gothic" panose="020B0502020202020204" pitchFamily="34" charset="0"/>
                <a:ea typeface="文鼎ＰＯＰ－２" panose="020B0609010101010101" pitchFamily="49" charset="-120"/>
              </a:rPr>
              <a:t>，</a:t>
            </a:r>
            <a:r>
              <a:rPr lang="zh-TW" altLang="en-US" sz="2000" i="0" dirty="0">
                <a:solidFill>
                  <a:srgbClr val="0070C0"/>
                </a:solidFill>
                <a:latin typeface="Century Gothic" panose="020B0502020202020204" pitchFamily="34" charset="0"/>
                <a:ea typeface="文鼎ＰＯＰ－２" panose="020B0609010101010101" pitchFamily="49" charset="-120"/>
              </a:rPr>
              <a:t>每週利用週二下午的時間，讓對技職教育有興趣的 </a:t>
            </a:r>
            <a:r>
              <a:rPr lang="en-US" altLang="zh-TW" sz="2000" i="0" dirty="0">
                <a:solidFill>
                  <a:srgbClr val="0070C0"/>
                </a:solidFill>
                <a:latin typeface="Century Gothic" panose="020B0502020202020204" pitchFamily="34" charset="0"/>
                <a:ea typeface="文鼎ＰＯＰ－２" panose="020B0609010101010101" pitchFamily="49" charset="-120"/>
              </a:rPr>
              <a:t>9</a:t>
            </a:r>
            <a:r>
              <a:rPr lang="zh-TW" altLang="en-US" sz="2000" i="0" dirty="0">
                <a:solidFill>
                  <a:srgbClr val="0070C0"/>
                </a:solidFill>
                <a:latin typeface="Century Gothic" panose="020B0502020202020204" pitchFamily="34" charset="0"/>
                <a:ea typeface="文鼎ＰＯＰ－２" panose="020B0609010101010101" pitchFamily="49" charset="-120"/>
              </a:rPr>
              <a:t> 年級學生能到高職或五專實際學習與試探</a:t>
            </a:r>
            <a:r>
              <a:rPr lang="zh-TW" altLang="en-US" sz="2000" i="0" dirty="0">
                <a:solidFill>
                  <a:schemeClr val="tx1"/>
                </a:solidFill>
                <a:latin typeface="Century Gothic" panose="020B0502020202020204" pitchFamily="34" charset="0"/>
                <a:ea typeface="文鼎ＰＯＰ－２" panose="020B0609010101010101" pitchFamily="49" charset="-120"/>
              </a:rPr>
              <a:t>，</a:t>
            </a:r>
            <a:r>
              <a:rPr lang="zh-TW" altLang="en-US" sz="2000" b="1" i="0" dirty="0">
                <a:solidFill>
                  <a:schemeClr val="tx1"/>
                </a:solidFill>
                <a:latin typeface="Century Gothic" panose="020B0502020202020204" pitchFamily="34" charset="0"/>
                <a:ea typeface="文鼎ＰＯＰ－２" panose="020B0609010101010101" pitchFamily="49" charset="-120"/>
              </a:rPr>
              <a:t>以期能夠找到自己的生涯方向，做出適合自己的生涯決定。</a:t>
            </a:r>
            <a:endParaRPr sz="2000" i="0" dirty="0">
              <a:solidFill>
                <a:schemeClr val="tx1"/>
              </a:solidFill>
              <a:latin typeface="Century Gothic" panose="020B0502020202020204" pitchFamily="34" charset="0"/>
              <a:ea typeface="文鼎ＰＯＰ－２" panose="020B0609010101010101" pitchFamily="49" charset="-120"/>
            </a:endParaRPr>
          </a:p>
        </p:txBody>
      </p:sp>
      <p:sp>
        <p:nvSpPr>
          <p:cNvPr id="7" name="Google Shape;97;p15">
            <a:extLst>
              <a:ext uri="{FF2B5EF4-FFF2-40B4-BE49-F238E27FC236}">
                <a16:creationId xmlns:a16="http://schemas.microsoft.com/office/drawing/2014/main" id="{2AC8AA39-E283-4CA3-8260-E126BD09051E}"/>
              </a:ext>
            </a:extLst>
          </p:cNvPr>
          <p:cNvSpPr txBox="1">
            <a:spLocks/>
          </p:cNvSpPr>
          <p:nvPr/>
        </p:nvSpPr>
        <p:spPr>
          <a:xfrm>
            <a:off x="105660" y="293193"/>
            <a:ext cx="8932506" cy="51434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0488">
              <a:lnSpc>
                <a:spcPct val="150000"/>
              </a:lnSpc>
              <a:buClr>
                <a:schemeClr val="bg1"/>
              </a:buClr>
              <a:buSzPts val="1100"/>
            </a:pPr>
            <a:r>
              <a:rPr lang="zh-TW" altLang="en-US" sz="2000" dirty="0">
                <a:solidFill>
                  <a:srgbClr val="FF0000"/>
                </a:solidFill>
                <a:latin typeface="Century Gothic" panose="020B0502020202020204" pitchFamily="34" charset="0"/>
                <a:ea typeface="文鼎ＰＯＰ－２" panose="020B0609010101010101" pitchFamily="49" charset="-120"/>
              </a:rPr>
              <a:t>參加對象：</a:t>
            </a:r>
            <a:r>
              <a:rPr lang="en-US" altLang="zh-TW" sz="2000" dirty="0">
                <a:solidFill>
                  <a:srgbClr val="002060"/>
                </a:solidFill>
                <a:latin typeface="Century Gothic" panose="020B0502020202020204" pitchFamily="34" charset="0"/>
                <a:ea typeface="文鼎ＰＯＰ－２" panose="020B0609010101010101" pitchFamily="49" charset="-120"/>
              </a:rPr>
              <a:t>9</a:t>
            </a:r>
            <a:r>
              <a:rPr lang="zh-TW" altLang="en-US" sz="2000" dirty="0">
                <a:solidFill>
                  <a:srgbClr val="002060"/>
                </a:solidFill>
                <a:latin typeface="Century Gothic" panose="020B0502020202020204" pitchFamily="34" charset="0"/>
                <a:ea typeface="文鼎ＰＯＰ－２" panose="020B0609010101010101" pitchFamily="49" charset="-120"/>
              </a:rPr>
              <a:t>年級對技藝教育課程有興趣的學生。</a:t>
            </a:r>
            <a:endParaRPr lang="en-US" altLang="zh-TW" sz="2000" dirty="0">
              <a:solidFill>
                <a:srgbClr val="002060"/>
              </a:solidFill>
              <a:latin typeface="Century Gothic" panose="020B0502020202020204" pitchFamily="34" charset="0"/>
              <a:ea typeface="文鼎ＰＯＰ－２" panose="020B0609010101010101" pitchFamily="49" charset="-120"/>
            </a:endParaRPr>
          </a:p>
          <a:p>
            <a:pPr marL="90488">
              <a:lnSpc>
                <a:spcPct val="150000"/>
              </a:lnSpc>
              <a:buClr>
                <a:schemeClr val="bg1"/>
              </a:buClr>
              <a:buSzPts val="1100"/>
            </a:pPr>
            <a:r>
              <a:rPr lang="zh-TW" altLang="en-US" sz="2000" dirty="0">
                <a:solidFill>
                  <a:srgbClr val="FF0000"/>
                </a:solidFill>
                <a:latin typeface="Century Gothic" panose="020B0502020202020204" pitchFamily="34" charset="0"/>
                <a:ea typeface="文鼎ＰＯＰ－２" panose="020B0609010101010101" pitchFamily="49" charset="-120"/>
              </a:rPr>
              <a:t>上課時間：</a:t>
            </a:r>
            <a:r>
              <a:rPr lang="en-US" altLang="zh-TW" sz="2000" dirty="0">
                <a:solidFill>
                  <a:srgbClr val="002060"/>
                </a:solidFill>
                <a:latin typeface="Century Gothic" panose="020B0502020202020204" pitchFamily="34" charset="0"/>
                <a:ea typeface="文鼎ＰＯＰ－２" panose="020B0609010101010101" pitchFamily="49" charset="-120"/>
              </a:rPr>
              <a:t>9</a:t>
            </a:r>
            <a:r>
              <a:rPr lang="zh-TW" altLang="en-US" sz="2000" dirty="0">
                <a:solidFill>
                  <a:srgbClr val="002060"/>
                </a:solidFill>
                <a:latin typeface="Century Gothic" panose="020B0502020202020204" pitchFamily="34" charset="0"/>
                <a:ea typeface="文鼎ＰＯＰ－２" panose="020B0609010101010101" pitchFamily="49" charset="-120"/>
              </a:rPr>
              <a:t>年級上學期每週二下午</a:t>
            </a:r>
            <a:r>
              <a:rPr lang="en-US" altLang="zh-TW" sz="2000" dirty="0">
                <a:solidFill>
                  <a:srgbClr val="002060"/>
                </a:solidFill>
                <a:latin typeface="Century Gothic" panose="020B0502020202020204" pitchFamily="34" charset="0"/>
                <a:ea typeface="文鼎ＰＯＰ－２" panose="020B0609010101010101" pitchFamily="49" charset="-120"/>
              </a:rPr>
              <a:t>5-7</a:t>
            </a:r>
            <a:r>
              <a:rPr lang="zh-TW" altLang="en-US" sz="2000" dirty="0">
                <a:solidFill>
                  <a:srgbClr val="002060"/>
                </a:solidFill>
                <a:latin typeface="Century Gothic" panose="020B0502020202020204" pitchFamily="34" charset="0"/>
                <a:ea typeface="文鼎ＰＯＰ－２" panose="020B0609010101010101" pitchFamily="49" charset="-120"/>
              </a:rPr>
              <a:t>節（如遇補課時，會佔用第</a:t>
            </a:r>
            <a:r>
              <a:rPr lang="en-US" altLang="zh-TW" sz="2000" dirty="0">
                <a:solidFill>
                  <a:srgbClr val="002060"/>
                </a:solidFill>
                <a:latin typeface="Century Gothic" panose="020B0502020202020204" pitchFamily="34" charset="0"/>
                <a:ea typeface="文鼎ＰＯＰ－２" panose="020B0609010101010101" pitchFamily="49" charset="-120"/>
              </a:rPr>
              <a:t>8</a:t>
            </a:r>
            <a:r>
              <a:rPr lang="zh-TW" altLang="en-US" sz="2000" dirty="0">
                <a:solidFill>
                  <a:srgbClr val="002060"/>
                </a:solidFill>
                <a:latin typeface="Century Gothic" panose="020B0502020202020204" pitchFamily="34" charset="0"/>
                <a:ea typeface="文鼎ＰＯＰ－２" panose="020B0609010101010101" pitchFamily="49" charset="-120"/>
              </a:rPr>
              <a:t>或</a:t>
            </a:r>
            <a:r>
              <a:rPr lang="en-US" altLang="zh-TW" sz="2000" dirty="0">
                <a:solidFill>
                  <a:srgbClr val="002060"/>
                </a:solidFill>
                <a:latin typeface="Century Gothic" panose="020B0502020202020204" pitchFamily="34" charset="0"/>
                <a:ea typeface="文鼎ＰＯＰ－２" panose="020B0609010101010101" pitchFamily="49" charset="-120"/>
              </a:rPr>
              <a:t>9</a:t>
            </a:r>
            <a:r>
              <a:rPr lang="zh-TW" altLang="en-US" sz="2000" dirty="0">
                <a:solidFill>
                  <a:srgbClr val="002060"/>
                </a:solidFill>
                <a:latin typeface="Century Gothic" panose="020B0502020202020204" pitchFamily="34" charset="0"/>
                <a:ea typeface="文鼎ＰＯＰ－２" panose="020B0609010101010101" pitchFamily="49" charset="-120"/>
              </a:rPr>
              <a:t>節課</a:t>
            </a:r>
            <a:r>
              <a:rPr lang="en-US" altLang="zh-TW" sz="2000" dirty="0">
                <a:solidFill>
                  <a:srgbClr val="002060"/>
                </a:solidFill>
                <a:latin typeface="Century Gothic" panose="020B0502020202020204" pitchFamily="34" charset="0"/>
                <a:ea typeface="文鼎ＰＯＰ－２" panose="020B0609010101010101" pitchFamily="49" charset="-120"/>
              </a:rPr>
              <a:t>)</a:t>
            </a:r>
          </a:p>
          <a:p>
            <a:pPr marL="90488">
              <a:lnSpc>
                <a:spcPct val="150000"/>
              </a:lnSpc>
              <a:buClr>
                <a:schemeClr val="bg1"/>
              </a:buClr>
              <a:buSzPts val="1100"/>
            </a:pPr>
            <a:r>
              <a:rPr lang="zh-TW" altLang="en-US" sz="2000" dirty="0">
                <a:solidFill>
                  <a:srgbClr val="FF0000"/>
                </a:solidFill>
                <a:latin typeface="Century Gothic" panose="020B0502020202020204" pitchFamily="34" charset="0"/>
                <a:ea typeface="文鼎ＰＯＰ－２" panose="020B0609010101010101" pitchFamily="49" charset="-120"/>
              </a:rPr>
              <a:t>合作對象：</a:t>
            </a:r>
            <a:r>
              <a:rPr lang="zh-TW" altLang="en-US" sz="2000" dirty="0">
                <a:solidFill>
                  <a:srgbClr val="002060"/>
                </a:solidFill>
                <a:latin typeface="Century Gothic" panose="020B0502020202020204" pitchFamily="34" charset="0"/>
                <a:ea typeface="文鼎ＰＯＰ－２" panose="020B0609010101010101" pitchFamily="49" charset="-120"/>
              </a:rPr>
              <a:t>除考量學生興趣與能力，同時亦會考量合作學校的易達性等條件</a:t>
            </a:r>
            <a:endParaRPr lang="en-GB" altLang="zh-TW" sz="2000" dirty="0">
              <a:solidFill>
                <a:srgbClr val="002060"/>
              </a:solidFill>
              <a:latin typeface="Century Gothic" panose="020B0502020202020204" pitchFamily="34" charset="0"/>
              <a:ea typeface="文鼎ＰＯＰ－２" panose="020B0609010101010101" pitchFamily="49" charset="-120"/>
            </a:endParaRPr>
          </a:p>
          <a:p>
            <a:pPr marL="90488">
              <a:lnSpc>
                <a:spcPct val="150000"/>
              </a:lnSpc>
              <a:buClr>
                <a:schemeClr val="bg1"/>
              </a:buClr>
              <a:buSzPts val="1100"/>
            </a:pPr>
            <a:r>
              <a:rPr lang="zh-TW" altLang="en-US" sz="2000" dirty="0">
                <a:solidFill>
                  <a:srgbClr val="FF0000"/>
                </a:solidFill>
                <a:latin typeface="Century Gothic" panose="020B0502020202020204" pitchFamily="34" charset="0"/>
                <a:ea typeface="文鼎ＰＯＰ－２" panose="020B0609010101010101" pitchFamily="49" charset="-120"/>
              </a:rPr>
              <a:t>費用：</a:t>
            </a:r>
            <a:r>
              <a:rPr lang="zh-TW" altLang="en-US" sz="2000" dirty="0">
                <a:solidFill>
                  <a:srgbClr val="002060"/>
                </a:solidFill>
                <a:latin typeface="Century Gothic" panose="020B0502020202020204" pitchFamily="34" charset="0"/>
                <a:ea typeface="文鼎ＰＯＰ－２" panose="020B0609010101010101" pitchFamily="49" charset="-120"/>
              </a:rPr>
              <a:t>由政府全額補助講師費及材料費；另補助每位參與學生交通費 </a:t>
            </a:r>
            <a:r>
              <a:rPr lang="en-US" altLang="zh-TW" sz="2000" dirty="0">
                <a:solidFill>
                  <a:srgbClr val="002060"/>
                </a:solidFill>
                <a:latin typeface="Century Gothic" panose="020B0502020202020204" pitchFamily="34" charset="0"/>
                <a:ea typeface="文鼎ＰＯＰ－２" panose="020B0609010101010101" pitchFamily="49" charset="-120"/>
              </a:rPr>
              <a:t>30</a:t>
            </a:r>
            <a:r>
              <a:rPr lang="zh-TW" altLang="en-US" sz="2000" dirty="0">
                <a:solidFill>
                  <a:srgbClr val="002060"/>
                </a:solidFill>
                <a:latin typeface="Century Gothic" panose="020B0502020202020204" pitchFamily="34" charset="0"/>
                <a:ea typeface="文鼎ＰＯＰ－２" panose="020B0609010101010101" pitchFamily="49" charset="-120"/>
              </a:rPr>
              <a:t>元</a:t>
            </a:r>
            <a:r>
              <a:rPr lang="en-US" altLang="zh-TW" sz="2000" dirty="0">
                <a:solidFill>
                  <a:srgbClr val="002060"/>
                </a:solidFill>
                <a:latin typeface="Century Gothic" panose="020B0502020202020204" pitchFamily="34" charset="0"/>
                <a:ea typeface="文鼎ＰＯＰ－２" panose="020B0609010101010101" pitchFamily="49" charset="-120"/>
              </a:rPr>
              <a:t>/</a:t>
            </a:r>
            <a:r>
              <a:rPr lang="zh-TW" altLang="en-US" sz="2000" dirty="0">
                <a:solidFill>
                  <a:srgbClr val="002060"/>
                </a:solidFill>
                <a:latin typeface="Century Gothic" panose="020B0502020202020204" pitchFamily="34" charset="0"/>
                <a:ea typeface="文鼎ＰＯＰ－２" panose="020B0609010101010101" pitchFamily="49" charset="-120"/>
              </a:rPr>
              <a:t>每週出席。</a:t>
            </a:r>
            <a:endParaRPr lang="en-US" altLang="zh-TW" sz="2000" dirty="0">
              <a:solidFill>
                <a:srgbClr val="002060"/>
              </a:solidFill>
              <a:latin typeface="Century Gothic" panose="020B0502020202020204" pitchFamily="34" charset="0"/>
              <a:ea typeface="文鼎ＰＯＰ－２" panose="020B0609010101010101" pitchFamily="49" charset="-120"/>
            </a:endParaRPr>
          </a:p>
          <a:p>
            <a:pPr marL="90488">
              <a:lnSpc>
                <a:spcPct val="150000"/>
              </a:lnSpc>
              <a:buClr>
                <a:schemeClr val="bg1"/>
              </a:buClr>
              <a:buSzPts val="1100"/>
            </a:pPr>
            <a:r>
              <a:rPr lang="zh-TW" altLang="en-US" sz="2000" dirty="0">
                <a:solidFill>
                  <a:srgbClr val="FF0000"/>
                </a:solidFill>
                <a:latin typeface="Century Gothic" panose="020B0502020202020204" pitchFamily="34" charset="0"/>
                <a:ea typeface="文鼎ＰＯＰ－２" panose="020B0609010101010101" pitchFamily="49" charset="-120"/>
              </a:rPr>
              <a:t>注意：</a:t>
            </a:r>
            <a:r>
              <a:rPr lang="zh-TW" altLang="en-US" sz="2000" dirty="0">
                <a:solidFill>
                  <a:srgbClr val="002060"/>
                </a:solidFill>
                <a:latin typeface="Century Gothic" panose="020B0502020202020204" pitchFamily="34" charset="0"/>
                <a:ea typeface="文鼎ＰＯＰ－２" panose="020B0609010101010101" pitchFamily="49" charset="-120"/>
              </a:rPr>
              <a:t>於上下學期</a:t>
            </a:r>
            <a:r>
              <a:rPr lang="en-US" altLang="zh-TW" sz="2000" dirty="0">
                <a:solidFill>
                  <a:srgbClr val="002060"/>
                </a:solidFill>
                <a:latin typeface="Century Gothic" panose="020B0502020202020204" pitchFamily="34" charset="0"/>
                <a:ea typeface="文鼎ＰＯＰ－２" panose="020B0609010101010101" pitchFamily="49" charset="-120"/>
              </a:rPr>
              <a:t>2</a:t>
            </a:r>
            <a:r>
              <a:rPr lang="zh-TW" altLang="en-US" sz="2000" dirty="0">
                <a:solidFill>
                  <a:srgbClr val="002060"/>
                </a:solidFill>
                <a:latin typeface="Century Gothic" panose="020B0502020202020204" pitchFamily="34" charset="0"/>
                <a:ea typeface="文鼎ＰＯＰ－２" panose="020B0609010101010101" pitchFamily="49" charset="-120"/>
              </a:rPr>
              <a:t>次申請時不得選擇同一職群。</a:t>
            </a: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1" name="Google Shape;171;p2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4" name="文字方塊 3">
            <a:extLst>
              <a:ext uri="{FF2B5EF4-FFF2-40B4-BE49-F238E27FC236}">
                <a16:creationId xmlns:a16="http://schemas.microsoft.com/office/drawing/2014/main" id="{C0E6088B-B7B9-46CE-9666-2C9764E88DD3}"/>
              </a:ext>
            </a:extLst>
          </p:cNvPr>
          <p:cNvSpPr txBox="1"/>
          <p:nvPr/>
        </p:nvSpPr>
        <p:spPr>
          <a:xfrm>
            <a:off x="0" y="0"/>
            <a:ext cx="9144000" cy="461665"/>
          </a:xfrm>
          <a:prstGeom prst="rect">
            <a:avLst/>
          </a:prstGeom>
          <a:noFill/>
        </p:spPr>
        <p:txBody>
          <a:bodyPr wrap="square" rtlCol="0">
            <a:spAutoFit/>
          </a:bodyPr>
          <a:lstStyle/>
          <a:p>
            <a:pPr algn="ctr"/>
            <a:r>
              <a:rPr lang="en-US" altLang="zh-TW" sz="2400" dirty="0">
                <a:solidFill>
                  <a:schemeClr val="accent6">
                    <a:lumMod val="50000"/>
                  </a:schemeClr>
                </a:solidFill>
                <a:latin typeface="Century Gothic" panose="020B0502020202020204" pitchFamily="34" charset="0"/>
                <a:ea typeface="文鼎ＰＯＰ－２" panose="020B0609010101010101" pitchFamily="49" charset="-120"/>
              </a:rPr>
              <a:t>115</a:t>
            </a:r>
            <a:r>
              <a:rPr lang="zh-TW" altLang="en-US" sz="2400" dirty="0">
                <a:solidFill>
                  <a:schemeClr val="accent6">
                    <a:lumMod val="50000"/>
                  </a:schemeClr>
                </a:solidFill>
                <a:latin typeface="Century Gothic" panose="020B0502020202020204" pitchFamily="34" charset="0"/>
                <a:ea typeface="文鼎ＰＯＰ－２" panose="020B0609010101010101" pitchFamily="49" charset="-120"/>
              </a:rPr>
              <a:t>學年度第</a:t>
            </a:r>
            <a:r>
              <a:rPr lang="en-US" altLang="zh-TW" sz="2400" dirty="0">
                <a:solidFill>
                  <a:schemeClr val="accent6">
                    <a:lumMod val="50000"/>
                  </a:schemeClr>
                </a:solidFill>
                <a:latin typeface="Century Gothic" panose="020B0502020202020204" pitchFamily="34" charset="0"/>
                <a:ea typeface="文鼎ＰＯＰ－２" panose="020B0609010101010101" pitchFamily="49" charset="-120"/>
              </a:rPr>
              <a:t>1</a:t>
            </a:r>
            <a:r>
              <a:rPr lang="zh-TW" altLang="en-US" sz="2400" dirty="0">
                <a:solidFill>
                  <a:schemeClr val="accent6">
                    <a:lumMod val="50000"/>
                  </a:schemeClr>
                </a:solidFill>
                <a:latin typeface="Century Gothic" panose="020B0502020202020204" pitchFamily="34" charset="0"/>
                <a:ea typeface="文鼎ＰＯＰ－２" panose="020B0609010101010101" pitchFamily="49" charset="-120"/>
              </a:rPr>
              <a:t>學期預計合作學校及職群</a:t>
            </a:r>
          </a:p>
        </p:txBody>
      </p:sp>
      <p:pic>
        <p:nvPicPr>
          <p:cNvPr id="3" name="圖片 2">
            <a:extLst>
              <a:ext uri="{FF2B5EF4-FFF2-40B4-BE49-F238E27FC236}">
                <a16:creationId xmlns:a16="http://schemas.microsoft.com/office/drawing/2014/main" id="{59EF0630-4BDB-40E3-A68A-013BAB19E96B}"/>
              </a:ext>
            </a:extLst>
          </p:cNvPr>
          <p:cNvPicPr>
            <a:picLocks noChangeAspect="1"/>
          </p:cNvPicPr>
          <p:nvPr/>
        </p:nvPicPr>
        <p:blipFill>
          <a:blip r:embed="rId3"/>
          <a:stretch>
            <a:fillRect/>
          </a:stretch>
        </p:blipFill>
        <p:spPr>
          <a:xfrm>
            <a:off x="2528787" y="434940"/>
            <a:ext cx="3983845" cy="4668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1" name="Google Shape;171;p2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aphicFrame>
        <p:nvGraphicFramePr>
          <p:cNvPr id="5" name="表格 4">
            <a:extLst>
              <a:ext uri="{FF2B5EF4-FFF2-40B4-BE49-F238E27FC236}">
                <a16:creationId xmlns:a16="http://schemas.microsoft.com/office/drawing/2014/main" id="{E6F981E5-B6B5-494F-8018-59F3A7D11557}"/>
              </a:ext>
            </a:extLst>
          </p:cNvPr>
          <p:cNvGraphicFramePr>
            <a:graphicFrameLocks noGrp="1"/>
          </p:cNvGraphicFramePr>
          <p:nvPr>
            <p:extLst>
              <p:ext uri="{D42A27DB-BD31-4B8C-83A1-F6EECF244321}">
                <p14:modId xmlns:p14="http://schemas.microsoft.com/office/powerpoint/2010/main" val="81447964"/>
              </p:ext>
            </p:extLst>
          </p:nvPr>
        </p:nvGraphicFramePr>
        <p:xfrm>
          <a:off x="-1" y="0"/>
          <a:ext cx="9144001" cy="5373391"/>
        </p:xfrm>
        <a:graphic>
          <a:graphicData uri="http://schemas.openxmlformats.org/drawingml/2006/table">
            <a:tbl>
              <a:tblPr/>
              <a:tblGrid>
                <a:gridCol w="1059873">
                  <a:extLst>
                    <a:ext uri="{9D8B030D-6E8A-4147-A177-3AD203B41FA5}">
                      <a16:colId xmlns:a16="http://schemas.microsoft.com/office/drawing/2014/main" val="20000"/>
                    </a:ext>
                  </a:extLst>
                </a:gridCol>
                <a:gridCol w="1689906">
                  <a:extLst>
                    <a:ext uri="{9D8B030D-6E8A-4147-A177-3AD203B41FA5}">
                      <a16:colId xmlns:a16="http://schemas.microsoft.com/office/drawing/2014/main" val="20001"/>
                    </a:ext>
                  </a:extLst>
                </a:gridCol>
                <a:gridCol w="3096839">
                  <a:extLst>
                    <a:ext uri="{9D8B030D-6E8A-4147-A177-3AD203B41FA5}">
                      <a16:colId xmlns:a16="http://schemas.microsoft.com/office/drawing/2014/main" val="20002"/>
                    </a:ext>
                  </a:extLst>
                </a:gridCol>
                <a:gridCol w="3297383">
                  <a:extLst>
                    <a:ext uri="{9D8B030D-6E8A-4147-A177-3AD203B41FA5}">
                      <a16:colId xmlns:a16="http://schemas.microsoft.com/office/drawing/2014/main" val="20003"/>
                    </a:ext>
                  </a:extLst>
                </a:gridCol>
              </a:tblGrid>
              <a:tr h="2942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chemeClr val="tx1"/>
                          </a:solidFill>
                          <a:effectLst/>
                          <a:latin typeface="Century Gothic" panose="020B0502020202020204" pitchFamily="34" charset="0"/>
                          <a:ea typeface="文鼎中圓" panose="020B0609010101010101" pitchFamily="49" charset="-120"/>
                        </a:rPr>
                        <a:t>合作高職</a:t>
                      </a:r>
                      <a:endParaRPr lang="zh-TW"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chemeClr val="tx1"/>
                          </a:solidFill>
                          <a:effectLst/>
                          <a:latin typeface="Century Gothic" panose="020B0502020202020204" pitchFamily="34" charset="0"/>
                          <a:ea typeface="文鼎中圓" panose="020B0609010101010101" pitchFamily="49" charset="-120"/>
                        </a:rPr>
                        <a:t>開設職群</a:t>
                      </a:r>
                      <a:endParaRPr lang="zh-TW"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pPr>
                      <a:r>
                        <a:rPr lang="zh-TW" altLang="en-US" sz="1600" b="1" u="none" baseline="0" dirty="0">
                          <a:solidFill>
                            <a:schemeClr val="tx1"/>
                          </a:solidFill>
                          <a:latin typeface="Century Gothic" panose="020B0502020202020204" pitchFamily="34" charset="0"/>
                          <a:ea typeface="文鼎中圓" panose="020B0609010101010101" pitchFamily="49" charset="-120"/>
                        </a:rPr>
                        <a:t>體驗內容</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高職或五專相關科系</a:t>
                      </a:r>
                      <a:endParaRPr lang="zh-TW"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extLst>
                  <a:ext uri="{0D108BD9-81ED-4DB2-BD59-A6C34878D82A}">
                    <a16:rowId xmlns:a16="http://schemas.microsoft.com/office/drawing/2014/main" val="10000"/>
                  </a:ext>
                </a:extLst>
              </a:tr>
              <a:tr h="46889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600" b="1" u="none" kern="100" baseline="0" dirty="0">
                          <a:solidFill>
                            <a:srgbClr val="008000"/>
                          </a:solidFill>
                          <a:effectLst/>
                          <a:latin typeface="文鼎中圓" panose="020B0609010101010101" pitchFamily="49" charset="-120"/>
                          <a:ea typeface="文鼎中圓" panose="020B0609010101010101" pitchFamily="49" charset="-120"/>
                          <a:cs typeface="Times New Roman" panose="02020603050405020304" pitchFamily="18" charset="0"/>
                        </a:rPr>
                        <a:t>育達高中</a:t>
                      </a:r>
                      <a:endParaRPr lang="zh-TW" sz="1600" b="1" u="none" kern="100" baseline="0" dirty="0">
                        <a:solidFill>
                          <a:srgbClr val="008000"/>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家政</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200" b="1" u="none" kern="100" baseline="0" dirty="0">
                          <a:solidFill>
                            <a:schemeClr val="tx1"/>
                          </a:solidFill>
                          <a:effectLst/>
                          <a:latin typeface="Century Gothic" panose="020B0502020202020204" pitchFamily="34" charset="0"/>
                          <a:ea typeface="文鼎中圓" panose="020B0609010101010101" pitchFamily="49" charset="-120"/>
                        </a:rPr>
                        <a:t>美容、美髮、幼保</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、服飾</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家政科、幼保科、時尚造型設計科、美容科、</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endParaRPr>
                    </a:p>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流行服飾科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1"/>
                  </a:ext>
                </a:extLst>
              </a:tr>
              <a:tr h="374970">
                <a:tc vMerge="1">
                  <a:txBody>
                    <a:bodyPr/>
                    <a:lstStyle/>
                    <a:p>
                      <a:endParaRPr lang="zh-TW" alt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餐旅</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中餐、中點、飲料調製、餐飲服務</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餐飲管理科、觀光事業科、旅遊事務科、食品科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2"/>
                  </a:ext>
                </a:extLst>
              </a:tr>
              <a:tr h="390573">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rgbClr val="008000"/>
                          </a:solidFill>
                          <a:effectLst/>
                          <a:latin typeface="文鼎中圓" panose="020B0609010101010101" pitchFamily="49" charset="-120"/>
                          <a:ea typeface="文鼎中圓" panose="020B0609010101010101" pitchFamily="49" charset="-120"/>
                        </a:rPr>
                        <a:t>士林高商</a:t>
                      </a:r>
                      <a:endParaRPr lang="zh-TW" sz="1600" b="1" u="none" kern="100" baseline="0" dirty="0">
                        <a:solidFill>
                          <a:srgbClr val="008000"/>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設計</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基礎素描</a:t>
                      </a:r>
                      <a:r>
                        <a:rPr lang="zh-TW" sz="1200" b="1" u="none" kern="100" baseline="0" dirty="0">
                          <a:solidFill>
                            <a:schemeClr val="tx1"/>
                          </a:solidFill>
                          <a:effectLst/>
                          <a:latin typeface="Century Gothic" panose="020B0502020202020204" pitchFamily="34" charset="0"/>
                          <a:ea typeface="文鼎中圓" panose="020B0609010101010101" pitchFamily="49" charset="-120"/>
                        </a:rPr>
                        <a:t>、</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海報</a:t>
                      </a:r>
                      <a:r>
                        <a:rPr lang="zh-TW" sz="1200" b="1" u="none" kern="100" baseline="0" dirty="0">
                          <a:solidFill>
                            <a:schemeClr val="tx1"/>
                          </a:solidFill>
                          <a:effectLst/>
                          <a:latin typeface="Century Gothic" panose="020B0502020202020204" pitchFamily="34" charset="0"/>
                          <a:ea typeface="文鼎中圓" panose="020B0609010101010101" pitchFamily="49" charset="-120"/>
                        </a:rPr>
                        <a:t>設計</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美工科、廣告設計科、美術科、圖文傳播科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3"/>
                  </a:ext>
                </a:extLst>
              </a:tr>
              <a:tr h="412136">
                <a:tc vMerge="1">
                  <a:txBody>
                    <a:bodyPr/>
                    <a:lstStyle/>
                    <a:p>
                      <a:endParaRPr lang="zh-TW" alt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商業與管理</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200" b="1" u="none" kern="100" baseline="0" dirty="0">
                          <a:solidFill>
                            <a:schemeClr val="tx1"/>
                          </a:solidFill>
                          <a:effectLst/>
                          <a:latin typeface="Century Gothic" panose="020B0502020202020204" pitchFamily="34" charset="0"/>
                          <a:ea typeface="文鼎中圓" panose="020B0609010101010101" pitchFamily="49" charset="-120"/>
                        </a:rPr>
                        <a:t>文書處理、簡易記帳實務、</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市場行銷</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國際貿易科、會計科、商業經營科、資料處理科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4"/>
                  </a:ext>
                </a:extLst>
              </a:tr>
              <a:tr h="319896">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r>
                        <a:rPr lang="zh-TW" altLang="en-US" sz="1600" b="1" u="none" baseline="0" dirty="0">
                          <a:solidFill>
                            <a:srgbClr val="008000"/>
                          </a:solidFill>
                          <a:latin typeface="文鼎中圓" panose="020B0609010101010101" pitchFamily="49" charset="-120"/>
                          <a:ea typeface="文鼎中圓" panose="020B0609010101010101" pitchFamily="49" charset="-120"/>
                        </a:rPr>
                        <a:t>惇敘工商</a:t>
                      </a:r>
                      <a:endParaRPr lang="zh-TW" altLang="en-US" b="1" u="none" dirty="0">
                        <a:solidFill>
                          <a:srgbClr val="008000"/>
                        </a:solidFill>
                        <a:latin typeface="文鼎中圓" panose="020B0609010101010101" pitchFamily="49" charset="-120"/>
                        <a:ea typeface="文鼎中圓" panose="020B0609010101010101" pitchFamily="49"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動力機械</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200" b="1" u="none" kern="100" baseline="0" dirty="0">
                          <a:solidFill>
                            <a:schemeClr val="tx1"/>
                          </a:solidFill>
                          <a:effectLst/>
                          <a:latin typeface="Century Gothic" panose="020B0502020202020204" pitchFamily="34" charset="0"/>
                          <a:ea typeface="文鼎中圓" panose="020B0609010101010101" pitchFamily="49" charset="-120"/>
                        </a:rPr>
                        <a:t>汽</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車與機</a:t>
                      </a:r>
                      <a:r>
                        <a:rPr lang="zh-TW" sz="1200" b="1" u="none" kern="100" baseline="0" dirty="0">
                          <a:solidFill>
                            <a:schemeClr val="tx1"/>
                          </a:solidFill>
                          <a:effectLst/>
                          <a:latin typeface="Century Gothic" panose="020B0502020202020204" pitchFamily="34" charset="0"/>
                          <a:ea typeface="文鼎中圓" panose="020B0609010101010101" pitchFamily="49" charset="-120"/>
                        </a:rPr>
                        <a:t>車</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基礎</a:t>
                      </a:r>
                      <a:r>
                        <a:rPr lang="zh-TW" sz="1200" b="1" u="none" kern="100" baseline="0" dirty="0">
                          <a:solidFill>
                            <a:schemeClr val="tx1"/>
                          </a:solidFill>
                          <a:effectLst/>
                          <a:latin typeface="Century Gothic" panose="020B0502020202020204" pitchFamily="34" charset="0"/>
                          <a:ea typeface="文鼎中圓" panose="020B0609010101010101" pitchFamily="49" charset="-120"/>
                        </a:rPr>
                        <a:t>、引擎基礎</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、電動機車修護</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pPr>
                      <a:r>
                        <a:rPr lang="zh-TW" altLang="en-US" sz="1200" b="1" u="none" baseline="0" dirty="0">
                          <a:solidFill>
                            <a:schemeClr val="tx1"/>
                          </a:solidFill>
                          <a:latin typeface="Century Gothic" panose="020B0502020202020204" pitchFamily="34" charset="0"/>
                          <a:ea typeface="文鼎中圓" panose="020B0609010101010101" pitchFamily="49" charset="-120"/>
                        </a:rPr>
                        <a:t>汽車科、重機科、輪機科、板金科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7"/>
                  </a:ext>
                </a:extLst>
              </a:tr>
              <a:tr h="394087">
                <a:tc vMerge="1">
                  <a:txBody>
                    <a:bodyPr/>
                    <a:lstStyle/>
                    <a:p>
                      <a:endParaRPr lang="zh-TW" alt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土木建築</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木工、</a:t>
                      </a:r>
                      <a:r>
                        <a:rPr lang="zh-TW" sz="1200" b="1" u="none" kern="100" baseline="0" dirty="0">
                          <a:solidFill>
                            <a:schemeClr val="tx1"/>
                          </a:solidFill>
                          <a:effectLst/>
                          <a:latin typeface="Century Gothic" panose="020B0502020202020204" pitchFamily="34" charset="0"/>
                          <a:ea typeface="文鼎中圓" panose="020B0609010101010101" pitchFamily="49" charset="-120"/>
                        </a:rPr>
                        <a:t>建築製圖</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與識圖</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pPr>
                      <a:r>
                        <a:rPr lang="zh-TW" altLang="en-US" sz="1200" b="1" u="none" baseline="0" dirty="0">
                          <a:solidFill>
                            <a:schemeClr val="tx1"/>
                          </a:solidFill>
                          <a:latin typeface="Century Gothic" panose="020B0502020202020204" pitchFamily="34" charset="0"/>
                          <a:ea typeface="文鼎中圓" panose="020B0609010101010101" pitchFamily="49" charset="-120"/>
                        </a:rPr>
                        <a:t>土木科、建築科、室內設計科、製圖科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8"/>
                  </a:ext>
                </a:extLst>
              </a:tr>
              <a:tr h="338207">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rgbClr val="008000"/>
                          </a:solidFill>
                          <a:effectLst/>
                          <a:latin typeface="文鼎中圓" panose="020B0609010101010101" pitchFamily="49" charset="-120"/>
                          <a:ea typeface="文鼎中圓" panose="020B0609010101010101" pitchFamily="49" charset="-120"/>
                        </a:rPr>
                        <a:t>泰北高中</a:t>
                      </a:r>
                      <a:endParaRPr lang="zh-TW" sz="1600" b="1" u="none" kern="100" baseline="0" dirty="0">
                        <a:solidFill>
                          <a:srgbClr val="008000"/>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文鼎中圓" panose="020B0609010101010101" pitchFamily="49" charset="-120"/>
                          <a:ea typeface="文鼎中圓" panose="020B0609010101010101" pitchFamily="49" charset="-120"/>
                        </a:rPr>
                        <a:t>設計</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rPr>
                        <a:t>群</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基礎素描</a:t>
                      </a:r>
                      <a:r>
                        <a:rPr lang="zh-TW" sz="1200" b="1" u="none" kern="100" baseline="0" dirty="0">
                          <a:solidFill>
                            <a:schemeClr val="tx1"/>
                          </a:solidFill>
                          <a:effectLst/>
                          <a:latin typeface="Century Gothic" panose="020B0502020202020204" pitchFamily="34" charset="0"/>
                          <a:ea typeface="文鼎中圓" panose="020B0609010101010101" pitchFamily="49" charset="-120"/>
                        </a:rPr>
                        <a:t>、</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海報</a:t>
                      </a:r>
                      <a:r>
                        <a:rPr lang="zh-TW" sz="1200" b="1" u="none" kern="100" baseline="0" dirty="0">
                          <a:solidFill>
                            <a:schemeClr val="tx1"/>
                          </a:solidFill>
                          <a:effectLst/>
                          <a:latin typeface="Century Gothic" panose="020B0502020202020204" pitchFamily="34" charset="0"/>
                          <a:ea typeface="文鼎中圓" panose="020B0609010101010101" pitchFamily="49" charset="-120"/>
                        </a:rPr>
                        <a:t>設計</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、多媒體設計</a:t>
                      </a:r>
                      <a:r>
                        <a:rPr lang="en-US" altLang="zh-TW" sz="1200" b="1" u="none" kern="100" baseline="0" dirty="0">
                          <a:solidFill>
                            <a:schemeClr val="tx1"/>
                          </a:solidFill>
                          <a:effectLst/>
                          <a:latin typeface="Century Gothic" panose="020B0502020202020204" pitchFamily="34" charset="0"/>
                          <a:ea typeface="文鼎中圓" panose="020B0609010101010101" pitchFamily="49" charset="-120"/>
                        </a:rPr>
                        <a:t>(</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電腦繪圖</a:t>
                      </a:r>
                      <a:r>
                        <a:rPr lang="en-US" altLang="zh-TW" sz="1200" b="1" u="none" kern="100" baseline="0" dirty="0">
                          <a:solidFill>
                            <a:schemeClr val="tx1"/>
                          </a:solidFill>
                          <a:effectLst/>
                          <a:latin typeface="Century Gothic" panose="020B0502020202020204" pitchFamily="34" charset="0"/>
                          <a:ea typeface="文鼎中圓" panose="020B0609010101010101" pitchFamily="49" charset="-120"/>
                        </a:rPr>
                        <a:t>)</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美工科、廣告設計科、美術科、圖文傳播科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9"/>
                  </a:ext>
                </a:extLst>
              </a:tr>
              <a:tr h="684370">
                <a:tc vMerge="1">
                  <a:txBody>
                    <a:bodyPr/>
                    <a:lstStyle/>
                    <a:p>
                      <a:endParaRPr lang="zh-TW" alt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300" b="1" u="none" kern="100" baseline="0" dirty="0">
                          <a:solidFill>
                            <a:schemeClr val="tx1"/>
                          </a:solidFill>
                          <a:effectLst/>
                          <a:latin typeface="Century Gothic" panose="020B0502020202020204" pitchFamily="34" charset="0"/>
                          <a:ea typeface="文鼎中圓" panose="020B0609010101010101" pitchFamily="49" charset="-120"/>
                        </a:rPr>
                        <a:t>設計群－多媒體設計</a:t>
                      </a:r>
                      <a:endParaRPr lang="zh-TW" sz="13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電腦資訊整合與美學設計、動畫製作、</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endParaRPr>
                    </a:p>
                    <a:p>
                      <a:pPr algn="ctr">
                        <a:lnSpc>
                          <a:spcPts val="1200"/>
                        </a:lnSpc>
                        <a:spcAft>
                          <a:spcPts val="0"/>
                        </a:spcAft>
                      </a:pP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endParaRPr>
                    </a:p>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影片剪輯</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多媒體應用科、多媒體動畫科、電影電視科</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783372527"/>
                  </a:ext>
                </a:extLst>
              </a:tr>
              <a:tr h="569914">
                <a:tc vMerge="1">
                  <a:txBody>
                    <a:bodyPr/>
                    <a:lstStyle/>
                    <a:p>
                      <a:endParaRPr lang="zh-TW" alt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Century Gothic" panose="020B0502020202020204" pitchFamily="34" charset="0"/>
                          <a:ea typeface="文鼎中圓" panose="020B0609010101010101" pitchFamily="49" charset="-120"/>
                        </a:rPr>
                        <a:t>藝術</a:t>
                      </a:r>
                      <a:r>
                        <a:rPr lang="zh-TW" altLang="en-US" sz="1300" b="1" u="none" kern="100" baseline="0" dirty="0">
                          <a:solidFill>
                            <a:schemeClr val="tx1"/>
                          </a:solidFill>
                          <a:effectLst/>
                          <a:latin typeface="Century Gothic" panose="020B0502020202020204" pitchFamily="34" charset="0"/>
                          <a:ea typeface="文鼎中圓" panose="020B0609010101010101" pitchFamily="49" charset="-120"/>
                        </a:rPr>
                        <a:t>群</a:t>
                      </a:r>
                      <a:endParaRPr lang="zh-TW" sz="13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200" b="1" u="none" kern="100" baseline="0" dirty="0">
                          <a:solidFill>
                            <a:schemeClr val="tx1"/>
                          </a:solidFill>
                          <a:effectLst/>
                          <a:latin typeface="Century Gothic" panose="020B0502020202020204" pitchFamily="34" charset="0"/>
                          <a:ea typeface="文鼎中圓" panose="020B0609010101010101" pitchFamily="49" charset="-120"/>
                        </a:rPr>
                        <a:t>表演藝術相關課程</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（音樂、舞蹈、戲劇等）</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音樂科、舞蹈科、戲劇科、表演藝術科、</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劇場藝術科、影劇科</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10"/>
                  </a:ext>
                </a:extLst>
              </a:tr>
              <a:tr h="48606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rgbClr val="008000"/>
                          </a:solidFill>
                          <a:effectLst/>
                          <a:latin typeface="Century Gothic" panose="020B0502020202020204" pitchFamily="34" charset="0"/>
                          <a:ea typeface="文鼎中圓" panose="020B0609010101010101" pitchFamily="49" charset="-120"/>
                        </a:rPr>
                        <a:t>馬偕護專</a:t>
                      </a:r>
                      <a:endParaRPr lang="zh-TW" sz="1600" b="1" u="none" kern="100" baseline="0" dirty="0">
                        <a:solidFill>
                          <a:srgbClr val="008000"/>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300" b="1" u="none" kern="100" baseline="0" dirty="0">
                          <a:solidFill>
                            <a:schemeClr val="tx1"/>
                          </a:solidFill>
                          <a:effectLst/>
                          <a:latin typeface="Century Gothic" panose="020B0502020202020204" pitchFamily="34" charset="0"/>
                          <a:ea typeface="文鼎中圓" panose="020B0609010101010101" pitchFamily="49" charset="-120"/>
                        </a:rPr>
                        <a:t>醫護</a:t>
                      </a:r>
                      <a:r>
                        <a:rPr lang="zh-TW" altLang="en-US" sz="1300" b="1" u="none" kern="100" baseline="0" dirty="0">
                          <a:solidFill>
                            <a:schemeClr val="tx1"/>
                          </a:solidFill>
                          <a:effectLst/>
                          <a:latin typeface="Century Gothic" panose="020B0502020202020204" pitchFamily="34" charset="0"/>
                          <a:ea typeface="文鼎中圓" panose="020B0609010101010101" pitchFamily="49" charset="-120"/>
                        </a:rPr>
                        <a:t>群</a:t>
                      </a:r>
                      <a:endParaRPr lang="zh-TW" sz="13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200" b="1" u="none" kern="100" baseline="0" dirty="0">
                          <a:solidFill>
                            <a:schemeClr val="tx1"/>
                          </a:solidFill>
                          <a:effectLst/>
                          <a:latin typeface="Century Gothic" panose="020B0502020202020204" pitchFamily="34" charset="0"/>
                          <a:ea typeface="文鼎中圓" panose="020B0609010101010101" pitchFamily="49" charset="-120"/>
                        </a:rPr>
                        <a:t>護理</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rPr>
                        <a:t>基本工作、婦女兒童保健</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護理科、視光科、幼保科</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11"/>
                  </a:ext>
                </a:extLst>
              </a:tr>
              <a:tr h="442822">
                <a:tc grid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註：除了學生興趣外，亦會考量合作的技專校院易達性及所開設職群來決定合作對象；每學期略有不同。</a:t>
                      </a:r>
                      <a:br>
                        <a:rPr lang="en-US" altLang="zh-TW" sz="1400" dirty="0">
                          <a:solidFill>
                            <a:schemeClr val="accent4">
                              <a:lumMod val="50000"/>
                            </a:schemeClr>
                          </a:solidFill>
                          <a:latin typeface="文鼎中圓" panose="020B0609010101010101" pitchFamily="49" charset="-120"/>
                          <a:ea typeface="文鼎中圓" panose="020B0609010101010101" pitchFamily="49" charset="-120"/>
                        </a:rPr>
                      </a:b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    上列學校與職群為</a:t>
                      </a:r>
                      <a:r>
                        <a:rPr lang="en-US" altLang="zh-TW" sz="1400" dirty="0">
                          <a:solidFill>
                            <a:schemeClr val="accent4">
                              <a:lumMod val="50000"/>
                            </a:schemeClr>
                          </a:solidFill>
                          <a:latin typeface="Century Gothic" panose="020B0502020202020204" pitchFamily="34" charset="0"/>
                          <a:ea typeface="文鼎中圓" panose="020B0609010101010101" pitchFamily="49" charset="-120"/>
                        </a:rPr>
                        <a:t>115</a:t>
                      </a: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學年度第</a:t>
                      </a:r>
                      <a:r>
                        <a:rPr lang="en-US" altLang="zh-TW" sz="1400" dirty="0">
                          <a:solidFill>
                            <a:schemeClr val="accent4">
                              <a:lumMod val="50000"/>
                            </a:schemeClr>
                          </a:solidFill>
                          <a:latin typeface="文鼎中圓" panose="020B0609010101010101" pitchFamily="49" charset="-120"/>
                          <a:ea typeface="文鼎中圓" panose="020B0609010101010101" pitchFamily="49" charset="-120"/>
                        </a:rPr>
                        <a:t>1</a:t>
                      </a: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學期合作對象。</a:t>
                      </a:r>
                      <a:endParaRPr lang="zh-TW" alt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zh-TW" altLang="en-US" dirty="0"/>
                    </a:p>
                  </a:txBody>
                  <a:tcPr marL="8959" marR="8959" marT="0" marB="0" anchor="ctr">
                    <a:lnL w="12700" cmpd="sng">
                      <a:solidFill>
                        <a:srgbClr val="ECEFF1"/>
                      </a:solidFill>
                    </a:lnL>
                    <a:lnR w="12700" cap="flat" cmpd="sng" algn="ctr">
                      <a:solidFill>
                        <a:srgbClr val="ECEFF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CEFF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hMerge="1">
                  <a:txBody>
                    <a:bodyPr/>
                    <a:lstStyle/>
                    <a:p>
                      <a:endParaRPr lang="zh-TW" altLang="en-US" dirty="0"/>
                    </a:p>
                  </a:txBody>
                  <a:tcPr marL="8959" marR="8959" marT="0" marB="0" anchor="ctr">
                    <a:lnL w="12700" cmpd="sng">
                      <a:solidFill>
                        <a:srgbClr val="ECEFF1"/>
                      </a:solidFill>
                    </a:lnL>
                    <a:lnR w="12700" cmpd="sng">
                      <a:solidFill>
                        <a:srgbClr val="ECEFF1"/>
                      </a:solidFill>
                    </a:lnR>
                    <a:lnT w="12700" cap="flat" cmpd="sng" algn="ctr">
                      <a:solidFill>
                        <a:srgbClr val="ECEFF1"/>
                      </a:solidFill>
                      <a:prstDash val="solid"/>
                      <a:round/>
                      <a:headEnd type="none" w="med" len="med"/>
                      <a:tailEnd type="none" w="med" len="med"/>
                    </a:lnT>
                    <a:lnB w="12700" cmpd="sng">
                      <a:solidFill>
                        <a:srgbClr val="ECEFF1"/>
                      </a:solidFill>
                    </a:lnB>
                    <a:lnTlToBr w="12700" cmpd="sng">
                      <a:noFill/>
                      <a:prstDash val="solid"/>
                    </a:lnTlToBr>
                    <a:lnBlToTr w="12700" cmpd="sng">
                      <a:noFill/>
                      <a:prstDash val="solid"/>
                    </a:lnBlToTr>
                    <a:noFill/>
                  </a:tcPr>
                </a:tc>
                <a:tc hMerge="1">
                  <a:txBody>
                    <a:bodyPr/>
                    <a:lstStyle/>
                    <a:p>
                      <a:endParaRPr lang="zh-TW" altLang="en-US" dirty="0"/>
                    </a:p>
                  </a:txBody>
                  <a:tcPr marL="8959" marR="8959" marT="0" marB="0" anchor="ctr">
                    <a:lnL w="12700" cmpd="sng">
                      <a:solidFill>
                        <a:srgbClr val="ECEFF1"/>
                      </a:solidFill>
                    </a:lnL>
                    <a:lnR w="12700" cmpd="sng">
                      <a:solidFill>
                        <a:srgbClr val="ECEFF1"/>
                      </a:solidFill>
                    </a:lnR>
                    <a:lnT w="12700" cap="flat" cmpd="sng" algn="ctr">
                      <a:solidFill>
                        <a:srgbClr val="ECEFF1"/>
                      </a:solidFill>
                      <a:prstDash val="solid"/>
                      <a:round/>
                      <a:headEnd type="none" w="med" len="med"/>
                      <a:tailEnd type="none" w="med" len="med"/>
                    </a:lnT>
                    <a:lnB w="12700" cmpd="sng">
                      <a:solidFill>
                        <a:srgbClr val="ECEFF1"/>
                      </a:solidFill>
                    </a:lnB>
                    <a:lnTlToBr w="12700" cmpd="sng">
                      <a:noFill/>
                      <a:prstDash val="solid"/>
                    </a:lnTlToBr>
                    <a:lnBlToTr w="12700" cmpd="sng">
                      <a:noFill/>
                      <a:prstDash val="solid"/>
                    </a:lnBlToTr>
                    <a:noFill/>
                  </a:tcPr>
                </a:tc>
                <a:tc hMerge="1">
                  <a:txBody>
                    <a:bodyPr/>
                    <a:lstStyle/>
                    <a:p>
                      <a:endParaRPr lang="zh-TW" altLang="en-US" dirty="0"/>
                    </a:p>
                  </a:txBody>
                  <a:tcPr marL="8959" marR="8959" marT="0" marB="0" anchor="ctr">
                    <a:lnL w="12700" cmpd="sng">
                      <a:solidFill>
                        <a:srgbClr val="ECEFF1"/>
                      </a:solidFill>
                    </a:lnL>
                    <a:lnR w="12700" cmpd="sng">
                      <a:solidFill>
                        <a:srgbClr val="ECEFF1"/>
                      </a:solidFill>
                    </a:lnR>
                    <a:lnT w="12700" cap="flat" cmpd="sng" algn="ctr">
                      <a:solidFill>
                        <a:srgbClr val="ECEFF1"/>
                      </a:solidFill>
                      <a:prstDash val="solid"/>
                      <a:round/>
                      <a:headEnd type="none" w="med" len="med"/>
                      <a:tailEnd type="none" w="med" len="med"/>
                    </a:lnT>
                    <a:lnB w="12700" cmpd="sng">
                      <a:solidFill>
                        <a:srgbClr val="ECEFF1"/>
                      </a:solid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652262696"/>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1" name="Google Shape;171;p23"/>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graphicFrame>
        <p:nvGraphicFramePr>
          <p:cNvPr id="5" name="表格 4">
            <a:extLst>
              <a:ext uri="{FF2B5EF4-FFF2-40B4-BE49-F238E27FC236}">
                <a16:creationId xmlns:a16="http://schemas.microsoft.com/office/drawing/2014/main" id="{E6F981E5-B6B5-494F-8018-59F3A7D11557}"/>
              </a:ext>
            </a:extLst>
          </p:cNvPr>
          <p:cNvGraphicFramePr>
            <a:graphicFrameLocks noGrp="1"/>
          </p:cNvGraphicFramePr>
          <p:nvPr>
            <p:extLst>
              <p:ext uri="{D42A27DB-BD31-4B8C-83A1-F6EECF244321}">
                <p14:modId xmlns:p14="http://schemas.microsoft.com/office/powerpoint/2010/main" val="41981626"/>
              </p:ext>
            </p:extLst>
          </p:nvPr>
        </p:nvGraphicFramePr>
        <p:xfrm>
          <a:off x="-1" y="0"/>
          <a:ext cx="9144001" cy="3682936"/>
        </p:xfrm>
        <a:graphic>
          <a:graphicData uri="http://schemas.openxmlformats.org/drawingml/2006/table">
            <a:tbl>
              <a:tblPr/>
              <a:tblGrid>
                <a:gridCol w="1059873">
                  <a:extLst>
                    <a:ext uri="{9D8B030D-6E8A-4147-A177-3AD203B41FA5}">
                      <a16:colId xmlns:a16="http://schemas.microsoft.com/office/drawing/2014/main" val="20000"/>
                    </a:ext>
                  </a:extLst>
                </a:gridCol>
                <a:gridCol w="1689906">
                  <a:extLst>
                    <a:ext uri="{9D8B030D-6E8A-4147-A177-3AD203B41FA5}">
                      <a16:colId xmlns:a16="http://schemas.microsoft.com/office/drawing/2014/main" val="20001"/>
                    </a:ext>
                  </a:extLst>
                </a:gridCol>
                <a:gridCol w="3683914">
                  <a:extLst>
                    <a:ext uri="{9D8B030D-6E8A-4147-A177-3AD203B41FA5}">
                      <a16:colId xmlns:a16="http://schemas.microsoft.com/office/drawing/2014/main" val="20002"/>
                    </a:ext>
                  </a:extLst>
                </a:gridCol>
                <a:gridCol w="2710308">
                  <a:extLst>
                    <a:ext uri="{9D8B030D-6E8A-4147-A177-3AD203B41FA5}">
                      <a16:colId xmlns:a16="http://schemas.microsoft.com/office/drawing/2014/main" val="20003"/>
                    </a:ext>
                  </a:extLst>
                </a:gridCol>
              </a:tblGrid>
              <a:tr h="29420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chemeClr val="tx1"/>
                          </a:solidFill>
                          <a:effectLst/>
                          <a:latin typeface="Century Gothic" panose="020B0502020202020204" pitchFamily="34" charset="0"/>
                          <a:ea typeface="文鼎中圓" panose="020B0609010101010101" pitchFamily="49" charset="-120"/>
                        </a:rPr>
                        <a:t>合作高職</a:t>
                      </a:r>
                      <a:endParaRPr lang="zh-TW"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mpd="sng">
                      <a:solidFill>
                        <a:srgbClr val="ECEFF1"/>
                      </a:solidFill>
                    </a:lnL>
                    <a:lnR w="12700" cmpd="sng">
                      <a:solidFill>
                        <a:srgbClr val="ECEFF1"/>
                      </a:solidFill>
                    </a:lnR>
                    <a:lnT w="12700" cmpd="sng">
                      <a:solidFill>
                        <a:srgbClr val="ECEFF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sz="1600" b="1" u="none" kern="100" baseline="0" dirty="0">
                          <a:solidFill>
                            <a:schemeClr val="tx1"/>
                          </a:solidFill>
                          <a:effectLst/>
                          <a:latin typeface="Century Gothic" panose="020B0502020202020204" pitchFamily="34" charset="0"/>
                          <a:ea typeface="文鼎中圓" panose="020B0609010101010101" pitchFamily="49" charset="-120"/>
                        </a:rPr>
                        <a:t>開設職群</a:t>
                      </a:r>
                      <a:endParaRPr lang="zh-TW"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mpd="sng">
                      <a:solidFill>
                        <a:srgbClr val="ECEFF1"/>
                      </a:solidFill>
                    </a:lnL>
                    <a:lnR w="12700" cmpd="sng">
                      <a:solidFill>
                        <a:srgbClr val="ECEFF1"/>
                      </a:solidFill>
                    </a:lnR>
                    <a:lnT w="12700" cmpd="sng">
                      <a:solidFill>
                        <a:srgbClr val="ECEFF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pPr>
                      <a:r>
                        <a:rPr lang="zh-TW" altLang="en-US" sz="1600" b="1" u="none" baseline="0" dirty="0">
                          <a:solidFill>
                            <a:schemeClr val="tx1"/>
                          </a:solidFill>
                          <a:latin typeface="Century Gothic" panose="020B0502020202020204" pitchFamily="34" charset="0"/>
                          <a:ea typeface="文鼎中圓" panose="020B0609010101010101" pitchFamily="49" charset="-120"/>
                        </a:rPr>
                        <a:t>體驗內容</a:t>
                      </a:r>
                    </a:p>
                  </a:txBody>
                  <a:tcPr marL="8959" marR="8959" marT="0" marB="0" anchor="ctr">
                    <a:lnL w="12700" cmpd="sng">
                      <a:solidFill>
                        <a:srgbClr val="ECEFF1"/>
                      </a:solidFill>
                    </a:lnL>
                    <a:lnR w="12700" cmpd="sng">
                      <a:solidFill>
                        <a:srgbClr val="ECEFF1"/>
                      </a:solidFill>
                    </a:lnR>
                    <a:lnT w="12700" cmpd="sng">
                      <a:solidFill>
                        <a:srgbClr val="ECEFF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高職或五專相關科系</a:t>
                      </a:r>
                      <a:endParaRPr lang="zh-TW" sz="16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mpd="sng">
                      <a:solidFill>
                        <a:srgbClr val="ECEFF1"/>
                      </a:solidFill>
                    </a:lnL>
                    <a:lnR w="12700" cmpd="sng">
                      <a:solidFill>
                        <a:srgbClr val="ECEFF1"/>
                      </a:solidFill>
                    </a:lnR>
                    <a:lnT w="12700" cmpd="sng">
                      <a:solidFill>
                        <a:srgbClr val="ECEFF1"/>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DBF8"/>
                    </a:solidFill>
                  </a:tcPr>
                </a:tc>
                <a:extLst>
                  <a:ext uri="{0D108BD9-81ED-4DB2-BD59-A6C34878D82A}">
                    <a16:rowId xmlns:a16="http://schemas.microsoft.com/office/drawing/2014/main" val="10000"/>
                  </a:ext>
                </a:extLst>
              </a:tr>
              <a:tr h="338207">
                <a:tc rowSpan="6">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600" b="1" u="none" kern="100" baseline="0" dirty="0">
                          <a:solidFill>
                            <a:srgbClr val="008000"/>
                          </a:solidFill>
                          <a:effectLst/>
                          <a:latin typeface="文鼎中圓" panose="020B0609010101010101" pitchFamily="49" charset="-120"/>
                          <a:ea typeface="文鼎中圓" panose="020B0609010101010101" pitchFamily="49" charset="-120"/>
                          <a:cs typeface="Times New Roman" panose="02020603050405020304" pitchFamily="18" charset="0"/>
                        </a:rPr>
                        <a:t>松山工農</a:t>
                      </a:r>
                      <a:endParaRPr lang="zh-TW" sz="1600" b="1" u="none" kern="100" baseline="0" dirty="0">
                        <a:solidFill>
                          <a:srgbClr val="008000"/>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食品群</a:t>
                      </a:r>
                      <a:r>
                        <a:rPr lang="en-US" alt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烘焙</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食品加工、烘焙</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食品科、食品加工科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0009"/>
                  </a:ext>
                </a:extLst>
              </a:tr>
              <a:tr h="338207">
                <a:tc vMerge="1">
                  <a:txBody>
                    <a:bodyPr/>
                    <a:lstStyle/>
                    <a:p>
                      <a:endParaRPr lang="zh-TW" altLang="en-US"/>
                    </a:p>
                  </a:txBody>
                  <a:tcPr/>
                </a:tc>
                <a:tc>
                  <a:txBody>
                    <a:bodyPr/>
                    <a:lstStyle/>
                    <a:p>
                      <a:pPr algn="ctr">
                        <a:lnSpc>
                          <a:spcPts val="1200"/>
                        </a:lnSpc>
                        <a:spcAft>
                          <a:spcPts val="0"/>
                        </a:spcAft>
                      </a:pP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農業群</a:t>
                      </a:r>
                      <a:r>
                        <a:rPr lang="en-US" alt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園藝</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園藝、觀賞植物種植、蔬菜栽培、花藝</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園藝科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632290020"/>
                  </a:ext>
                </a:extLst>
              </a:tr>
              <a:tr h="338207">
                <a:tc vMerge="1">
                  <a:txBody>
                    <a:bodyPr/>
                    <a:lstStyle/>
                    <a:p>
                      <a:endParaRPr lang="zh-TW" altLang="en-US"/>
                    </a:p>
                  </a:txBody>
                  <a:tcPr/>
                </a:tc>
                <a:tc>
                  <a:txBody>
                    <a:bodyPr/>
                    <a:lstStyle/>
                    <a:p>
                      <a:pPr algn="ctr">
                        <a:lnSpc>
                          <a:spcPts val="1200"/>
                        </a:lnSpc>
                        <a:spcAft>
                          <a:spcPts val="0"/>
                        </a:spcAft>
                      </a:pP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電機與電子群</a:t>
                      </a:r>
                      <a:r>
                        <a:rPr lang="en-US" alt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電機</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室內配線、工業配線</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電機科、電子科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2103760432"/>
                  </a:ext>
                </a:extLst>
              </a:tr>
              <a:tr h="338207">
                <a:tc vMerge="1">
                  <a:txBody>
                    <a:bodyPr/>
                    <a:lstStyle/>
                    <a:p>
                      <a:endParaRPr lang="zh-TW" altLang="en-US"/>
                    </a:p>
                  </a:txBody>
                  <a:tcPr/>
                </a:tc>
                <a:tc>
                  <a:txBody>
                    <a:bodyPr/>
                    <a:lstStyle/>
                    <a:p>
                      <a:pPr algn="ctr">
                        <a:lnSpc>
                          <a:spcPts val="1200"/>
                        </a:lnSpc>
                        <a:spcAft>
                          <a:spcPts val="0"/>
                        </a:spcAft>
                      </a:pP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電機與電子群</a:t>
                      </a:r>
                      <a:r>
                        <a:rPr lang="en-US" alt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電子</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基礎電子應用、資訊應用</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電機科、電子科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2691715473"/>
                  </a:ext>
                </a:extLst>
              </a:tr>
              <a:tr h="338207">
                <a:tc vMerge="1">
                  <a:txBody>
                    <a:bodyPr/>
                    <a:lstStyle/>
                    <a:p>
                      <a:endParaRPr lang="zh-TW" altLang="en-US"/>
                    </a:p>
                  </a:txBody>
                  <a:tcPr/>
                </a:tc>
                <a:tc>
                  <a:txBody>
                    <a:bodyPr/>
                    <a:lstStyle/>
                    <a:p>
                      <a:pPr algn="ctr">
                        <a:lnSpc>
                          <a:spcPts val="1200"/>
                        </a:lnSpc>
                        <a:spcAft>
                          <a:spcPts val="0"/>
                        </a:spcAft>
                      </a:pP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電機與電子群</a:t>
                      </a:r>
                      <a:r>
                        <a:rPr lang="en-US" alt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a:t>
                      </a:r>
                      <a:r>
                        <a:rPr lang="zh-TW" altLang="en-US"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rPr>
                        <a:t>資訊</a:t>
                      </a:r>
                      <a:endParaRPr lang="zh-TW" sz="1300" b="1" u="none" kern="100" baseline="0" dirty="0">
                        <a:solidFill>
                          <a:schemeClr val="tx1"/>
                        </a:solidFill>
                        <a:effectLst/>
                        <a:latin typeface="文鼎中圓" panose="020B0609010101010101" pitchFamily="49" charset="-12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軟體設計、程式設計</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電子科、資訊科</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682427341"/>
                  </a:ext>
                </a:extLst>
              </a:tr>
              <a:tr h="322639">
                <a:tc vMerge="1">
                  <a:txBody>
                    <a:bodyPr/>
                    <a:lstStyle/>
                    <a:p>
                      <a:endParaRPr lang="zh-TW" alt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3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動力機械群</a:t>
                      </a:r>
                      <a:endParaRPr lang="zh-TW" sz="13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汽車與機車基本認識、引擎基礎、電動機車修護</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汽車科、重機科</a:t>
                      </a:r>
                      <a:endParaRPr 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1783372527"/>
                  </a:ext>
                </a:extLst>
              </a:tr>
              <a:tr h="322639">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lvl="0" indent="0" algn="ctr" defTabSz="914400" rtl="0" eaLnBrk="1" fontAlgn="auto" latinLnBrk="0" hangingPunct="1">
                        <a:lnSpc>
                          <a:spcPts val="1200"/>
                        </a:lnSpc>
                        <a:spcBef>
                          <a:spcPts val="0"/>
                        </a:spcBef>
                        <a:spcAft>
                          <a:spcPts val="0"/>
                        </a:spcAft>
                        <a:buClr>
                          <a:srgbClr val="000000"/>
                        </a:buClr>
                        <a:buSzTx/>
                        <a:buFont typeface="Arial"/>
                        <a:buNone/>
                        <a:tabLst/>
                        <a:defRPr/>
                      </a:pPr>
                      <a:r>
                        <a:rPr lang="zh-TW" altLang="en-US" sz="1600" b="1" u="none" kern="100" baseline="0" dirty="0">
                          <a:solidFill>
                            <a:srgbClr val="008000"/>
                          </a:solidFill>
                          <a:effectLst/>
                          <a:latin typeface="Century Gothic" panose="020B0502020202020204" pitchFamily="34" charset="0"/>
                          <a:ea typeface="文鼎中圓" panose="020B0609010101010101" pitchFamily="49" charset="-120"/>
                          <a:cs typeface="Times New Roman" panose="02020603050405020304" pitchFamily="18" charset="0"/>
                        </a:rPr>
                        <a:t>內湖高工</a:t>
                      </a:r>
                      <a:endParaRPr lang="zh-TW" altLang="en-US" sz="1600" b="1" u="none" baseline="0" dirty="0">
                        <a:solidFill>
                          <a:srgbClr val="008000"/>
                        </a:solidFill>
                        <a:latin typeface="文鼎中圓" panose="020B0609010101010101" pitchFamily="49" charset="-120"/>
                        <a:ea typeface="文鼎中圓" panose="020B0609010101010101" pitchFamily="49"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300" b="1" u="none" kern="100" baseline="0" dirty="0">
                          <a:solidFill>
                            <a:schemeClr val="tx1"/>
                          </a:solidFill>
                          <a:effectLst/>
                          <a:latin typeface="Century Gothic" panose="020B0502020202020204" pitchFamily="34" charset="0"/>
                          <a:ea typeface="文鼎中圓" panose="020B0609010101010101" pitchFamily="49" charset="-120"/>
                        </a:rPr>
                        <a:t>電機與電子群</a:t>
                      </a:r>
                      <a:r>
                        <a:rPr lang="en-US" altLang="zh-TW" sz="1300" b="1" u="none" kern="100" baseline="0" dirty="0">
                          <a:solidFill>
                            <a:schemeClr val="tx1"/>
                          </a:solidFill>
                          <a:effectLst/>
                          <a:latin typeface="Century Gothic" panose="020B0502020202020204" pitchFamily="34" charset="0"/>
                          <a:ea typeface="文鼎中圓" panose="020B0609010101010101" pitchFamily="49" charset="-120"/>
                        </a:rPr>
                        <a:t>-</a:t>
                      </a:r>
                      <a:r>
                        <a:rPr lang="zh-TW" altLang="en-US" sz="1300" b="1" u="none" kern="100" baseline="0" dirty="0">
                          <a:solidFill>
                            <a:schemeClr val="tx1"/>
                          </a:solidFill>
                          <a:effectLst/>
                          <a:latin typeface="Century Gothic" panose="020B0502020202020204" pitchFamily="34" charset="0"/>
                          <a:ea typeface="文鼎中圓" panose="020B0609010101010101" pitchFamily="49" charset="-120"/>
                        </a:rPr>
                        <a:t>電機科</a:t>
                      </a:r>
                      <a:endParaRPr lang="zh-TW" altLang="en-US" sz="1300" b="1" u="none" dirty="0">
                        <a:solidFill>
                          <a:schemeClr val="tx1"/>
                        </a:solidFill>
                        <a:latin typeface="文鼎中圓" panose="020B0609010101010101" pitchFamily="49" charset="-120"/>
                        <a:ea typeface="文鼎中圓" panose="020B0609010101010101" pitchFamily="49" charset="-120"/>
                      </a:endParaRP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工業配線、機械手臂</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電機科、電子科</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539037898"/>
                  </a:ext>
                </a:extLst>
              </a:tr>
              <a:tr h="322639">
                <a:tc vMerge="1">
                  <a:txBody>
                    <a:bodyPr/>
                    <a:lstStyle/>
                    <a:p>
                      <a:endParaRPr lang="zh-TW" altLang="en-US"/>
                    </a:p>
                  </a:txBody>
                  <a:tcPr>
                    <a:lnL w="12700" cmpd="sng">
                      <a:solidFill>
                        <a:srgbClr val="ECEFF1"/>
                      </a:solidFill>
                    </a:lnL>
                    <a:lnR w="12700" cap="flat" cmpd="sng" algn="ctr">
                      <a:solidFill>
                        <a:srgbClr val="ECEFF1"/>
                      </a:solidFill>
                      <a:prstDash val="solid"/>
                      <a:round/>
                      <a:headEnd type="none" w="med" len="med"/>
                      <a:tailEnd type="none" w="med" len="med"/>
                    </a:lnR>
                    <a:lnT w="12700" cap="flat" cmpd="sng" algn="ctr">
                      <a:solidFill>
                        <a:srgbClr val="ECEFF1"/>
                      </a:solidFill>
                      <a:prstDash val="solid"/>
                      <a:round/>
                      <a:headEnd type="none" w="med" len="med"/>
                      <a:tailEnd type="none" w="med" len="med"/>
                    </a:lnT>
                    <a:lnB w="12700" cap="flat" cmpd="sng" algn="ctr">
                      <a:solidFill>
                        <a:srgbClr val="ECEFF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r>
                        <a:rPr lang="zh-TW" altLang="en-US" sz="1300" b="1" dirty="0">
                          <a:solidFill>
                            <a:schemeClr val="tx1"/>
                          </a:solidFill>
                          <a:latin typeface="文鼎中圓" panose="020B0609010101010101" pitchFamily="49" charset="-120"/>
                          <a:ea typeface="文鼎中圓" panose="020B0609010101010101" pitchFamily="49" charset="-120"/>
                        </a:rPr>
                        <a:t>電機與電子群</a:t>
                      </a:r>
                      <a:r>
                        <a:rPr lang="en-US" altLang="zh-TW" sz="1300" b="1" dirty="0">
                          <a:solidFill>
                            <a:schemeClr val="tx1"/>
                          </a:solidFill>
                          <a:latin typeface="文鼎中圓" panose="020B0609010101010101" pitchFamily="49" charset="-120"/>
                          <a:ea typeface="文鼎中圓" panose="020B0609010101010101" pitchFamily="49" charset="-120"/>
                        </a:rPr>
                        <a:t>-</a:t>
                      </a:r>
                    </a:p>
                    <a:p>
                      <a:r>
                        <a:rPr lang="zh-TW" altLang="en-US" sz="1300" b="1" dirty="0">
                          <a:solidFill>
                            <a:schemeClr val="tx1"/>
                          </a:solidFill>
                          <a:latin typeface="文鼎中圓" panose="020B0609010101010101" pitchFamily="49" charset="-120"/>
                          <a:ea typeface="文鼎中圓" panose="020B0609010101010101" pitchFamily="49" charset="-120"/>
                        </a:rPr>
                        <a:t>電子科</a:t>
                      </a:r>
                      <a:r>
                        <a:rPr lang="en-US" altLang="zh-TW" sz="1300" b="1" dirty="0">
                          <a:solidFill>
                            <a:schemeClr val="tx1"/>
                          </a:solidFill>
                          <a:latin typeface="文鼎中圓" panose="020B0609010101010101" pitchFamily="49" charset="-120"/>
                          <a:ea typeface="文鼎中圓" panose="020B0609010101010101" pitchFamily="49" charset="-120"/>
                        </a:rPr>
                        <a:t>-</a:t>
                      </a:r>
                      <a:r>
                        <a:rPr lang="zh-TW" altLang="en-US" sz="1300" b="1" dirty="0">
                          <a:solidFill>
                            <a:schemeClr val="tx1"/>
                          </a:solidFill>
                          <a:latin typeface="文鼎中圓" panose="020B0609010101010101" pitchFamily="49" charset="-120"/>
                          <a:ea typeface="文鼎中圓" panose="020B0609010101010101" pitchFamily="49" charset="-120"/>
                        </a:rPr>
                        <a:t>網路資安</a:t>
                      </a:r>
                    </a:p>
                  </a:txBody>
                  <a:tcPr marL="8959" marR="89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algn="ctr">
                        <a:lnSpc>
                          <a:spcPts val="1200"/>
                        </a:lnSpc>
                        <a:spcAft>
                          <a:spcPts val="0"/>
                        </a:spcAft>
                      </a:pP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基礎電子應用</a:t>
                      </a:r>
                      <a:r>
                        <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如：警報器電路</a:t>
                      </a:r>
                      <a:r>
                        <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a:t>
                      </a: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、網路與電腦安全、</a:t>
                      </a: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p>
                      <a:pPr algn="ctr">
                        <a:lnSpc>
                          <a:spcPts val="1200"/>
                        </a:lnSpc>
                        <a:spcAft>
                          <a:spcPts val="0"/>
                        </a:spcAft>
                      </a:pPr>
                      <a:endParaRPr lang="en-US" altLang="zh-TW"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endParaRPr>
                    </a:p>
                    <a:p>
                      <a:pPr algn="ctr">
                        <a:lnSpc>
                          <a:spcPts val="1200"/>
                        </a:lnSpc>
                        <a:spcAft>
                          <a:spcPts val="0"/>
                        </a:spcAft>
                      </a:pPr>
                      <a:r>
                        <a:rPr lang="zh-TW" altLang="en-US" sz="1200" b="1" u="none" kern="100" baseline="0" dirty="0">
                          <a:solidFill>
                            <a:schemeClr val="tx1"/>
                          </a:solidFill>
                          <a:effectLst/>
                          <a:latin typeface="Century Gothic" panose="020B0502020202020204" pitchFamily="34" charset="0"/>
                          <a:ea typeface="文鼎中圓" panose="020B0609010101010101" pitchFamily="49" charset="-120"/>
                          <a:cs typeface="Times New Roman" panose="02020603050405020304" pitchFamily="18" charset="0"/>
                        </a:rPr>
                        <a:t>網頁程式設計</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a:txBody>
                    <a:bodyPr/>
                    <a:lstStyle/>
                    <a:p>
                      <a:pPr algn="ctr"/>
                      <a:r>
                        <a:rPr lang="zh-TW" altLang="en-US" sz="1200" b="1" dirty="0">
                          <a:latin typeface="文鼎中圓" panose="020B0609010101010101" pitchFamily="49" charset="-120"/>
                          <a:ea typeface="文鼎中圓" panose="020B0609010101010101" pitchFamily="49" charset="-120"/>
                        </a:rPr>
                        <a:t>電子科、資訊科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extLst>
                  <a:ext uri="{0D108BD9-81ED-4DB2-BD59-A6C34878D82A}">
                    <a16:rowId xmlns:a16="http://schemas.microsoft.com/office/drawing/2014/main" val="2258362952"/>
                  </a:ext>
                </a:extLst>
              </a:tr>
              <a:tr h="442822">
                <a:tc gridSpan="4">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註：除了學生興趣外，亦會考量合作的技專校院易達性及所開設職群來決定合作對象；每學期略有不同。</a:t>
                      </a:r>
                      <a:br>
                        <a:rPr lang="en-US" altLang="zh-TW" sz="1400" dirty="0">
                          <a:solidFill>
                            <a:schemeClr val="accent4">
                              <a:lumMod val="50000"/>
                            </a:schemeClr>
                          </a:solidFill>
                          <a:latin typeface="文鼎中圓" panose="020B0609010101010101" pitchFamily="49" charset="-120"/>
                          <a:ea typeface="文鼎中圓" panose="020B0609010101010101" pitchFamily="49" charset="-120"/>
                        </a:rPr>
                      </a:b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    上列學校與職群為</a:t>
                      </a:r>
                      <a:r>
                        <a:rPr lang="en-US" altLang="zh-TW" sz="1400" dirty="0">
                          <a:solidFill>
                            <a:schemeClr val="accent4">
                              <a:lumMod val="50000"/>
                            </a:schemeClr>
                          </a:solidFill>
                          <a:latin typeface="Century Gothic" panose="020B0502020202020204" pitchFamily="34" charset="0"/>
                          <a:ea typeface="文鼎中圓" panose="020B0609010101010101" pitchFamily="49" charset="-120"/>
                        </a:rPr>
                        <a:t>115</a:t>
                      </a: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學年度第</a:t>
                      </a:r>
                      <a:r>
                        <a:rPr lang="en-US" altLang="zh-TW" sz="1400" dirty="0">
                          <a:solidFill>
                            <a:schemeClr val="accent4">
                              <a:lumMod val="50000"/>
                            </a:schemeClr>
                          </a:solidFill>
                          <a:latin typeface="文鼎中圓" panose="020B0609010101010101" pitchFamily="49" charset="-120"/>
                          <a:ea typeface="文鼎中圓" panose="020B0609010101010101" pitchFamily="49" charset="-120"/>
                        </a:rPr>
                        <a:t>1</a:t>
                      </a:r>
                      <a:r>
                        <a:rPr lang="zh-TW" altLang="en-US" sz="1400" dirty="0">
                          <a:solidFill>
                            <a:schemeClr val="accent4">
                              <a:lumMod val="50000"/>
                            </a:schemeClr>
                          </a:solidFill>
                          <a:latin typeface="文鼎中圓" panose="020B0609010101010101" pitchFamily="49" charset="-120"/>
                          <a:ea typeface="文鼎中圓" panose="020B0609010101010101" pitchFamily="49" charset="-120"/>
                        </a:rPr>
                        <a:t>學期合作對象。</a:t>
                      </a:r>
                      <a:endParaRPr lang="zh-TW" altLang="en-US" dirty="0"/>
                    </a:p>
                  </a:txBody>
                  <a:tcPr marL="8959" marR="8959" marT="0" marB="0" anchor="ctr">
                    <a:lnL w="12700" cmpd="sng">
                      <a:solidFill>
                        <a:srgbClr val="ECEFF1"/>
                      </a:solidFill>
                    </a:lnL>
                    <a:lnR w="12700" cap="flat" cmpd="sng" algn="ctr">
                      <a:solidFill>
                        <a:srgbClr val="ECEFF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ECEFF1"/>
                      </a:solidFill>
                      <a:prstDash val="solid"/>
                      <a:round/>
                      <a:headEnd type="none" w="med" len="med"/>
                      <a:tailEnd type="none" w="med" len="med"/>
                    </a:lnB>
                    <a:lnTlToBr w="12700" cmpd="sng">
                      <a:noFill/>
                      <a:prstDash val="solid"/>
                    </a:lnTlToBr>
                    <a:lnBlToTr w="12700" cmpd="sng">
                      <a:noFill/>
                      <a:prstDash val="solid"/>
                    </a:lnBlToTr>
                    <a:solidFill>
                      <a:srgbClr val="FFFFFF">
                        <a:alpha val="61176"/>
                      </a:srgbClr>
                    </a:solidFill>
                  </a:tcPr>
                </a:tc>
                <a:tc hMerge="1">
                  <a:txBody>
                    <a:bodyPr/>
                    <a:lstStyle/>
                    <a:p>
                      <a:endParaRPr lang="zh-TW" altLang="en-US" dirty="0"/>
                    </a:p>
                  </a:txBody>
                  <a:tcPr marL="8959" marR="8959" marT="0" marB="0" anchor="ctr">
                    <a:lnL w="12700" cmpd="sng">
                      <a:solidFill>
                        <a:srgbClr val="ECEFF1"/>
                      </a:solidFill>
                    </a:lnL>
                    <a:lnR w="12700" cmpd="sng">
                      <a:solidFill>
                        <a:srgbClr val="ECEFF1"/>
                      </a:solidFill>
                    </a:lnR>
                    <a:lnT w="12700" cap="flat" cmpd="sng" algn="ctr">
                      <a:solidFill>
                        <a:srgbClr val="ECEFF1"/>
                      </a:solidFill>
                      <a:prstDash val="solid"/>
                      <a:round/>
                      <a:headEnd type="none" w="med" len="med"/>
                      <a:tailEnd type="none" w="med" len="med"/>
                    </a:lnT>
                    <a:lnB w="12700" cmpd="sng">
                      <a:solidFill>
                        <a:srgbClr val="ECEFF1"/>
                      </a:solidFill>
                    </a:lnB>
                    <a:lnTlToBr w="12700" cmpd="sng">
                      <a:noFill/>
                      <a:prstDash val="solid"/>
                    </a:lnTlToBr>
                    <a:lnBlToTr w="12700" cmpd="sng">
                      <a:noFill/>
                      <a:prstDash val="solid"/>
                    </a:lnBlToTr>
                    <a:noFill/>
                  </a:tcPr>
                </a:tc>
                <a:tc hMerge="1">
                  <a:txBody>
                    <a:bodyPr/>
                    <a:lstStyle/>
                    <a:p>
                      <a:endParaRPr lang="zh-TW" altLang="en-US" dirty="0"/>
                    </a:p>
                  </a:txBody>
                  <a:tcPr marL="8959" marR="8959" marT="0" marB="0" anchor="ctr">
                    <a:lnL w="12700" cmpd="sng">
                      <a:solidFill>
                        <a:srgbClr val="ECEFF1"/>
                      </a:solidFill>
                    </a:lnL>
                    <a:lnR w="12700" cmpd="sng">
                      <a:solidFill>
                        <a:srgbClr val="ECEFF1"/>
                      </a:solidFill>
                    </a:lnR>
                    <a:lnT w="12700" cap="flat" cmpd="sng" algn="ctr">
                      <a:solidFill>
                        <a:srgbClr val="ECEFF1"/>
                      </a:solidFill>
                      <a:prstDash val="solid"/>
                      <a:round/>
                      <a:headEnd type="none" w="med" len="med"/>
                      <a:tailEnd type="none" w="med" len="med"/>
                    </a:lnT>
                    <a:lnB w="12700" cmpd="sng">
                      <a:solidFill>
                        <a:srgbClr val="ECEFF1"/>
                      </a:solidFill>
                    </a:lnB>
                    <a:lnTlToBr w="12700" cmpd="sng">
                      <a:noFill/>
                      <a:prstDash val="solid"/>
                    </a:lnTlToBr>
                    <a:lnBlToTr w="12700" cmpd="sng">
                      <a:noFill/>
                      <a:prstDash val="solid"/>
                    </a:lnBlToTr>
                    <a:noFill/>
                  </a:tcPr>
                </a:tc>
                <a:tc hMerge="1">
                  <a:txBody>
                    <a:bodyPr/>
                    <a:lstStyle/>
                    <a:p>
                      <a:endParaRPr lang="zh-TW" altLang="en-US" dirty="0"/>
                    </a:p>
                  </a:txBody>
                  <a:tcPr marL="8959" marR="8959" marT="0" marB="0" anchor="ctr">
                    <a:lnL w="12700" cmpd="sng">
                      <a:solidFill>
                        <a:srgbClr val="ECEFF1"/>
                      </a:solidFill>
                    </a:lnL>
                    <a:lnR w="12700" cmpd="sng">
                      <a:solidFill>
                        <a:srgbClr val="ECEFF1"/>
                      </a:solidFill>
                    </a:lnR>
                    <a:lnT w="12700" cap="flat" cmpd="sng" algn="ctr">
                      <a:solidFill>
                        <a:srgbClr val="ECEFF1"/>
                      </a:solidFill>
                      <a:prstDash val="solid"/>
                      <a:round/>
                      <a:headEnd type="none" w="med" len="med"/>
                      <a:tailEnd type="none" w="med" len="med"/>
                    </a:lnT>
                    <a:lnB w="12700" cmpd="sng">
                      <a:solidFill>
                        <a:srgbClr val="ECEFF1"/>
                      </a:solid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593974085"/>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2" name="Google Shape;112;p17"/>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6" name="群組 5">
            <a:extLst>
              <a:ext uri="{FF2B5EF4-FFF2-40B4-BE49-F238E27FC236}">
                <a16:creationId xmlns:a16="http://schemas.microsoft.com/office/drawing/2014/main" id="{BB2E1315-3D35-47D7-94C5-C0055FF620CB}"/>
              </a:ext>
            </a:extLst>
          </p:cNvPr>
          <p:cNvGrpSpPr/>
          <p:nvPr/>
        </p:nvGrpSpPr>
        <p:grpSpPr>
          <a:xfrm>
            <a:off x="1234763" y="0"/>
            <a:ext cx="9004580" cy="5154255"/>
            <a:chOff x="535661" y="688767"/>
            <a:chExt cx="7842286" cy="3649736"/>
          </a:xfrm>
        </p:grpSpPr>
        <p:sp>
          <p:nvSpPr>
            <p:cNvPr id="9" name="Rounded Rectangle 13">
              <a:extLst>
                <a:ext uri="{FF2B5EF4-FFF2-40B4-BE49-F238E27FC236}">
                  <a16:creationId xmlns:a16="http://schemas.microsoft.com/office/drawing/2014/main" id="{5F801EAC-5423-4DDF-8842-924DCB53B78B}"/>
                </a:ext>
              </a:extLst>
            </p:cNvPr>
            <p:cNvSpPr/>
            <p:nvPr/>
          </p:nvSpPr>
          <p:spPr>
            <a:xfrm>
              <a:off x="541099" y="709235"/>
              <a:ext cx="1733996" cy="3613305"/>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0" name="Rounded Rectangle 8">
              <a:extLst>
                <a:ext uri="{FF2B5EF4-FFF2-40B4-BE49-F238E27FC236}">
                  <a16:creationId xmlns:a16="http://schemas.microsoft.com/office/drawing/2014/main" id="{DF5FCAF2-C41C-42FD-88D8-A593068174EB}"/>
                </a:ext>
              </a:extLst>
            </p:cNvPr>
            <p:cNvSpPr/>
            <p:nvPr/>
          </p:nvSpPr>
          <p:spPr>
            <a:xfrm>
              <a:off x="535661" y="697114"/>
              <a:ext cx="1733996" cy="506034"/>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ounded Rectangle 15">
              <a:extLst>
                <a:ext uri="{FF2B5EF4-FFF2-40B4-BE49-F238E27FC236}">
                  <a16:creationId xmlns:a16="http://schemas.microsoft.com/office/drawing/2014/main" id="{89D1A730-4153-46E1-A9E5-3B6D6787B71E}"/>
                </a:ext>
              </a:extLst>
            </p:cNvPr>
            <p:cNvSpPr/>
            <p:nvPr/>
          </p:nvSpPr>
          <p:spPr>
            <a:xfrm>
              <a:off x="787833" y="3850036"/>
              <a:ext cx="1233097" cy="250696"/>
            </a:xfrm>
            <a:prstGeom prst="roundRect">
              <a:avLst>
                <a:gd name="adj" fmla="val 17769"/>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lumMod val="50000"/>
                    </a:schemeClr>
                  </a:solidFill>
                  <a:latin typeface="文鼎中圓" panose="020B0609010101010101" pitchFamily="49" charset="-120"/>
                  <a:ea typeface="文鼎中圓" panose="020B0609010101010101" pitchFamily="49" charset="-120"/>
                </a:rPr>
                <a:t>設計群</a:t>
              </a:r>
              <a:endParaRPr lang="ko-KR" altLang="en-US" sz="2000" b="1" dirty="0">
                <a:solidFill>
                  <a:schemeClr val="bg1">
                    <a:lumMod val="50000"/>
                  </a:schemeClr>
                </a:solidFill>
                <a:latin typeface="文鼎中圓" panose="020B0609010101010101" pitchFamily="49" charset="-120"/>
              </a:endParaRPr>
            </a:p>
          </p:txBody>
        </p:sp>
        <p:sp>
          <p:nvSpPr>
            <p:cNvPr id="12" name="Rounded Rectangle 4">
              <a:extLst>
                <a:ext uri="{FF2B5EF4-FFF2-40B4-BE49-F238E27FC236}">
                  <a16:creationId xmlns:a16="http://schemas.microsoft.com/office/drawing/2014/main" id="{2E1C2724-E446-428D-AB4E-C8E92189E3E7}"/>
                </a:ext>
              </a:extLst>
            </p:cNvPr>
            <p:cNvSpPr/>
            <p:nvPr/>
          </p:nvSpPr>
          <p:spPr>
            <a:xfrm>
              <a:off x="2658188" y="751440"/>
              <a:ext cx="1733995" cy="3574772"/>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zh-TW" altLang="en-US" sz="1300" dirty="0">
                <a:solidFill>
                  <a:schemeClr val="accent1">
                    <a:lumMod val="75000"/>
                  </a:schemeClr>
                </a:solidFill>
                <a:latin typeface="文鼎中圓" panose="020B0609010101010101" pitchFamily="49" charset="-120"/>
                <a:ea typeface="文鼎中圓" panose="020B0609010101010101" pitchFamily="49" charset="-120"/>
              </a:endParaRPr>
            </a:p>
          </p:txBody>
        </p:sp>
        <p:sp>
          <p:nvSpPr>
            <p:cNvPr id="13" name="Rounded Rectangle 8">
              <a:extLst>
                <a:ext uri="{FF2B5EF4-FFF2-40B4-BE49-F238E27FC236}">
                  <a16:creationId xmlns:a16="http://schemas.microsoft.com/office/drawing/2014/main" id="{12354C51-2B81-492D-9842-AE60B65334D1}"/>
                </a:ext>
              </a:extLst>
            </p:cNvPr>
            <p:cNvSpPr/>
            <p:nvPr/>
          </p:nvSpPr>
          <p:spPr>
            <a:xfrm>
              <a:off x="2658187" y="709236"/>
              <a:ext cx="1733996" cy="506034"/>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6">
              <a:extLst>
                <a:ext uri="{FF2B5EF4-FFF2-40B4-BE49-F238E27FC236}">
                  <a16:creationId xmlns:a16="http://schemas.microsoft.com/office/drawing/2014/main" id="{5759B2A1-8980-49C3-81EA-FF27A4D6474B}"/>
                </a:ext>
              </a:extLst>
            </p:cNvPr>
            <p:cNvSpPr/>
            <p:nvPr/>
          </p:nvSpPr>
          <p:spPr>
            <a:xfrm>
              <a:off x="2917253" y="3850036"/>
              <a:ext cx="1233097" cy="327457"/>
            </a:xfrm>
            <a:prstGeom prst="roundRect">
              <a:avLst>
                <a:gd name="adj" fmla="val 17769"/>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文鼎中圓" panose="020B0609010101010101" pitchFamily="49" charset="-120"/>
                  <a:ea typeface="文鼎中圓" panose="020B0609010101010101" pitchFamily="49" charset="-120"/>
                </a:rPr>
                <a:t>食品群</a:t>
              </a:r>
              <a:endParaRPr lang="ko-KR" altLang="en-US" sz="2000" b="1" dirty="0">
                <a:latin typeface="文鼎中圓" panose="020B0609010101010101" pitchFamily="49" charset="-120"/>
              </a:endParaRPr>
            </a:p>
          </p:txBody>
        </p:sp>
        <p:sp>
          <p:nvSpPr>
            <p:cNvPr id="15" name="Rounded Rectangle 7">
              <a:extLst>
                <a:ext uri="{FF2B5EF4-FFF2-40B4-BE49-F238E27FC236}">
                  <a16:creationId xmlns:a16="http://schemas.microsoft.com/office/drawing/2014/main" id="{596CE14F-9312-4155-95A8-028B94E7D276}"/>
                </a:ext>
              </a:extLst>
            </p:cNvPr>
            <p:cNvSpPr/>
            <p:nvPr/>
          </p:nvSpPr>
          <p:spPr>
            <a:xfrm>
              <a:off x="4716355" y="763731"/>
              <a:ext cx="1733996" cy="3574772"/>
            </a:xfrm>
            <a:prstGeom prst="roundRect">
              <a:avLst>
                <a:gd name="adj" fmla="val 608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6" name="Rounded Rectangle 8">
              <a:extLst>
                <a:ext uri="{FF2B5EF4-FFF2-40B4-BE49-F238E27FC236}">
                  <a16:creationId xmlns:a16="http://schemas.microsoft.com/office/drawing/2014/main" id="{84779BCC-9417-4A20-AC13-D55B9E58B19F}"/>
                </a:ext>
              </a:extLst>
            </p:cNvPr>
            <p:cNvSpPr/>
            <p:nvPr/>
          </p:nvSpPr>
          <p:spPr>
            <a:xfrm>
              <a:off x="4712642" y="688767"/>
              <a:ext cx="1733996" cy="506034"/>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Rounded Rectangle 9">
              <a:extLst>
                <a:ext uri="{FF2B5EF4-FFF2-40B4-BE49-F238E27FC236}">
                  <a16:creationId xmlns:a16="http://schemas.microsoft.com/office/drawing/2014/main" id="{7B04BE99-F091-474E-9C28-D06C1369577C}"/>
                </a:ext>
              </a:extLst>
            </p:cNvPr>
            <p:cNvSpPr/>
            <p:nvPr/>
          </p:nvSpPr>
          <p:spPr>
            <a:xfrm>
              <a:off x="4787940" y="3779577"/>
              <a:ext cx="1590827" cy="476176"/>
            </a:xfrm>
            <a:prstGeom prst="roundRect">
              <a:avLst>
                <a:gd name="adj" fmla="val 17769"/>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文鼎中圓" panose="020B0609010101010101" pitchFamily="49" charset="-120"/>
                  <a:ea typeface="文鼎中圓" panose="020B0609010101010101" pitchFamily="49" charset="-120"/>
                </a:rPr>
                <a:t>電機與電子群</a:t>
              </a:r>
              <a:endParaRPr lang="ko-KR" altLang="en-US" sz="2000" b="1" dirty="0">
                <a:latin typeface="文鼎中圓" panose="020B0609010101010101" pitchFamily="49" charset="-120"/>
              </a:endParaRPr>
            </a:p>
          </p:txBody>
        </p:sp>
        <p:sp>
          <p:nvSpPr>
            <p:cNvPr id="21" name="TextBox 23">
              <a:extLst>
                <a:ext uri="{FF2B5EF4-FFF2-40B4-BE49-F238E27FC236}">
                  <a16:creationId xmlns:a16="http://schemas.microsoft.com/office/drawing/2014/main" id="{BA3A83EE-EFF4-4DA9-B34D-4EC560887F43}"/>
                </a:ext>
              </a:extLst>
            </p:cNvPr>
            <p:cNvSpPr txBox="1"/>
            <p:nvPr/>
          </p:nvSpPr>
          <p:spPr>
            <a:xfrm>
              <a:off x="6890244" y="1604527"/>
              <a:ext cx="1487703" cy="276999"/>
            </a:xfrm>
            <a:prstGeom prst="rect">
              <a:avLst/>
            </a:prstGeom>
            <a:noFill/>
          </p:spPr>
          <p:txBody>
            <a:bodyPr wrap="square" rtlCol="0">
              <a:spAutoFit/>
            </a:bodyPr>
            <a:lstStyle/>
            <a:p>
              <a:endParaRPr lang="ko-KR" altLang="en-US" sz="1200" dirty="0">
                <a:solidFill>
                  <a:schemeClr val="tx1">
                    <a:lumMod val="75000"/>
                    <a:lumOff val="25000"/>
                  </a:schemeClr>
                </a:solidFill>
                <a:cs typeface="Arial" pitchFamily="34" charset="0"/>
              </a:endParaRPr>
            </a:p>
          </p:txBody>
        </p:sp>
        <p:sp>
          <p:nvSpPr>
            <p:cNvPr id="22" name="직사각형 113">
              <a:extLst>
                <a:ext uri="{FF2B5EF4-FFF2-40B4-BE49-F238E27FC236}">
                  <a16:creationId xmlns:a16="http://schemas.microsoft.com/office/drawing/2014/main" id="{3690DA29-5FB8-492B-A95C-2FB2A7B38D9C}"/>
                </a:ext>
              </a:extLst>
            </p:cNvPr>
            <p:cNvSpPr>
              <a:spLocks noChangeArrowheads="1"/>
            </p:cNvSpPr>
            <p:nvPr/>
          </p:nvSpPr>
          <p:spPr bwMode="auto">
            <a:xfrm>
              <a:off x="7017546" y="768371"/>
              <a:ext cx="1233097" cy="28331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endParaRPr lang="ko-KR" altLang="en-US" sz="2000" dirty="0">
                <a:solidFill>
                  <a:schemeClr val="bg1"/>
                </a:solidFill>
                <a:latin typeface="文鼎中圓" panose="020B0609010101010101" pitchFamily="49" charset="-120"/>
              </a:endParaRPr>
            </a:p>
          </p:txBody>
        </p:sp>
        <p:sp>
          <p:nvSpPr>
            <p:cNvPr id="23" name="직사각형 113">
              <a:extLst>
                <a:ext uri="{FF2B5EF4-FFF2-40B4-BE49-F238E27FC236}">
                  <a16:creationId xmlns:a16="http://schemas.microsoft.com/office/drawing/2014/main" id="{6B9BD61A-7723-442A-8BA4-0757B747DB31}"/>
                </a:ext>
              </a:extLst>
            </p:cNvPr>
            <p:cNvSpPr>
              <a:spLocks noChangeArrowheads="1"/>
            </p:cNvSpPr>
            <p:nvPr/>
          </p:nvSpPr>
          <p:spPr bwMode="auto">
            <a:xfrm>
              <a:off x="4966805" y="784302"/>
              <a:ext cx="1233097" cy="28331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zh-TW" altLang="en-US" sz="2000" b="1" dirty="0">
                  <a:solidFill>
                    <a:schemeClr val="bg1"/>
                  </a:solidFill>
                  <a:latin typeface="文鼎中圓" panose="020B0609010101010101" pitchFamily="49" charset="-120"/>
                  <a:ea typeface="文鼎中圓" panose="020B0609010101010101" pitchFamily="49" charset="-120"/>
                </a:rPr>
                <a:t>招收對象</a:t>
              </a:r>
              <a:endParaRPr lang="ko-KR" altLang="en-US" sz="2000" b="1" dirty="0">
                <a:solidFill>
                  <a:schemeClr val="bg1"/>
                </a:solidFill>
                <a:latin typeface="文鼎中圓" panose="020B0609010101010101" pitchFamily="49" charset="-120"/>
              </a:endParaRPr>
            </a:p>
          </p:txBody>
        </p:sp>
        <p:sp>
          <p:nvSpPr>
            <p:cNvPr id="24" name="직사각형 113">
              <a:extLst>
                <a:ext uri="{FF2B5EF4-FFF2-40B4-BE49-F238E27FC236}">
                  <a16:creationId xmlns:a16="http://schemas.microsoft.com/office/drawing/2014/main" id="{6636DA2B-1259-4F32-A356-BF1901457C16}"/>
                </a:ext>
              </a:extLst>
            </p:cNvPr>
            <p:cNvSpPr>
              <a:spLocks noChangeArrowheads="1"/>
            </p:cNvSpPr>
            <p:nvPr/>
          </p:nvSpPr>
          <p:spPr bwMode="auto">
            <a:xfrm>
              <a:off x="2724572" y="776652"/>
              <a:ext cx="1613084" cy="28331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zh-TW" altLang="en-US" sz="2000" b="1" dirty="0">
                  <a:solidFill>
                    <a:schemeClr val="bg1"/>
                  </a:solidFill>
                  <a:latin typeface="文鼎中圓" panose="020B0609010101010101" pitchFamily="49" charset="-120"/>
                  <a:ea typeface="文鼎中圓" panose="020B0609010101010101" pitchFamily="49" charset="-120"/>
                  <a:cs typeface="Arial" charset="0"/>
                </a:rPr>
                <a:t>食品 </a:t>
              </a:r>
              <a:r>
                <a:rPr lang="en-US" altLang="zh-TW" sz="2000" b="1" dirty="0">
                  <a:solidFill>
                    <a:schemeClr val="bg1"/>
                  </a:solidFill>
                  <a:latin typeface="文鼎中圓" panose="020B0609010101010101" pitchFamily="49" charset="-120"/>
                  <a:ea typeface="文鼎中圓" panose="020B0609010101010101" pitchFamily="49" charset="-120"/>
                  <a:cs typeface="Arial" charset="0"/>
                </a:rPr>
                <a:t>vs. </a:t>
              </a:r>
              <a:r>
                <a:rPr lang="zh-TW" altLang="en-US" sz="2000" b="1" dirty="0">
                  <a:solidFill>
                    <a:schemeClr val="bg1"/>
                  </a:solidFill>
                  <a:latin typeface="文鼎中圓" panose="020B0609010101010101" pitchFamily="49" charset="-120"/>
                  <a:ea typeface="文鼎中圓" panose="020B0609010101010101" pitchFamily="49" charset="-120"/>
                  <a:cs typeface="Arial" charset="0"/>
                </a:rPr>
                <a:t>餐旅</a:t>
              </a:r>
              <a:endParaRPr lang="ko-KR" altLang="en-US" sz="2000" dirty="0">
                <a:solidFill>
                  <a:schemeClr val="bg1"/>
                </a:solidFill>
                <a:latin typeface="文鼎中圓" panose="020B0609010101010101" pitchFamily="49" charset="-120"/>
              </a:endParaRPr>
            </a:p>
          </p:txBody>
        </p:sp>
        <p:sp>
          <p:nvSpPr>
            <p:cNvPr id="25" name="직사각형 113">
              <a:extLst>
                <a:ext uri="{FF2B5EF4-FFF2-40B4-BE49-F238E27FC236}">
                  <a16:creationId xmlns:a16="http://schemas.microsoft.com/office/drawing/2014/main" id="{E078AF3A-480D-416E-9583-031581F6F3BB}"/>
                </a:ext>
              </a:extLst>
            </p:cNvPr>
            <p:cNvSpPr>
              <a:spLocks noChangeArrowheads="1"/>
            </p:cNvSpPr>
            <p:nvPr/>
          </p:nvSpPr>
          <p:spPr bwMode="auto">
            <a:xfrm>
              <a:off x="541098" y="763731"/>
              <a:ext cx="1737710" cy="283319"/>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zh-TW" altLang="en-US" sz="2000" b="1" dirty="0">
                  <a:solidFill>
                    <a:schemeClr val="bg1">
                      <a:lumMod val="50000"/>
                    </a:schemeClr>
                  </a:solidFill>
                  <a:latin typeface="文鼎中圓" panose="020B0609010101010101" pitchFamily="49" charset="-120"/>
                  <a:ea typeface="文鼎中圓" panose="020B0609010101010101" pitchFamily="49" charset="-120"/>
                  <a:cs typeface="Arial" charset="0"/>
                </a:rPr>
                <a:t>士商 </a:t>
              </a:r>
              <a:r>
                <a:rPr lang="en-US" altLang="zh-TW" sz="2000" b="1" dirty="0">
                  <a:solidFill>
                    <a:schemeClr val="bg1">
                      <a:lumMod val="50000"/>
                    </a:schemeClr>
                  </a:solidFill>
                  <a:latin typeface="文鼎中圓" panose="020B0609010101010101" pitchFamily="49" charset="-120"/>
                  <a:ea typeface="文鼎中圓" panose="020B0609010101010101" pitchFamily="49" charset="-120"/>
                  <a:cs typeface="Arial" charset="0"/>
                </a:rPr>
                <a:t>vs. </a:t>
              </a:r>
              <a:r>
                <a:rPr lang="zh-TW" altLang="en-US" sz="2000" b="1" dirty="0">
                  <a:solidFill>
                    <a:schemeClr val="bg1">
                      <a:lumMod val="50000"/>
                    </a:schemeClr>
                  </a:solidFill>
                  <a:latin typeface="文鼎中圓" panose="020B0609010101010101" pitchFamily="49" charset="-120"/>
                  <a:ea typeface="文鼎中圓" panose="020B0609010101010101" pitchFamily="49" charset="-120"/>
                  <a:cs typeface="Arial" charset="0"/>
                </a:rPr>
                <a:t>泰北</a:t>
              </a:r>
              <a:endParaRPr lang="ko-KR" altLang="en-US" sz="2000" dirty="0">
                <a:solidFill>
                  <a:schemeClr val="bg1">
                    <a:lumMod val="50000"/>
                  </a:schemeClr>
                </a:solidFill>
                <a:latin typeface="文鼎中圓" panose="020B0609010101010101" pitchFamily="49" charset="-120"/>
              </a:endParaRPr>
            </a:p>
          </p:txBody>
        </p:sp>
        <p:sp>
          <p:nvSpPr>
            <p:cNvPr id="26" name="矩形 25">
              <a:extLst>
                <a:ext uri="{FF2B5EF4-FFF2-40B4-BE49-F238E27FC236}">
                  <a16:creationId xmlns:a16="http://schemas.microsoft.com/office/drawing/2014/main" id="{816E462E-9B45-46C6-BC0E-F6B004870789}"/>
                </a:ext>
              </a:extLst>
            </p:cNvPr>
            <p:cNvSpPr/>
            <p:nvPr/>
          </p:nvSpPr>
          <p:spPr>
            <a:xfrm>
              <a:off x="611950" y="1339175"/>
              <a:ext cx="1581418" cy="2374833"/>
            </a:xfrm>
            <a:prstGeom prst="rect">
              <a:avLst/>
            </a:prstGeom>
          </p:spPr>
          <p:txBody>
            <a:bodyPr wrap="square">
              <a:spAutoFit/>
            </a:bodyPr>
            <a:lstStyle/>
            <a:p>
              <a:pPr>
                <a:lnSpc>
                  <a:spcPct val="150000"/>
                </a:lnSpc>
                <a:spcBef>
                  <a:spcPts val="600"/>
                </a:spcBef>
              </a:pPr>
              <a:r>
                <a:rPr lang="zh-TW" altLang="en-US" sz="1600" dirty="0">
                  <a:solidFill>
                    <a:schemeClr val="bg1">
                      <a:lumMod val="50000"/>
                    </a:schemeClr>
                  </a:solidFill>
                  <a:latin typeface="文鼎中圓" panose="020B0609010101010101" pitchFamily="49" charset="-120"/>
                  <a:ea typeface="文鼎中圓" panose="020B0609010101010101" pitchFamily="49" charset="-120"/>
                </a:rPr>
                <a:t>北士商與泰北高中均有設計職群，兩所學校在排課上有所差異：前者較重視基本能力的訓練（如素描或彩繪）；後者則較多元（如公仔設計、手工書製作）</a:t>
              </a:r>
            </a:p>
          </p:txBody>
        </p:sp>
        <p:sp>
          <p:nvSpPr>
            <p:cNvPr id="27" name="文字方塊 26">
              <a:extLst>
                <a:ext uri="{FF2B5EF4-FFF2-40B4-BE49-F238E27FC236}">
                  <a16:creationId xmlns:a16="http://schemas.microsoft.com/office/drawing/2014/main" id="{B860693A-B14C-447D-B949-25BEB10674A9}"/>
                </a:ext>
              </a:extLst>
            </p:cNvPr>
            <p:cNvSpPr txBox="1"/>
            <p:nvPr/>
          </p:nvSpPr>
          <p:spPr>
            <a:xfrm>
              <a:off x="2770623" y="1257474"/>
              <a:ext cx="1567033" cy="2374833"/>
            </a:xfrm>
            <a:prstGeom prst="rect">
              <a:avLst/>
            </a:prstGeom>
            <a:noFill/>
          </p:spPr>
          <p:txBody>
            <a:bodyPr wrap="square" rtlCol="0">
              <a:spAutoFit/>
            </a:bodyPr>
            <a:lstStyle/>
            <a:p>
              <a:pPr>
                <a:lnSpc>
                  <a:spcPct val="150000"/>
                </a:lnSpc>
                <a:spcBef>
                  <a:spcPts val="600"/>
                </a:spcBef>
              </a:pPr>
              <a:r>
                <a:rPr lang="zh-TW" altLang="en-US" sz="1600" dirty="0">
                  <a:solidFill>
                    <a:schemeClr val="accent1">
                      <a:lumMod val="75000"/>
                    </a:schemeClr>
                  </a:solidFill>
                  <a:latin typeface="文鼎中圓" panose="020B0609010101010101" pitchFamily="49" charset="-120"/>
                  <a:ea typeface="文鼎中圓" panose="020B0609010101010101" pitchFamily="49" charset="-120"/>
                </a:rPr>
                <a:t>食品群與餐旅群皆與餐飲食品製作有關。然</a:t>
              </a:r>
              <a:r>
                <a:rPr lang="zh-TW" altLang="en-US" sz="1600" b="1" dirty="0">
                  <a:solidFill>
                    <a:schemeClr val="accent1">
                      <a:lumMod val="75000"/>
                    </a:schemeClr>
                  </a:solidFill>
                  <a:latin typeface="文鼎中圓" panose="020B0609010101010101" pitchFamily="49" charset="-120"/>
                  <a:ea typeface="文鼎中圓" panose="020B0609010101010101" pitchFamily="49" charset="-120"/>
                </a:rPr>
                <a:t>食品群以食品加工及烘焙製作為主要學習內容</a:t>
              </a:r>
              <a:r>
                <a:rPr lang="zh-TW" altLang="en-US" sz="1600" dirty="0">
                  <a:solidFill>
                    <a:schemeClr val="accent1">
                      <a:lumMod val="75000"/>
                    </a:schemeClr>
                  </a:solidFill>
                  <a:latin typeface="文鼎中圓" panose="020B0609010101010101" pitchFamily="49" charset="-120"/>
                  <a:ea typeface="文鼎中圓" panose="020B0609010101010101" pitchFamily="49" charset="-120"/>
                </a:rPr>
                <a:t>。餐旅群則是以學習中餐、中點、飲調及餐飲服務為主。</a:t>
              </a:r>
            </a:p>
          </p:txBody>
        </p:sp>
        <p:sp>
          <p:nvSpPr>
            <p:cNvPr id="29" name="文字方塊 28">
              <a:extLst>
                <a:ext uri="{FF2B5EF4-FFF2-40B4-BE49-F238E27FC236}">
                  <a16:creationId xmlns:a16="http://schemas.microsoft.com/office/drawing/2014/main" id="{09776FA8-DEFC-422D-94EC-5B5416310108}"/>
                </a:ext>
              </a:extLst>
            </p:cNvPr>
            <p:cNvSpPr txBox="1"/>
            <p:nvPr/>
          </p:nvSpPr>
          <p:spPr>
            <a:xfrm>
              <a:off x="4775276" y="1462279"/>
              <a:ext cx="1590827" cy="1634528"/>
            </a:xfrm>
            <a:prstGeom prst="rect">
              <a:avLst/>
            </a:prstGeom>
            <a:noFill/>
          </p:spPr>
          <p:txBody>
            <a:bodyPr wrap="square" rtlCol="0">
              <a:spAutoFit/>
            </a:bodyPr>
            <a:lstStyle/>
            <a:p>
              <a:pPr marL="171450" indent="-171450">
                <a:buClr>
                  <a:schemeClr val="accent1">
                    <a:lumMod val="50000"/>
                  </a:schemeClr>
                </a:buClr>
                <a:buFont typeface="Arial" panose="020B0604020202020204" pitchFamily="34" charset="0"/>
                <a:buChar char="•"/>
              </a:pPr>
              <a:r>
                <a:rPr lang="zh-TW" altLang="en-US" sz="1600" dirty="0">
                  <a:solidFill>
                    <a:schemeClr val="accent1">
                      <a:lumMod val="50000"/>
                    </a:schemeClr>
                  </a:solidFill>
                  <a:latin typeface="文鼎中圓" panose="020B0609010101010101" pitchFamily="49" charset="-120"/>
                  <a:ea typeface="文鼎中圓" panose="020B0609010101010101" pitchFamily="49" charset="-120"/>
                </a:rPr>
                <a:t>對家用電器結構、原理及組裝、維修有興趣</a:t>
              </a:r>
              <a:endParaRPr lang="en-US" altLang="zh-TW" sz="1600" dirty="0">
                <a:solidFill>
                  <a:schemeClr val="accent1">
                    <a:lumMod val="50000"/>
                  </a:schemeClr>
                </a:solidFill>
                <a:latin typeface="文鼎中圓" panose="020B0609010101010101" pitchFamily="49" charset="-120"/>
                <a:ea typeface="文鼎中圓" panose="020B0609010101010101" pitchFamily="49" charset="-120"/>
              </a:endParaRPr>
            </a:p>
            <a:p>
              <a:pPr marL="171450" indent="-171450">
                <a:buClr>
                  <a:schemeClr val="accent1">
                    <a:lumMod val="50000"/>
                  </a:schemeClr>
                </a:buClr>
                <a:buFont typeface="Arial" panose="020B0604020202020204" pitchFamily="34" charset="0"/>
                <a:buChar char="•"/>
              </a:pPr>
              <a:r>
                <a:rPr lang="zh-TW" altLang="en-US" sz="1600" dirty="0">
                  <a:solidFill>
                    <a:schemeClr val="accent1">
                      <a:lumMod val="50000"/>
                    </a:schemeClr>
                  </a:solidFill>
                  <a:latin typeface="文鼎中圓" panose="020B0609010101010101" pitchFamily="49" charset="-120"/>
                  <a:ea typeface="文鼎中圓" panose="020B0609010101010101" pitchFamily="49" charset="-120"/>
                </a:rPr>
                <a:t>對電腦、</a:t>
              </a:r>
              <a:r>
                <a:rPr lang="en-US" altLang="zh-TW" sz="1600" dirty="0">
                  <a:solidFill>
                    <a:schemeClr val="accent1">
                      <a:lumMod val="50000"/>
                    </a:schemeClr>
                  </a:solidFill>
                  <a:latin typeface="文鼎中圓" panose="020B0609010101010101" pitchFamily="49" charset="-120"/>
                  <a:ea typeface="文鼎中圓" panose="020B0609010101010101" pitchFamily="49" charset="-120"/>
                </a:rPr>
                <a:t>3C</a:t>
              </a:r>
              <a:r>
                <a:rPr lang="zh-TW" altLang="en-US" sz="1600" dirty="0">
                  <a:solidFill>
                    <a:schemeClr val="accent1">
                      <a:lumMod val="50000"/>
                    </a:schemeClr>
                  </a:solidFill>
                  <a:latin typeface="文鼎中圓" panose="020B0609010101010101" pitchFamily="49" charset="-120"/>
                  <a:ea typeface="文鼎中圓" panose="020B0609010101010101" pitchFamily="49" charset="-120"/>
                </a:rPr>
                <a:t>產品、硬體設備組裝有興趣</a:t>
              </a:r>
              <a:endParaRPr lang="en-US" altLang="zh-TW" sz="1600" dirty="0">
                <a:solidFill>
                  <a:schemeClr val="accent1">
                    <a:lumMod val="50000"/>
                  </a:schemeClr>
                </a:solidFill>
                <a:latin typeface="文鼎中圓" panose="020B0609010101010101" pitchFamily="49" charset="-120"/>
                <a:ea typeface="文鼎中圓" panose="020B0609010101010101" pitchFamily="49" charset="-120"/>
              </a:endParaRPr>
            </a:p>
            <a:p>
              <a:pPr marL="171450" indent="-171450">
                <a:buClr>
                  <a:schemeClr val="accent1">
                    <a:lumMod val="50000"/>
                  </a:schemeClr>
                </a:buClr>
                <a:buFont typeface="Arial" panose="020B0604020202020204" pitchFamily="34" charset="0"/>
                <a:buChar char="•"/>
              </a:pPr>
              <a:r>
                <a:rPr lang="zh-TW" altLang="en-US" sz="1600" dirty="0">
                  <a:solidFill>
                    <a:schemeClr val="accent1">
                      <a:lumMod val="50000"/>
                    </a:schemeClr>
                  </a:solidFill>
                  <a:latin typeface="文鼎中圓" panose="020B0609010101010101" pitchFamily="49" charset="-120"/>
                  <a:ea typeface="文鼎中圓" panose="020B0609010101010101" pitchFamily="49" charset="-120"/>
                </a:rPr>
                <a:t>未來想成為科技新貴或進入科學園區工作者</a:t>
              </a:r>
            </a:p>
          </p:txBody>
        </p:sp>
      </p:gr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5" name="Google Shape;135;p19"/>
          <p:cNvSpPr txBox="1">
            <a:spLocks noGrp="1"/>
          </p:cNvSpPr>
          <p:nvPr>
            <p:ph type="sldNum" idx="12"/>
          </p:nvPr>
        </p:nvSpPr>
        <p:spPr>
          <a:xfrm>
            <a:off x="84043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grpSp>
        <p:nvGrpSpPr>
          <p:cNvPr id="12" name="群組 11">
            <a:extLst>
              <a:ext uri="{FF2B5EF4-FFF2-40B4-BE49-F238E27FC236}">
                <a16:creationId xmlns:a16="http://schemas.microsoft.com/office/drawing/2014/main" id="{E37501AF-07A1-411E-A2E2-8ECC67E2D59F}"/>
              </a:ext>
            </a:extLst>
          </p:cNvPr>
          <p:cNvGrpSpPr/>
          <p:nvPr/>
        </p:nvGrpSpPr>
        <p:grpSpPr>
          <a:xfrm>
            <a:off x="-1216" y="139887"/>
            <a:ext cx="9144000" cy="4863725"/>
            <a:chOff x="738909" y="1045109"/>
            <a:chExt cx="5611760" cy="3239681"/>
          </a:xfrm>
        </p:grpSpPr>
        <p:sp>
          <p:nvSpPr>
            <p:cNvPr id="13" name="流程圖: 替代處理程序 3">
              <a:extLst>
                <a:ext uri="{FF2B5EF4-FFF2-40B4-BE49-F238E27FC236}">
                  <a16:creationId xmlns:a16="http://schemas.microsoft.com/office/drawing/2014/main" id="{D5630AB8-E067-4986-9F65-D5C0B46EC4E5}"/>
                </a:ext>
              </a:extLst>
            </p:cNvPr>
            <p:cNvSpPr/>
            <p:nvPr/>
          </p:nvSpPr>
          <p:spPr>
            <a:xfrm>
              <a:off x="959836" y="1045109"/>
              <a:ext cx="1296144" cy="432048"/>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馬偕護專</a:t>
              </a:r>
            </a:p>
          </p:txBody>
        </p:sp>
        <p:sp>
          <p:nvSpPr>
            <p:cNvPr id="14" name="流程圖: 替代處理程序 19">
              <a:extLst>
                <a:ext uri="{FF2B5EF4-FFF2-40B4-BE49-F238E27FC236}">
                  <a16:creationId xmlns:a16="http://schemas.microsoft.com/office/drawing/2014/main" id="{A0CFCDF1-6240-4861-8701-E03572BC7C76}"/>
                </a:ext>
              </a:extLst>
            </p:cNvPr>
            <p:cNvSpPr/>
            <p:nvPr/>
          </p:nvSpPr>
          <p:spPr>
            <a:xfrm>
              <a:off x="1081089" y="2778169"/>
              <a:ext cx="1296144" cy="432048"/>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內湖高工</a:t>
              </a:r>
            </a:p>
          </p:txBody>
        </p:sp>
        <p:sp>
          <p:nvSpPr>
            <p:cNvPr id="16" name="流程圖: 替代處理程序 21">
              <a:extLst>
                <a:ext uri="{FF2B5EF4-FFF2-40B4-BE49-F238E27FC236}">
                  <a16:creationId xmlns:a16="http://schemas.microsoft.com/office/drawing/2014/main" id="{FA1C2C40-D9D2-4D20-8149-AD8AE7752F0D}"/>
                </a:ext>
              </a:extLst>
            </p:cNvPr>
            <p:cNvSpPr/>
            <p:nvPr/>
          </p:nvSpPr>
          <p:spPr>
            <a:xfrm>
              <a:off x="2901271" y="1045109"/>
              <a:ext cx="1296144" cy="432048"/>
            </a:xfrm>
            <a:prstGeom prst="flowChartAlternateProcess">
              <a:avLst/>
            </a:prstGeom>
            <a:ln>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松山工農</a:t>
              </a:r>
            </a:p>
          </p:txBody>
        </p:sp>
        <p:sp>
          <p:nvSpPr>
            <p:cNvPr id="17" name="流程圖: 替代處理程序 23">
              <a:extLst>
                <a:ext uri="{FF2B5EF4-FFF2-40B4-BE49-F238E27FC236}">
                  <a16:creationId xmlns:a16="http://schemas.microsoft.com/office/drawing/2014/main" id="{2CCF9F72-A88D-4928-8493-E512AEFD0823}"/>
                </a:ext>
              </a:extLst>
            </p:cNvPr>
            <p:cNvSpPr/>
            <p:nvPr/>
          </p:nvSpPr>
          <p:spPr>
            <a:xfrm>
              <a:off x="4827139" y="2747861"/>
              <a:ext cx="1296144" cy="557762"/>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泰北高中</a:t>
              </a:r>
              <a:endParaRPr lang="en-US" altLang="zh-TW" sz="2000" dirty="0">
                <a:solidFill>
                  <a:schemeClr val="bg1">
                    <a:lumMod val="50000"/>
                  </a:schemeClr>
                </a:solidFill>
                <a:latin typeface="文鼎中圓" panose="020B0609010101010101" pitchFamily="49" charset="-120"/>
                <a:ea typeface="文鼎中圓" panose="020B0609010101010101" pitchFamily="49" charset="-120"/>
              </a:endParaRPr>
            </a:p>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惇敘工商</a:t>
              </a:r>
            </a:p>
          </p:txBody>
        </p:sp>
        <p:sp>
          <p:nvSpPr>
            <p:cNvPr id="18" name="流程圖: 替代處理程序 24">
              <a:extLst>
                <a:ext uri="{FF2B5EF4-FFF2-40B4-BE49-F238E27FC236}">
                  <a16:creationId xmlns:a16="http://schemas.microsoft.com/office/drawing/2014/main" id="{E415498B-B713-4C2F-A5D9-FE4A769CCA5E}"/>
                </a:ext>
              </a:extLst>
            </p:cNvPr>
            <p:cNvSpPr/>
            <p:nvPr/>
          </p:nvSpPr>
          <p:spPr>
            <a:xfrm>
              <a:off x="3016691" y="2778169"/>
              <a:ext cx="1296144" cy="432048"/>
            </a:xfrm>
            <a:prstGeom prst="flowChartAlternateProcess">
              <a:avLst/>
            </a:prstGeom>
            <a:ln>
              <a:solidFill>
                <a:schemeClr val="tx1">
                  <a:lumMod val="50000"/>
                  <a:lumOff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士林高商</a:t>
              </a:r>
            </a:p>
          </p:txBody>
        </p:sp>
        <p:sp>
          <p:nvSpPr>
            <p:cNvPr id="19" name="流程圖: 替代處理程序 25">
              <a:extLst>
                <a:ext uri="{FF2B5EF4-FFF2-40B4-BE49-F238E27FC236}">
                  <a16:creationId xmlns:a16="http://schemas.microsoft.com/office/drawing/2014/main" id="{4B65BAC2-3F85-4E77-B3D3-DA5E35F831E6}"/>
                </a:ext>
              </a:extLst>
            </p:cNvPr>
            <p:cNvSpPr/>
            <p:nvPr/>
          </p:nvSpPr>
          <p:spPr>
            <a:xfrm>
              <a:off x="4785594" y="1045109"/>
              <a:ext cx="1296144" cy="43204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dirty="0">
                  <a:solidFill>
                    <a:schemeClr val="bg1">
                      <a:lumMod val="50000"/>
                    </a:schemeClr>
                  </a:solidFill>
                  <a:latin typeface="文鼎中圓" panose="020B0609010101010101" pitchFamily="49" charset="-120"/>
                  <a:ea typeface="文鼎中圓" panose="020B0609010101010101" pitchFamily="49" charset="-120"/>
                </a:rPr>
                <a:t>育達高中</a:t>
              </a:r>
            </a:p>
          </p:txBody>
        </p:sp>
        <p:sp>
          <p:nvSpPr>
            <p:cNvPr id="20" name="矩形 19">
              <a:extLst>
                <a:ext uri="{FF2B5EF4-FFF2-40B4-BE49-F238E27FC236}">
                  <a16:creationId xmlns:a16="http://schemas.microsoft.com/office/drawing/2014/main" id="{288D598D-1FA8-405B-B36D-14AD4DEFAF66}"/>
                </a:ext>
              </a:extLst>
            </p:cNvPr>
            <p:cNvSpPr/>
            <p:nvPr/>
          </p:nvSpPr>
          <p:spPr>
            <a:xfrm>
              <a:off x="738909" y="1635646"/>
              <a:ext cx="1812131" cy="799528"/>
            </a:xfrm>
            <a:prstGeom prst="rect">
              <a:avLst/>
            </a:prstGeom>
          </p:spPr>
          <p:txBody>
            <a:bodyPr wrap="square">
              <a:spAutoFit/>
            </a:bodyPr>
            <a:lstStyle/>
            <a:p>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12:00</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離校，搭乘</a:t>
              </a:r>
              <a:r>
                <a:rPr lang="zh-TW" altLang="en-US" sz="1800" b="1" dirty="0">
                  <a:solidFill>
                    <a:schemeClr val="tx1"/>
                  </a:solidFill>
                  <a:latin typeface="Century Gothic" panose="020B0502020202020204" pitchFamily="34" charset="0"/>
                  <a:ea typeface="文鼎中圓" panose="020B0609010101010101" pitchFamily="49" charset="-120"/>
                  <a:cs typeface="Arial" pitchFamily="34" charset="0"/>
                </a:rPr>
                <a:t>捷運淡水線</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至</a:t>
              </a:r>
              <a:r>
                <a:rPr lang="zh-TW" altLang="en-US" sz="1800" b="1" dirty="0">
                  <a:solidFill>
                    <a:schemeClr val="tx1"/>
                  </a:solidFill>
                  <a:latin typeface="Century Gothic" panose="020B0502020202020204" pitchFamily="34" charset="0"/>
                  <a:ea typeface="文鼎中圓" panose="020B0609010101010101" pitchFamily="49" charset="-120"/>
                  <a:cs typeface="Arial" pitchFamily="34" charset="0"/>
                </a:rPr>
                <a:t>關渡站</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，再搭乘馬偕護專專車抵達，</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約需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1</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小時車程。</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會影響午餐和第</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8</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a:t>
              </a:r>
              <a:endPar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endParaRPr>
            </a:p>
          </p:txBody>
        </p:sp>
        <p:sp>
          <p:nvSpPr>
            <p:cNvPr id="21" name="矩形 20">
              <a:extLst>
                <a:ext uri="{FF2B5EF4-FFF2-40B4-BE49-F238E27FC236}">
                  <a16:creationId xmlns:a16="http://schemas.microsoft.com/office/drawing/2014/main" id="{DDE7D206-A15E-49E4-929E-807617F37222}"/>
                </a:ext>
              </a:extLst>
            </p:cNvPr>
            <p:cNvSpPr/>
            <p:nvPr/>
          </p:nvSpPr>
          <p:spPr>
            <a:xfrm>
              <a:off x="2716697" y="1635646"/>
              <a:ext cx="1886142" cy="984034"/>
            </a:xfrm>
            <a:prstGeom prst="rect">
              <a:avLst/>
            </a:prstGeom>
          </p:spPr>
          <p:txBody>
            <a:bodyPr wrap="square">
              <a:spAutoFit/>
            </a:bodyPr>
            <a:lstStyle/>
            <a:p>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12:00</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離校，搭乘</a:t>
              </a:r>
              <a:r>
                <a:rPr lang="zh-TW" altLang="en-US" sz="1800" b="1" dirty="0">
                  <a:solidFill>
                    <a:schemeClr val="tx1"/>
                  </a:solidFill>
                  <a:latin typeface="Century Gothic" panose="020B0502020202020204" pitchFamily="34" charset="0"/>
                  <a:ea typeface="文鼎中圓" panose="020B0609010101010101" pitchFamily="49" charset="-120"/>
                  <a:cs typeface="Arial" pitchFamily="34" charset="0"/>
                </a:rPr>
                <a:t>捷運淡水線</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換</a:t>
              </a:r>
              <a:r>
                <a:rPr lang="zh-TW" altLang="en-US" sz="1800" b="1" dirty="0">
                  <a:solidFill>
                    <a:schemeClr val="tx1"/>
                  </a:solidFill>
                  <a:latin typeface="Century Gothic" panose="020B0502020202020204" pitchFamily="34" charset="0"/>
                  <a:ea typeface="文鼎中圓" panose="020B0609010101010101" pitchFamily="49" charset="-120"/>
                  <a:cs typeface="Arial" pitchFamily="34" charset="0"/>
                </a:rPr>
                <a:t>捷運板南線</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至</a:t>
              </a:r>
              <a:r>
                <a:rPr lang="zh-TW" altLang="en-US" sz="1800" b="1" dirty="0">
                  <a:solidFill>
                    <a:schemeClr val="tx1"/>
                  </a:solidFill>
                  <a:latin typeface="Century Gothic" panose="020B0502020202020204" pitchFamily="34" charset="0"/>
                  <a:ea typeface="文鼎中圓" panose="020B0609010101010101" pitchFamily="49" charset="-120"/>
                  <a:cs typeface="Arial" pitchFamily="34" charset="0"/>
                </a:rPr>
                <a:t>永春站</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，步行約</a:t>
              </a:r>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5</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分鐘後抵達。</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約需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1</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小時車程。</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 (</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會影響午餐和第</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8</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a:t>
              </a:r>
              <a:endPar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endParaRPr>
            </a:p>
          </p:txBody>
        </p:sp>
        <p:sp>
          <p:nvSpPr>
            <p:cNvPr id="23" name="矩形 22">
              <a:extLst>
                <a:ext uri="{FF2B5EF4-FFF2-40B4-BE49-F238E27FC236}">
                  <a16:creationId xmlns:a16="http://schemas.microsoft.com/office/drawing/2014/main" id="{EEEA5F13-A91A-4F5E-B458-F1F325B86F86}"/>
                </a:ext>
              </a:extLst>
            </p:cNvPr>
            <p:cNvSpPr/>
            <p:nvPr/>
          </p:nvSpPr>
          <p:spPr>
            <a:xfrm>
              <a:off x="1038577" y="3300756"/>
              <a:ext cx="1338657" cy="984034"/>
            </a:xfrm>
            <a:prstGeom prst="rect">
              <a:avLst/>
            </a:prstGeom>
          </p:spPr>
          <p:txBody>
            <a:bodyPr wrap="square">
              <a:spAutoFit/>
            </a:bodyPr>
            <a:lstStyle/>
            <a:p>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12:00</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離校，搭乘</a:t>
              </a:r>
              <a:r>
                <a:rPr lang="en-US" altLang="zh-TW" sz="1800" b="1" dirty="0">
                  <a:solidFill>
                    <a:schemeClr val="tx1"/>
                  </a:solidFill>
                  <a:latin typeface="Century Gothic" panose="020B0502020202020204" pitchFamily="34" charset="0"/>
                  <a:ea typeface="文鼎中圓" panose="020B0609010101010101" pitchFamily="49" charset="-120"/>
                  <a:cs typeface="Arial" pitchFamily="34" charset="0"/>
                </a:rPr>
                <a:t>645</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，步行約</a:t>
              </a:r>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10</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分鐘後抵達。</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約需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1</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小時車程。</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會影響午餐和第</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8</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a:t>
              </a:r>
              <a:endPar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endParaRPr>
            </a:p>
          </p:txBody>
        </p:sp>
        <p:sp>
          <p:nvSpPr>
            <p:cNvPr id="24" name="矩形 23">
              <a:extLst>
                <a:ext uri="{FF2B5EF4-FFF2-40B4-BE49-F238E27FC236}">
                  <a16:creationId xmlns:a16="http://schemas.microsoft.com/office/drawing/2014/main" id="{6ED1E29D-4259-4F76-93AF-867BBE5FFF02}"/>
                </a:ext>
              </a:extLst>
            </p:cNvPr>
            <p:cNvSpPr/>
            <p:nvPr/>
          </p:nvSpPr>
          <p:spPr>
            <a:xfrm>
              <a:off x="4702436" y="1635646"/>
              <a:ext cx="1648233" cy="984034"/>
            </a:xfrm>
            <a:prstGeom prst="rect">
              <a:avLst/>
            </a:prstGeom>
          </p:spPr>
          <p:txBody>
            <a:bodyPr wrap="square">
              <a:spAutoFit/>
            </a:bodyPr>
            <a:lstStyle/>
            <a:p>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12:00</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離校，</a:t>
              </a:r>
              <a:r>
                <a:rPr lang="zh-TW" altLang="en-US" sz="1800" dirty="0">
                  <a:solidFill>
                    <a:schemeClr val="tx1"/>
                  </a:solidFill>
                </a:rPr>
                <a:t>搭乘公車敦化幹線至台北小巨蛋站，再步行約</a:t>
              </a:r>
              <a:r>
                <a:rPr lang="en-US" altLang="zh-TW" sz="1800" dirty="0">
                  <a:solidFill>
                    <a:schemeClr val="tx1"/>
                  </a:solidFill>
                </a:rPr>
                <a:t>10</a:t>
              </a:r>
              <a:r>
                <a:rPr lang="zh-TW" altLang="en-US" sz="1800" dirty="0">
                  <a:solidFill>
                    <a:schemeClr val="tx1"/>
                  </a:solidFill>
                </a:rPr>
                <a:t>分鐘後抵達。</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約需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1</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小時車程。</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 (</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會影響午餐和第</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8</a:t>
              </a:r>
              <a:r>
                <a:rPr lang="zh-TW" altLang="en-US" sz="1800" dirty="0">
                  <a:solidFill>
                    <a:srgbClr val="FF0000"/>
                  </a:solidFill>
                  <a:latin typeface="Century Gothic" panose="020B0502020202020204" pitchFamily="34" charset="0"/>
                  <a:ea typeface="文鼎中圓" panose="020B0609010101010101" pitchFamily="49" charset="-120"/>
                  <a:cs typeface="Arial" pitchFamily="34" charset="0"/>
                </a:rPr>
                <a:t>節</a:t>
              </a:r>
              <a:r>
                <a:rPr lang="en-US" altLang="zh-TW" sz="1800" dirty="0">
                  <a:solidFill>
                    <a:srgbClr val="FF0000"/>
                  </a:solidFill>
                  <a:latin typeface="Century Gothic" panose="020B0502020202020204" pitchFamily="34" charset="0"/>
                  <a:ea typeface="文鼎中圓" panose="020B0609010101010101" pitchFamily="49" charset="-120"/>
                  <a:cs typeface="Arial" pitchFamily="34" charset="0"/>
                </a:rPr>
                <a:t>)</a:t>
              </a:r>
              <a:endParaRPr lang="zh-TW" altLang="en-US" sz="1800" dirty="0">
                <a:solidFill>
                  <a:srgbClr val="FF0000"/>
                </a:solidFill>
              </a:endParaRPr>
            </a:p>
          </p:txBody>
        </p:sp>
        <p:sp>
          <p:nvSpPr>
            <p:cNvPr id="25" name="TextBox 32">
              <a:extLst>
                <a:ext uri="{FF2B5EF4-FFF2-40B4-BE49-F238E27FC236}">
                  <a16:creationId xmlns:a16="http://schemas.microsoft.com/office/drawing/2014/main" id="{288A4981-19DB-438A-9E91-EACB710B7EC6}"/>
                </a:ext>
              </a:extLst>
            </p:cNvPr>
            <p:cNvSpPr txBox="1"/>
            <p:nvPr/>
          </p:nvSpPr>
          <p:spPr>
            <a:xfrm>
              <a:off x="3016693" y="3312756"/>
              <a:ext cx="1241902" cy="430515"/>
            </a:xfrm>
            <a:prstGeom prst="rect">
              <a:avLst/>
            </a:prstGeom>
            <a:noFill/>
          </p:spPr>
          <p:txBody>
            <a:bodyPr wrap="square" rtlCol="0">
              <a:spAutoFit/>
            </a:bodyPr>
            <a:lstStyle/>
            <a:p>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12:30</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離校，搭乘</a:t>
              </a:r>
              <a:r>
                <a:rPr lang="zh-TW" altLang="en-US" sz="1800" b="1" dirty="0">
                  <a:solidFill>
                    <a:schemeClr val="tx1"/>
                  </a:solidFill>
                  <a:latin typeface="Century Gothic" panose="020B0502020202020204" pitchFamily="34" charset="0"/>
                  <a:ea typeface="文鼎中圓" panose="020B0609010101010101" pitchFamily="49" charset="-120"/>
                  <a:cs typeface="Arial" pitchFamily="34" charset="0"/>
                </a:rPr>
                <a:t>紅</a:t>
              </a:r>
              <a:r>
                <a:rPr lang="en-US" altLang="zh-TW" sz="1800" b="1" dirty="0">
                  <a:solidFill>
                    <a:schemeClr val="tx1"/>
                  </a:solidFill>
                  <a:latin typeface="Century Gothic" panose="020B0502020202020204" pitchFamily="34" charset="0"/>
                  <a:ea typeface="文鼎中圓" panose="020B0609010101010101" pitchFamily="49" charset="-120"/>
                  <a:cs typeface="Arial" pitchFamily="34" charset="0"/>
                </a:rPr>
                <a:t>12</a:t>
              </a:r>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a:t>
              </a:r>
            </a:p>
          </p:txBody>
        </p:sp>
        <p:sp>
          <p:nvSpPr>
            <p:cNvPr id="26" name="TextBox 10">
              <a:extLst>
                <a:ext uri="{FF2B5EF4-FFF2-40B4-BE49-F238E27FC236}">
                  <a16:creationId xmlns:a16="http://schemas.microsoft.com/office/drawing/2014/main" id="{64DC7A05-D2C2-4450-8B45-4C3169655249}"/>
                </a:ext>
              </a:extLst>
            </p:cNvPr>
            <p:cNvSpPr txBox="1"/>
            <p:nvPr/>
          </p:nvSpPr>
          <p:spPr>
            <a:xfrm>
              <a:off x="4827139" y="3348124"/>
              <a:ext cx="1398375" cy="615021"/>
            </a:xfrm>
            <a:prstGeom prst="rect">
              <a:avLst/>
            </a:prstGeom>
            <a:noFill/>
          </p:spPr>
          <p:txBody>
            <a:bodyPr wrap="square" rtlCol="0">
              <a:spAutoFit/>
            </a:bodyPr>
            <a:lstStyle/>
            <a:p>
              <a:r>
                <a:rPr lang="zh-TW" altLang="en-US" sz="1800" dirty="0">
                  <a:solidFill>
                    <a:schemeClr val="tx1"/>
                  </a:solidFill>
                  <a:latin typeface="Century Gothic" panose="020B0502020202020204" pitchFamily="34" charset="0"/>
                  <a:ea typeface="文鼎中圓" panose="020B0609010101010101" pitchFamily="49" charset="-120"/>
                  <a:cs typeface="Arial" pitchFamily="34" charset="0"/>
                </a:rPr>
                <a:t>專車接送。</a:t>
              </a:r>
              <a:r>
                <a:rPr lang="en-US" altLang="zh-TW" sz="1800" dirty="0">
                  <a:solidFill>
                    <a:schemeClr val="tx1"/>
                  </a:solidFill>
                  <a:latin typeface="Century Gothic" panose="020B0502020202020204" pitchFamily="34" charset="0"/>
                  <a:ea typeface="文鼎中圓" panose="020B0609010101010101" pitchFamily="49" charset="-120"/>
                  <a:cs typeface="Arial" pitchFamily="34" charset="0"/>
                </a:rPr>
                <a:t>12:40</a:t>
              </a:r>
              <a:r>
                <a:rPr lang="zh-TW" altLang="en-US" sz="1800" dirty="0">
                  <a:solidFill>
                    <a:schemeClr val="tx1"/>
                  </a:solidFill>
                  <a:latin typeface="文鼎中圓" panose="020B0609010101010101" pitchFamily="49" charset="-120"/>
                  <a:ea typeface="文鼎中圓" panose="020B0609010101010101" pitchFamily="49" charset="-120"/>
                  <a:cs typeface="Arial" pitchFamily="34" charset="0"/>
                </a:rPr>
                <a:t>左右離校，視各校專車到校時間而異。</a:t>
              </a:r>
              <a:endParaRPr lang="en-US" altLang="ko-KR" sz="1800" dirty="0">
                <a:solidFill>
                  <a:schemeClr val="tx1"/>
                </a:solidFill>
                <a:latin typeface="文鼎中圓" panose="020B0609010101010101" pitchFamily="49" charset="-120"/>
                <a:ea typeface="文鼎中圓" panose="020B0609010101010101" pitchFamily="49" charset="-120"/>
                <a:cs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theme/theme1.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3015</TotalTime>
  <Words>1603</Words>
  <Application>Microsoft Office PowerPoint</Application>
  <PresentationFormat>如螢幕大小 (16:9)</PresentationFormat>
  <Paragraphs>180</Paragraphs>
  <Slides>16</Slides>
  <Notes>16</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16</vt:i4>
      </vt:variant>
    </vt:vector>
  </HeadingPairs>
  <TitlesOfParts>
    <vt:vector size="30" baseType="lpstr">
      <vt:lpstr>Calibri</vt:lpstr>
      <vt:lpstr>Century Gothic</vt:lpstr>
      <vt:lpstr>文鼎中特圓</vt:lpstr>
      <vt:lpstr>文鼎空疊圓</vt:lpstr>
      <vt:lpstr>Times New Roman</vt:lpstr>
      <vt:lpstr>Malgun Gothic</vt:lpstr>
      <vt:lpstr>文鼎ＰＯＰ－２</vt:lpstr>
      <vt:lpstr>文鼎中圓</vt:lpstr>
      <vt:lpstr>Arial</vt:lpstr>
      <vt:lpstr>Source Sans Pro</vt:lpstr>
      <vt:lpstr>Roboto Slab</vt:lpstr>
      <vt:lpstr>Berlin Sans FB Demi</vt:lpstr>
      <vt:lpstr>Wingdings</vt:lpstr>
      <vt:lpstr>Cordelia template</vt:lpstr>
      <vt:lpstr>蘭雅國中技藝教育課程 招生說明 (報名115-1九上技藝班)</vt:lpstr>
      <vt:lpstr>115學年度第1學期招生事宜重要日程</vt:lpstr>
      <vt:lpstr>1.合作式技藝教育課程簡介</vt:lpstr>
      <vt:lpstr>PowerPoint 簡報</vt:lpstr>
      <vt:lpstr>PowerPoint 簡報</vt:lpstr>
      <vt:lpstr>PowerPoint 簡報</vt:lpstr>
      <vt:lpstr>PowerPoint 簡報</vt:lpstr>
      <vt:lpstr>PowerPoint 簡報</vt:lpstr>
      <vt:lpstr>PowerPoint 簡報</vt:lpstr>
      <vt:lpstr>2.校內遴選規則與流程</vt:lpstr>
      <vt:lpstr>PowerPoint 簡報</vt:lpstr>
      <vt:lpstr>3.     Q &amp; A</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110學年度第2學期 蘭雅國中技藝教育課程招生說明</dc:title>
  <dc:creator>User</dc:creator>
  <cp:lastModifiedBy>User</cp:lastModifiedBy>
  <cp:revision>134</cp:revision>
  <cp:lastPrinted>2024-03-05T00:57:55Z</cp:lastPrinted>
  <dcterms:modified xsi:type="dcterms:W3CDTF">2026-03-31T01:09:00Z</dcterms:modified>
</cp:coreProperties>
</file>